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63" r:id="rId4"/>
    <p:sldId id="273" r:id="rId5"/>
    <p:sldId id="270" r:id="rId6"/>
    <p:sldId id="257" r:id="rId7"/>
    <p:sldId id="259" r:id="rId8"/>
    <p:sldId id="260" r:id="rId9"/>
    <p:sldId id="261" r:id="rId10"/>
    <p:sldId id="262" r:id="rId11"/>
    <p:sldId id="264" r:id="rId12"/>
    <p:sldId id="265" r:id="rId13"/>
    <p:sldId id="266" r:id="rId14"/>
    <p:sldId id="267" r:id="rId15"/>
    <p:sldId id="268" r:id="rId16"/>
    <p:sldId id="269" r:id="rId17"/>
    <p:sldId id="271" r:id="rId18"/>
    <p:sldId id="272" r:id="rId19"/>
    <p:sldId id="274" r:id="rId20"/>
    <p:sldId id="275" r:id="rId21"/>
    <p:sldId id="276" r:id="rId22"/>
    <p:sldId id="277" r:id="rId23"/>
    <p:sldId id="278" r:id="rId24"/>
    <p:sldId id="279" r:id="rId25"/>
    <p:sldId id="280" r:id="rId26"/>
    <p:sldId id="281" r:id="rId27"/>
    <p:sldId id="282" r:id="rId28"/>
    <p:sldId id="283" r:id="rId29"/>
    <p:sldId id="284" r:id="rId30"/>
    <p:sldId id="288" r:id="rId31"/>
    <p:sldId id="289" r:id="rId32"/>
    <p:sldId id="290" r:id="rId33"/>
    <p:sldId id="291" r:id="rId34"/>
    <p:sldId id="292" r:id="rId35"/>
    <p:sldId id="285" r:id="rId36"/>
    <p:sldId id="286" r:id="rId37"/>
    <p:sldId id="287" r:id="rId38"/>
    <p:sldId id="293" r:id="rId39"/>
    <p:sldId id="294" r:id="rId40"/>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59" autoAdjust="0"/>
    <p:restoredTop sz="94660"/>
  </p:normalViewPr>
  <p:slideViewPr>
    <p:cSldViewPr snapToGrid="0">
      <p:cViewPr varScale="1">
        <p:scale>
          <a:sx n="73" d="100"/>
          <a:sy n="73" d="100"/>
        </p:scale>
        <p:origin x="1338" y="9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3181491E-2A44-43F7-B0E4-F0BA015C0B71}" type="datetimeFigureOut">
              <a:rPr lang="es-MX" smtClean="0"/>
              <a:t>08/11/2023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A2991C0-C4AB-46B6-A791-4DD8C1D97C16}" type="slidenum">
              <a:rPr lang="es-MX" smtClean="0"/>
              <a:t>‹Nº›</a:t>
            </a:fld>
            <a:endParaRPr lang="es-MX"/>
          </a:p>
        </p:txBody>
      </p:sp>
    </p:spTree>
    <p:extLst>
      <p:ext uri="{BB962C8B-B14F-4D97-AF65-F5344CB8AC3E}">
        <p14:creationId xmlns:p14="http://schemas.microsoft.com/office/powerpoint/2010/main" val="2437117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3181491E-2A44-43F7-B0E4-F0BA015C0B71}" type="datetimeFigureOut">
              <a:rPr lang="es-MX" smtClean="0"/>
              <a:t>08/11/2023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A2991C0-C4AB-46B6-A791-4DD8C1D97C16}" type="slidenum">
              <a:rPr lang="es-MX" smtClean="0"/>
              <a:t>‹Nº›</a:t>
            </a:fld>
            <a:endParaRPr lang="es-MX"/>
          </a:p>
        </p:txBody>
      </p:sp>
    </p:spTree>
    <p:extLst>
      <p:ext uri="{BB962C8B-B14F-4D97-AF65-F5344CB8AC3E}">
        <p14:creationId xmlns:p14="http://schemas.microsoft.com/office/powerpoint/2010/main" val="1084893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3181491E-2A44-43F7-B0E4-F0BA015C0B71}" type="datetimeFigureOut">
              <a:rPr lang="es-MX" smtClean="0"/>
              <a:t>08/11/2023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A2991C0-C4AB-46B6-A791-4DD8C1D97C16}" type="slidenum">
              <a:rPr lang="es-MX" smtClean="0"/>
              <a:t>‹Nº›</a:t>
            </a:fld>
            <a:endParaRPr lang="es-MX"/>
          </a:p>
        </p:txBody>
      </p:sp>
    </p:spTree>
    <p:extLst>
      <p:ext uri="{BB962C8B-B14F-4D97-AF65-F5344CB8AC3E}">
        <p14:creationId xmlns:p14="http://schemas.microsoft.com/office/powerpoint/2010/main" val="1181278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3181491E-2A44-43F7-B0E4-F0BA015C0B71}" type="datetimeFigureOut">
              <a:rPr lang="es-MX" smtClean="0"/>
              <a:t>08/11/2023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A2991C0-C4AB-46B6-A791-4DD8C1D97C16}" type="slidenum">
              <a:rPr lang="es-MX" smtClean="0"/>
              <a:t>‹Nº›</a:t>
            </a:fld>
            <a:endParaRPr lang="es-MX"/>
          </a:p>
        </p:txBody>
      </p:sp>
    </p:spTree>
    <p:extLst>
      <p:ext uri="{BB962C8B-B14F-4D97-AF65-F5344CB8AC3E}">
        <p14:creationId xmlns:p14="http://schemas.microsoft.com/office/powerpoint/2010/main" val="1124503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3181491E-2A44-43F7-B0E4-F0BA015C0B71}" type="datetimeFigureOut">
              <a:rPr lang="es-MX" smtClean="0"/>
              <a:t>08/11/2023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A2991C0-C4AB-46B6-A791-4DD8C1D97C16}" type="slidenum">
              <a:rPr lang="es-MX" smtClean="0"/>
              <a:t>‹Nº›</a:t>
            </a:fld>
            <a:endParaRPr lang="es-MX"/>
          </a:p>
        </p:txBody>
      </p:sp>
    </p:spTree>
    <p:extLst>
      <p:ext uri="{BB962C8B-B14F-4D97-AF65-F5344CB8AC3E}">
        <p14:creationId xmlns:p14="http://schemas.microsoft.com/office/powerpoint/2010/main" val="2789389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3181491E-2A44-43F7-B0E4-F0BA015C0B71}" type="datetimeFigureOut">
              <a:rPr lang="es-MX" smtClean="0"/>
              <a:t>08/11/2023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8A2991C0-C4AB-46B6-A791-4DD8C1D97C16}" type="slidenum">
              <a:rPr lang="es-MX" smtClean="0"/>
              <a:t>‹Nº›</a:t>
            </a:fld>
            <a:endParaRPr lang="es-MX"/>
          </a:p>
        </p:txBody>
      </p:sp>
    </p:spTree>
    <p:extLst>
      <p:ext uri="{BB962C8B-B14F-4D97-AF65-F5344CB8AC3E}">
        <p14:creationId xmlns:p14="http://schemas.microsoft.com/office/powerpoint/2010/main" val="3643703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3181491E-2A44-43F7-B0E4-F0BA015C0B71}" type="datetimeFigureOut">
              <a:rPr lang="es-MX" smtClean="0"/>
              <a:t>08/11/2023</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8A2991C0-C4AB-46B6-A791-4DD8C1D97C16}" type="slidenum">
              <a:rPr lang="es-MX" smtClean="0"/>
              <a:t>‹Nº›</a:t>
            </a:fld>
            <a:endParaRPr lang="es-MX"/>
          </a:p>
        </p:txBody>
      </p:sp>
    </p:spTree>
    <p:extLst>
      <p:ext uri="{BB962C8B-B14F-4D97-AF65-F5344CB8AC3E}">
        <p14:creationId xmlns:p14="http://schemas.microsoft.com/office/powerpoint/2010/main" val="359574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3181491E-2A44-43F7-B0E4-F0BA015C0B71}" type="datetimeFigureOut">
              <a:rPr lang="es-MX" smtClean="0"/>
              <a:t>08/11/2023</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8A2991C0-C4AB-46B6-A791-4DD8C1D97C16}" type="slidenum">
              <a:rPr lang="es-MX" smtClean="0"/>
              <a:t>‹Nº›</a:t>
            </a:fld>
            <a:endParaRPr lang="es-MX"/>
          </a:p>
        </p:txBody>
      </p:sp>
    </p:spTree>
    <p:extLst>
      <p:ext uri="{BB962C8B-B14F-4D97-AF65-F5344CB8AC3E}">
        <p14:creationId xmlns:p14="http://schemas.microsoft.com/office/powerpoint/2010/main" val="1296018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1491E-2A44-43F7-B0E4-F0BA015C0B71}" type="datetimeFigureOut">
              <a:rPr lang="es-MX" smtClean="0"/>
              <a:t>08/11/2023</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8A2991C0-C4AB-46B6-A791-4DD8C1D97C16}" type="slidenum">
              <a:rPr lang="es-MX" smtClean="0"/>
              <a:t>‹Nº›</a:t>
            </a:fld>
            <a:endParaRPr lang="es-MX"/>
          </a:p>
        </p:txBody>
      </p:sp>
    </p:spTree>
    <p:extLst>
      <p:ext uri="{BB962C8B-B14F-4D97-AF65-F5344CB8AC3E}">
        <p14:creationId xmlns:p14="http://schemas.microsoft.com/office/powerpoint/2010/main" val="2598495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3181491E-2A44-43F7-B0E4-F0BA015C0B71}" type="datetimeFigureOut">
              <a:rPr lang="es-MX" smtClean="0"/>
              <a:t>08/11/2023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8A2991C0-C4AB-46B6-A791-4DD8C1D97C16}" type="slidenum">
              <a:rPr lang="es-MX" smtClean="0"/>
              <a:t>‹Nº›</a:t>
            </a:fld>
            <a:endParaRPr lang="es-MX"/>
          </a:p>
        </p:txBody>
      </p:sp>
    </p:spTree>
    <p:extLst>
      <p:ext uri="{BB962C8B-B14F-4D97-AF65-F5344CB8AC3E}">
        <p14:creationId xmlns:p14="http://schemas.microsoft.com/office/powerpoint/2010/main" val="149800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3181491E-2A44-43F7-B0E4-F0BA015C0B71}" type="datetimeFigureOut">
              <a:rPr lang="es-MX" smtClean="0"/>
              <a:t>08/11/2023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8A2991C0-C4AB-46B6-A791-4DD8C1D97C16}" type="slidenum">
              <a:rPr lang="es-MX" smtClean="0"/>
              <a:t>‹Nº›</a:t>
            </a:fld>
            <a:endParaRPr lang="es-MX"/>
          </a:p>
        </p:txBody>
      </p:sp>
    </p:spTree>
    <p:extLst>
      <p:ext uri="{BB962C8B-B14F-4D97-AF65-F5344CB8AC3E}">
        <p14:creationId xmlns:p14="http://schemas.microsoft.com/office/powerpoint/2010/main" val="314282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81491E-2A44-43F7-B0E4-F0BA015C0B71}" type="datetimeFigureOut">
              <a:rPr lang="es-MX" smtClean="0"/>
              <a:t>08/11/2023</a:t>
            </a:fld>
            <a:endParaRPr lang="es-MX"/>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2991C0-C4AB-46B6-A791-4DD8C1D97C16}" type="slidenum">
              <a:rPr lang="es-MX" smtClean="0"/>
              <a:t>‹Nº›</a:t>
            </a:fld>
            <a:endParaRPr lang="es-MX"/>
          </a:p>
        </p:txBody>
      </p:sp>
    </p:spTree>
    <p:extLst>
      <p:ext uri="{BB962C8B-B14F-4D97-AF65-F5344CB8AC3E}">
        <p14:creationId xmlns:p14="http://schemas.microsoft.com/office/powerpoint/2010/main" val="31739229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1"/>
            <a:ext cx="9144000" cy="646331"/>
          </a:xfrm>
          <a:prstGeom prst="rect">
            <a:avLst/>
          </a:prstGeom>
          <a:solidFill>
            <a:srgbClr val="FFFF00"/>
          </a:solidFill>
        </p:spPr>
        <p:txBody>
          <a:bodyPr wrap="square" rtlCol="0">
            <a:spAutoFit/>
          </a:bodyPr>
          <a:lstStyle/>
          <a:p>
            <a:pPr algn="ctr"/>
            <a:r>
              <a:rPr lang="es-MX" sz="3600" b="1" dirty="0" smtClean="0">
                <a:latin typeface="Arial Black" panose="020B0A04020102020204" pitchFamily="34" charset="0"/>
              </a:rPr>
              <a:t>“TIERRA”</a:t>
            </a:r>
            <a:endParaRPr lang="es-MX" sz="3600" b="1" dirty="0">
              <a:latin typeface="Arial Black" panose="020B0A04020102020204" pitchFamily="34" charset="0"/>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808" y="5721531"/>
            <a:ext cx="1067483" cy="950867"/>
          </a:xfrm>
          <a:prstGeom prst="rect">
            <a:avLst/>
          </a:prstGeom>
        </p:spPr>
      </p:pic>
      <p:sp>
        <p:nvSpPr>
          <p:cNvPr id="6" name="CuadroTexto 5"/>
          <p:cNvSpPr txBox="1"/>
          <p:nvPr/>
        </p:nvSpPr>
        <p:spPr>
          <a:xfrm>
            <a:off x="1397725" y="5595180"/>
            <a:ext cx="8321040" cy="1077218"/>
          </a:xfrm>
          <a:prstGeom prst="rect">
            <a:avLst/>
          </a:prstGeom>
          <a:noFill/>
        </p:spPr>
        <p:txBody>
          <a:bodyPr wrap="square" rtlCol="0">
            <a:spAutoFit/>
          </a:bodyPr>
          <a:lstStyle/>
          <a:p>
            <a:r>
              <a:rPr lang="es-MX" sz="3200" b="1" dirty="0" smtClean="0">
                <a:latin typeface="Arial Black" panose="020B0A04020102020204" pitchFamily="34" charset="0"/>
              </a:rPr>
              <a:t>ESCUELA SABÁTICA</a:t>
            </a:r>
          </a:p>
          <a:p>
            <a:r>
              <a:rPr lang="es-MX" sz="3200" b="1" dirty="0" smtClean="0">
                <a:latin typeface="Arial Black" panose="020B0A04020102020204" pitchFamily="34" charset="0"/>
              </a:rPr>
              <a:t>IGLESIA ADVENTISTA DEL 7° DÍA</a:t>
            </a:r>
            <a:endParaRPr lang="es-MX" sz="3200" b="1" dirty="0">
              <a:latin typeface="Arial Black" panose="020B0A04020102020204" pitchFamily="34" charset="0"/>
            </a:endParaRPr>
          </a:p>
        </p:txBody>
      </p:sp>
      <p:pic>
        <p:nvPicPr>
          <p:cNvPr id="2" name="Imagen 1"/>
          <p:cNvPicPr>
            <a:picLocks noChangeAspect="1"/>
          </p:cNvPicPr>
          <p:nvPr/>
        </p:nvPicPr>
        <p:blipFill>
          <a:blip r:embed="rId3"/>
          <a:stretch>
            <a:fillRect/>
          </a:stretch>
        </p:blipFill>
        <p:spPr>
          <a:xfrm>
            <a:off x="-1" y="646330"/>
            <a:ext cx="9144001" cy="4922994"/>
          </a:xfrm>
          <a:prstGeom prst="rect">
            <a:avLst/>
          </a:prstGeom>
        </p:spPr>
      </p:pic>
    </p:spTree>
    <p:extLst>
      <p:ext uri="{BB962C8B-B14F-4D97-AF65-F5344CB8AC3E}">
        <p14:creationId xmlns:p14="http://schemas.microsoft.com/office/powerpoint/2010/main" val="2179675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 y="0"/>
            <a:ext cx="9144001" cy="6851925"/>
          </a:xfrm>
          <a:prstGeom prst="rect">
            <a:avLst/>
          </a:prstGeom>
        </p:spPr>
      </p:pic>
      <p:sp>
        <p:nvSpPr>
          <p:cNvPr id="4" name="Rectángulo 3"/>
          <p:cNvSpPr/>
          <p:nvPr/>
        </p:nvSpPr>
        <p:spPr>
          <a:xfrm>
            <a:off x="-1" y="493262"/>
            <a:ext cx="3788229" cy="4401205"/>
          </a:xfrm>
          <a:prstGeom prst="rect">
            <a:avLst/>
          </a:prstGeom>
        </p:spPr>
        <p:txBody>
          <a:bodyPr wrap="square">
            <a:spAutoFit/>
          </a:bodyPr>
          <a:lstStyle/>
          <a:p>
            <a:pPr algn="ctr"/>
            <a:r>
              <a:rPr lang="es-MX" sz="2800" b="1" dirty="0">
                <a:latin typeface="Arial Black" panose="020B0A04020102020204" pitchFamily="34" charset="0"/>
              </a:rPr>
              <a:t>En esta mañana, hablaremos </a:t>
            </a:r>
            <a:endParaRPr lang="es-MX" sz="2800" b="1" dirty="0" smtClean="0">
              <a:latin typeface="Arial Black" panose="020B0A04020102020204" pitchFamily="34" charset="0"/>
            </a:endParaRPr>
          </a:p>
          <a:p>
            <a:pPr algn="ctr"/>
            <a:r>
              <a:rPr lang="es-MX" sz="2800" b="1" dirty="0" smtClean="0">
                <a:latin typeface="Arial Black" panose="020B0A04020102020204" pitchFamily="34" charset="0"/>
              </a:rPr>
              <a:t>de </a:t>
            </a:r>
            <a:r>
              <a:rPr lang="es-MX" sz="2800" b="1" dirty="0">
                <a:latin typeface="Arial Black" panose="020B0A04020102020204" pitchFamily="34" charset="0"/>
              </a:rPr>
              <a:t>la responsabilidad que </a:t>
            </a:r>
            <a:r>
              <a:rPr lang="es-MX" sz="2800" b="1" dirty="0" smtClean="0">
                <a:latin typeface="Arial Black" panose="020B0A04020102020204" pitchFamily="34" charset="0"/>
              </a:rPr>
              <a:t>tenemos</a:t>
            </a:r>
          </a:p>
          <a:p>
            <a:pPr algn="ctr"/>
            <a:r>
              <a:rPr lang="es-MX" sz="2800" b="1" dirty="0">
                <a:latin typeface="Arial Black" panose="020B0A04020102020204" pitchFamily="34" charset="0"/>
              </a:rPr>
              <a:t>c</a:t>
            </a:r>
            <a:r>
              <a:rPr lang="es-MX" sz="2800" b="1" dirty="0" smtClean="0">
                <a:latin typeface="Arial Black" panose="020B0A04020102020204" pitchFamily="34" charset="0"/>
              </a:rPr>
              <a:t>omo hijos de Dios de cuidar el planeta, lugar que el Señor </a:t>
            </a:r>
            <a:r>
              <a:rPr lang="es-MX" sz="2800" b="1" dirty="0">
                <a:latin typeface="Arial Black" panose="020B0A04020102020204" pitchFamily="34" charset="0"/>
              </a:rPr>
              <a:t>nos dio para </a:t>
            </a:r>
            <a:r>
              <a:rPr lang="es-MX" sz="2800" b="1" dirty="0" smtClean="0">
                <a:latin typeface="Arial Black" panose="020B0A04020102020204" pitchFamily="34" charset="0"/>
              </a:rPr>
              <a:t>vivir.</a:t>
            </a:r>
            <a:endParaRPr lang="es-MX" sz="2800" b="1" dirty="0">
              <a:latin typeface="Arial Black" panose="020B0A04020102020204" pitchFamily="34" charset="0"/>
            </a:endParaRPr>
          </a:p>
        </p:txBody>
      </p:sp>
    </p:spTree>
    <p:extLst>
      <p:ext uri="{BB962C8B-B14F-4D97-AF65-F5344CB8AC3E}">
        <p14:creationId xmlns:p14="http://schemas.microsoft.com/office/powerpoint/2010/main" val="32362800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487653"/>
            <a:ext cx="9039497" cy="2246769"/>
          </a:xfrm>
          <a:prstGeom prst="rect">
            <a:avLst/>
          </a:prstGeom>
        </p:spPr>
        <p:txBody>
          <a:bodyPr wrap="square">
            <a:spAutoFit/>
          </a:bodyPr>
          <a:lstStyle/>
          <a:p>
            <a:pPr algn="ctr"/>
            <a:r>
              <a:rPr lang="es-MX" sz="2000" b="1" dirty="0" smtClean="0">
                <a:latin typeface="Arial Black" panose="020B0A04020102020204" pitchFamily="34" charset="0"/>
              </a:rPr>
              <a:t>En ocasiones, podemos olvidar que Dios hizo el planeta especialmente para nosotros, pero a su vez, dejó la tarea de </a:t>
            </a:r>
          </a:p>
          <a:p>
            <a:pPr algn="ctr"/>
            <a:r>
              <a:rPr lang="es-MX" sz="2000" b="1" dirty="0" smtClean="0">
                <a:latin typeface="Arial Black" panose="020B0A04020102020204" pitchFamily="34" charset="0"/>
              </a:rPr>
              <a:t>continuar trabajando y administrando los recursos que se producen en la tierra. Como ya sabemos, el ser humano cayó en la desobediencia y desbarató el plan original, pero aún hoy en día, este mandato sigue siendo una responsabilidad para todos. </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4487653"/>
          </a:xfrm>
          <a:prstGeom prst="rect">
            <a:avLst/>
          </a:prstGeom>
        </p:spPr>
      </p:pic>
    </p:spTree>
    <p:extLst>
      <p:ext uri="{BB962C8B-B14F-4D97-AF65-F5344CB8AC3E}">
        <p14:creationId xmlns:p14="http://schemas.microsoft.com/office/powerpoint/2010/main" val="19420251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523220"/>
          </a:xfrm>
          <a:prstGeom prst="rect">
            <a:avLst/>
          </a:prstGeom>
          <a:solidFill>
            <a:schemeClr val="accent4">
              <a:lumMod val="60000"/>
              <a:lumOff val="40000"/>
            </a:schemeClr>
          </a:solidFill>
        </p:spPr>
        <p:txBody>
          <a:bodyPr wrap="square" rtlCol="0">
            <a:spAutoFit/>
          </a:bodyPr>
          <a:lstStyle/>
          <a:p>
            <a:pPr algn="ctr"/>
            <a:r>
              <a:rPr lang="es-MX" sz="2800" b="1" dirty="0" smtClean="0">
                <a:latin typeface="Arial Black" panose="020B0A04020102020204" pitchFamily="34" charset="0"/>
              </a:rPr>
              <a:t>HIMNO DE ALABANZA</a:t>
            </a:r>
            <a:endParaRPr lang="es-MX" sz="2800" b="1" dirty="0">
              <a:latin typeface="Arial Black" panose="020B0A04020102020204" pitchFamily="34" charset="0"/>
            </a:endParaRPr>
          </a:p>
        </p:txBody>
      </p:sp>
      <p:sp>
        <p:nvSpPr>
          <p:cNvPr id="3" name="Rectángulo 2"/>
          <p:cNvSpPr/>
          <p:nvPr/>
        </p:nvSpPr>
        <p:spPr>
          <a:xfrm>
            <a:off x="0" y="523219"/>
            <a:ext cx="9144000" cy="400110"/>
          </a:xfrm>
          <a:prstGeom prst="rect">
            <a:avLst/>
          </a:prstGeom>
          <a:solidFill>
            <a:schemeClr val="accent1">
              <a:lumMod val="20000"/>
              <a:lumOff val="80000"/>
            </a:schemeClr>
          </a:solidFill>
        </p:spPr>
        <p:txBody>
          <a:bodyPr wrap="square">
            <a:spAutoFit/>
          </a:bodyPr>
          <a:lstStyle/>
          <a:p>
            <a:pPr algn="ctr"/>
            <a:r>
              <a:rPr lang="es-MX" sz="2000" b="1" dirty="0" smtClean="0">
                <a:latin typeface="Arial Black" panose="020B0A04020102020204" pitchFamily="34" charset="0"/>
              </a:rPr>
              <a:t>#73 “LA CREACIÓN”</a:t>
            </a:r>
            <a:endParaRPr lang="es-MX" sz="2000" b="1" dirty="0">
              <a:latin typeface="Arial Black" panose="020B0A04020102020204" pitchFamily="34" charset="0"/>
            </a:endParaRPr>
          </a:p>
        </p:txBody>
      </p:sp>
      <p:pic>
        <p:nvPicPr>
          <p:cNvPr id="5" name="Imagen 4"/>
          <p:cNvPicPr>
            <a:picLocks noChangeAspect="1"/>
          </p:cNvPicPr>
          <p:nvPr/>
        </p:nvPicPr>
        <p:blipFill>
          <a:blip r:embed="rId2"/>
          <a:stretch>
            <a:fillRect/>
          </a:stretch>
        </p:blipFill>
        <p:spPr>
          <a:xfrm>
            <a:off x="0" y="1399222"/>
            <a:ext cx="9170034" cy="5458778"/>
          </a:xfrm>
          <a:prstGeom prst="rect">
            <a:avLst/>
          </a:prstGeom>
        </p:spPr>
      </p:pic>
    </p:spTree>
    <p:extLst>
      <p:ext uri="{BB962C8B-B14F-4D97-AF65-F5344CB8AC3E}">
        <p14:creationId xmlns:p14="http://schemas.microsoft.com/office/powerpoint/2010/main" val="13922676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984042"/>
            <a:ext cx="9144000" cy="1754326"/>
          </a:xfrm>
          <a:prstGeom prst="rect">
            <a:avLst/>
          </a:prstGeom>
        </p:spPr>
        <p:txBody>
          <a:bodyPr wrap="square">
            <a:spAutoFit/>
          </a:bodyPr>
          <a:lstStyle/>
          <a:p>
            <a:pPr algn="ctr"/>
            <a:r>
              <a:rPr lang="es-MX" b="1" smtClean="0">
                <a:latin typeface="Arial Black" panose="020B0A04020102020204" pitchFamily="34" charset="0"/>
              </a:rPr>
              <a:t>Antiguamente, en pueblos como Egipto y Mesopotamia era común que las personas que gobernaban tuvieran un dominio </a:t>
            </a:r>
          </a:p>
          <a:p>
            <a:pPr algn="ctr"/>
            <a:r>
              <a:rPr lang="es-MX" b="1" dirty="0" smtClean="0">
                <a:latin typeface="Arial Black" panose="020B0A04020102020204" pitchFamily="34" charset="0"/>
              </a:rPr>
              <a:t>absoluto sobre lo que se debía hacer o no en sus reinos. Además, se consideraban a sí mismos como dioses y mandaban a </a:t>
            </a:r>
          </a:p>
          <a:p>
            <a:pPr algn="ctr"/>
            <a:r>
              <a:rPr lang="es-MX" b="1" dirty="0" smtClean="0">
                <a:latin typeface="Arial Black" panose="020B0A04020102020204" pitchFamily="34" charset="0"/>
              </a:rPr>
              <a:t>realizar estatuas con sus rostros que en hebreo son llamados “</a:t>
            </a:r>
            <a:r>
              <a:rPr lang="es-MX" b="1" dirty="0" err="1" smtClean="0">
                <a:latin typeface="Arial Black" panose="020B0A04020102020204" pitchFamily="34" charset="0"/>
              </a:rPr>
              <a:t>tselem</a:t>
            </a:r>
            <a:r>
              <a:rPr lang="es-MX" b="1" dirty="0" smtClean="0">
                <a:latin typeface="Arial Black" panose="020B0A04020102020204" pitchFamily="34" charset="0"/>
              </a:rPr>
              <a:t>” traducido como ídolo, figura o imagen</a:t>
            </a:r>
            <a:endParaRPr lang="es-MX"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1" y="0"/>
            <a:ext cx="9144001" cy="4962952"/>
          </a:xfrm>
          <a:prstGeom prst="rect">
            <a:avLst/>
          </a:prstGeom>
        </p:spPr>
      </p:pic>
    </p:spTree>
    <p:extLst>
      <p:ext uri="{BB962C8B-B14F-4D97-AF65-F5344CB8AC3E}">
        <p14:creationId xmlns:p14="http://schemas.microsoft.com/office/powerpoint/2010/main" val="24343182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5438729"/>
            <a:ext cx="9144000" cy="1323439"/>
          </a:xfrm>
          <a:prstGeom prst="rect">
            <a:avLst/>
          </a:prstGeom>
        </p:spPr>
        <p:txBody>
          <a:bodyPr wrap="square">
            <a:spAutoFit/>
          </a:bodyPr>
          <a:lstStyle/>
          <a:p>
            <a:pPr algn="ctr"/>
            <a:r>
              <a:rPr lang="es-MX" sz="2000" b="1" dirty="0" smtClean="0">
                <a:latin typeface="Arial Black" panose="020B0A04020102020204" pitchFamily="34" charset="0"/>
              </a:rPr>
              <a:t>Sin embargo, </a:t>
            </a:r>
          </a:p>
          <a:p>
            <a:pPr algn="ctr"/>
            <a:r>
              <a:rPr lang="es-MX" sz="2000" b="1" dirty="0" smtClean="0">
                <a:latin typeface="Arial Black" panose="020B0A04020102020204" pitchFamily="34" charset="0"/>
              </a:rPr>
              <a:t>en el pueblo de Israel no sucedía de esa manera. Al pueblo de Israel le fue dicho que no debía hacer imágenes para adorarlas, </a:t>
            </a:r>
          </a:p>
          <a:p>
            <a:pPr algn="ctr"/>
            <a:r>
              <a:rPr lang="es-MX" sz="2000" b="1" dirty="0" smtClean="0">
                <a:latin typeface="Arial Black" panose="020B0A04020102020204" pitchFamily="34" charset="0"/>
              </a:rPr>
              <a:t>pues no se puede reducir a Dios al nivel de ninguna cosa creada</a:t>
            </a:r>
            <a:endParaRPr lang="es-MX" sz="2000" b="1" dirty="0">
              <a:latin typeface="Arial Black" panose="020B0A04020102020204" pitchFamily="34" charset="0"/>
            </a:endParaRPr>
          </a:p>
        </p:txBody>
      </p:sp>
      <p:pic>
        <p:nvPicPr>
          <p:cNvPr id="2" name="Imagen 1"/>
          <p:cNvPicPr>
            <a:picLocks noChangeAspect="1"/>
          </p:cNvPicPr>
          <p:nvPr/>
        </p:nvPicPr>
        <p:blipFill>
          <a:blip r:embed="rId2"/>
          <a:stretch>
            <a:fillRect/>
          </a:stretch>
        </p:blipFill>
        <p:spPr>
          <a:xfrm>
            <a:off x="0" y="0"/>
            <a:ext cx="9144000" cy="5316583"/>
          </a:xfrm>
          <a:prstGeom prst="rect">
            <a:avLst/>
          </a:prstGeom>
        </p:spPr>
      </p:pic>
    </p:spTree>
    <p:extLst>
      <p:ext uri="{BB962C8B-B14F-4D97-AF65-F5344CB8AC3E}">
        <p14:creationId xmlns:p14="http://schemas.microsoft.com/office/powerpoint/2010/main" val="30378841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200918"/>
            <a:ext cx="9144000" cy="1477328"/>
          </a:xfrm>
          <a:prstGeom prst="rect">
            <a:avLst/>
          </a:prstGeom>
        </p:spPr>
        <p:txBody>
          <a:bodyPr wrap="square">
            <a:spAutoFit/>
          </a:bodyPr>
          <a:lstStyle/>
          <a:p>
            <a:pPr algn="ctr"/>
            <a:r>
              <a:rPr lang="es-MX" b="1" dirty="0" smtClean="0">
                <a:latin typeface="Arial Black" panose="020B0A04020102020204" pitchFamily="34" charset="0"/>
              </a:rPr>
              <a:t>Sin embargo, también es cierto que no se puede hacer una imagen de Dios porque él ya hizo una imagen y semejanza de </a:t>
            </a:r>
          </a:p>
          <a:p>
            <a:pPr algn="ctr"/>
            <a:r>
              <a:rPr lang="es-MX" b="1" dirty="0" smtClean="0">
                <a:latin typeface="Arial Black" panose="020B0A04020102020204" pitchFamily="34" charset="0"/>
              </a:rPr>
              <a:t>sí mismo. Esto se menciona en Génesis 1. Él con su poder y autoridad, creó todo lo que existe y como obra especial de ese </a:t>
            </a:r>
          </a:p>
          <a:p>
            <a:pPr algn="ctr"/>
            <a:r>
              <a:rPr lang="es-MX" b="1" dirty="0" smtClean="0">
                <a:latin typeface="Arial Black" panose="020B0A04020102020204" pitchFamily="34" charset="0"/>
              </a:rPr>
              <a:t>acto creativo, formó al ser humano, dándole autoridad para señorear.</a:t>
            </a:r>
            <a:endParaRPr lang="es-MX"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246076" cy="5200918"/>
          </a:xfrm>
          <a:prstGeom prst="rect">
            <a:avLst/>
          </a:prstGeom>
        </p:spPr>
      </p:pic>
    </p:spTree>
    <p:extLst>
      <p:ext uri="{BB962C8B-B14F-4D97-AF65-F5344CB8AC3E}">
        <p14:creationId xmlns:p14="http://schemas.microsoft.com/office/powerpoint/2010/main" val="19131488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425666"/>
            <a:ext cx="9144000" cy="1323439"/>
          </a:xfrm>
          <a:prstGeom prst="rect">
            <a:avLst/>
          </a:prstGeom>
        </p:spPr>
        <p:txBody>
          <a:bodyPr wrap="square">
            <a:spAutoFit/>
          </a:bodyPr>
          <a:lstStyle/>
          <a:p>
            <a:pPr algn="ctr"/>
            <a:r>
              <a:rPr lang="es-MX" sz="2000" b="1" dirty="0" smtClean="0">
                <a:latin typeface="Arial Black" panose="020B0A04020102020204" pitchFamily="34" charset="0"/>
              </a:rPr>
              <a:t> Esto implica ejercer dominio. Entonces, esa tarea que </a:t>
            </a:r>
          </a:p>
          <a:p>
            <a:pPr algn="ctr"/>
            <a:r>
              <a:rPr lang="es-MX" sz="2000" b="1" dirty="0" smtClean="0">
                <a:latin typeface="Arial Black" panose="020B0A04020102020204" pitchFamily="34" charset="0"/>
              </a:rPr>
              <a:t>alguna vez fue única de los reyes, la Biblia indica que originalmente fue dictada para cada ser humano que habita en este planeta.</a:t>
            </a:r>
            <a:endParaRPr lang="es-MX" sz="2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1" y="0"/>
            <a:ext cx="9144001" cy="5439142"/>
          </a:xfrm>
          <a:prstGeom prst="rect">
            <a:avLst/>
          </a:prstGeom>
        </p:spPr>
      </p:pic>
    </p:spTree>
    <p:extLst>
      <p:ext uri="{BB962C8B-B14F-4D97-AF65-F5344CB8AC3E}">
        <p14:creationId xmlns:p14="http://schemas.microsoft.com/office/powerpoint/2010/main" val="507756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4816904"/>
            <a:ext cx="9144000" cy="1938992"/>
          </a:xfrm>
          <a:prstGeom prst="rect">
            <a:avLst/>
          </a:prstGeom>
        </p:spPr>
        <p:txBody>
          <a:bodyPr wrap="square">
            <a:spAutoFit/>
          </a:bodyPr>
          <a:lstStyle/>
          <a:p>
            <a:pPr algn="ctr"/>
            <a:r>
              <a:rPr lang="es-MX" sz="2000" b="1" dirty="0" smtClean="0">
                <a:latin typeface="Arial Black" panose="020B0A04020102020204" pitchFamily="34" charset="0"/>
              </a:rPr>
              <a:t>Esta es la tarea que como seres humanos Dios nos dejó. trabajar, crecer, desarrollar la vida y comunidad en este planeta. </a:t>
            </a:r>
          </a:p>
          <a:p>
            <a:pPr algn="ctr"/>
            <a:r>
              <a:rPr lang="es-MX" sz="2000" b="1" dirty="0" smtClean="0">
                <a:latin typeface="Arial Black" panose="020B0A04020102020204" pitchFamily="34" charset="0"/>
              </a:rPr>
              <a:t>Y sí, podemos decir que hasta ahora el ser humano ha desarrollado algunos inventos y sistemas que tienen una función aceptable</a:t>
            </a:r>
            <a:endParaRPr lang="es-MX" sz="2000" b="1" dirty="0">
              <a:latin typeface="Arial Black" panose="020B0A04020102020204" pitchFamily="34" charset="0"/>
            </a:endParaRPr>
          </a:p>
        </p:txBody>
      </p:sp>
      <p:pic>
        <p:nvPicPr>
          <p:cNvPr id="2" name="Imagen 1"/>
          <p:cNvPicPr>
            <a:picLocks noChangeAspect="1"/>
          </p:cNvPicPr>
          <p:nvPr/>
        </p:nvPicPr>
        <p:blipFill>
          <a:blip r:embed="rId2"/>
          <a:stretch>
            <a:fillRect/>
          </a:stretch>
        </p:blipFill>
        <p:spPr>
          <a:xfrm>
            <a:off x="0" y="-1"/>
            <a:ext cx="9144000" cy="4832977"/>
          </a:xfrm>
          <a:prstGeom prst="rect">
            <a:avLst/>
          </a:prstGeom>
        </p:spPr>
      </p:pic>
    </p:spTree>
    <p:extLst>
      <p:ext uri="{BB962C8B-B14F-4D97-AF65-F5344CB8AC3E}">
        <p14:creationId xmlns:p14="http://schemas.microsoft.com/office/powerpoint/2010/main" val="42648036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091224"/>
            <a:ext cx="9144000" cy="1631216"/>
          </a:xfrm>
          <a:prstGeom prst="rect">
            <a:avLst/>
          </a:prstGeom>
        </p:spPr>
        <p:txBody>
          <a:bodyPr wrap="square">
            <a:spAutoFit/>
          </a:bodyPr>
          <a:lstStyle/>
          <a:p>
            <a:pPr algn="ctr"/>
            <a:r>
              <a:rPr lang="es-MX" sz="2000" b="1" dirty="0" smtClean="0">
                <a:latin typeface="Arial Black" panose="020B0A04020102020204" pitchFamily="34" charset="0"/>
              </a:rPr>
              <a:t>Y si bien ejercemos dominio sobre los recursos que hay en nuestro planeta, tampoco podemos decir que nuestra </a:t>
            </a:r>
          </a:p>
          <a:p>
            <a:pPr algn="ctr"/>
            <a:r>
              <a:rPr lang="es-MX" sz="2000" b="1" dirty="0" smtClean="0">
                <a:latin typeface="Arial Black" panose="020B0A04020102020204" pitchFamily="34" charset="0"/>
              </a:rPr>
              <a:t>administración alejada de los mandatos divinos es la mejor.</a:t>
            </a:r>
          </a:p>
          <a:p>
            <a:pPr algn="ctr"/>
            <a:r>
              <a:rPr lang="es-MX" sz="2000" b="1" dirty="0" smtClean="0">
                <a:latin typeface="Arial Black" panose="020B0A04020102020204" pitchFamily="34" charset="0"/>
              </a:rPr>
              <a:t> En la actualidad existe pobreza, violencia, y un daño al planeta </a:t>
            </a:r>
          </a:p>
          <a:p>
            <a:pPr algn="ctr"/>
            <a:r>
              <a:rPr lang="es-MX" sz="2000" b="1" dirty="0" smtClean="0">
                <a:latin typeface="Arial Black" panose="020B0A04020102020204" pitchFamily="34" charset="0"/>
              </a:rPr>
              <a:t>que puede parecer irreparable. </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5048250"/>
          </a:xfrm>
          <a:prstGeom prst="rect">
            <a:avLst/>
          </a:prstGeom>
        </p:spPr>
      </p:pic>
    </p:spTree>
    <p:extLst>
      <p:ext uri="{BB962C8B-B14F-4D97-AF65-F5344CB8AC3E}">
        <p14:creationId xmlns:p14="http://schemas.microsoft.com/office/powerpoint/2010/main" val="7525298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584775"/>
          </a:xfrm>
          <a:prstGeom prst="rect">
            <a:avLst/>
          </a:prstGeom>
          <a:solidFill>
            <a:schemeClr val="accent1">
              <a:lumMod val="75000"/>
            </a:schemeClr>
          </a:solidFill>
        </p:spPr>
        <p:txBody>
          <a:bodyPr wrap="square" rtlCol="0">
            <a:spAutoFit/>
          </a:bodyPr>
          <a:lstStyle/>
          <a:p>
            <a:pPr algn="ctr"/>
            <a:r>
              <a:rPr lang="es-MX" sz="3200" b="1" dirty="0" smtClean="0">
                <a:solidFill>
                  <a:srgbClr val="FFFF00"/>
                </a:solidFill>
                <a:latin typeface="Arial Black" panose="020B0A04020102020204" pitchFamily="34" charset="0"/>
              </a:rPr>
              <a:t>NUEVO</a:t>
            </a:r>
            <a:r>
              <a:rPr lang="es-MX" sz="3200" b="1" dirty="0" smtClean="0">
                <a:latin typeface="Arial Black" panose="020B0A04020102020204" pitchFamily="34" charset="0"/>
              </a:rPr>
              <a:t> </a:t>
            </a:r>
            <a:r>
              <a:rPr lang="es-MX" sz="3200" b="1" dirty="0" smtClean="0">
                <a:solidFill>
                  <a:srgbClr val="FF0000"/>
                </a:solidFill>
                <a:latin typeface="Arial Black" panose="020B0A04020102020204" pitchFamily="34" charset="0"/>
              </a:rPr>
              <a:t>HORIZONTE</a:t>
            </a:r>
            <a:endParaRPr lang="es-MX" sz="3200" b="1" dirty="0">
              <a:solidFill>
                <a:srgbClr val="FF0000"/>
              </a:solidFill>
              <a:latin typeface="Arial Black" panose="020B0A04020102020204" pitchFamily="34" charset="0"/>
            </a:endParaRPr>
          </a:p>
        </p:txBody>
      </p:sp>
      <p:sp>
        <p:nvSpPr>
          <p:cNvPr id="3" name="CuadroTexto 2"/>
          <p:cNvSpPr txBox="1"/>
          <p:nvPr/>
        </p:nvSpPr>
        <p:spPr>
          <a:xfrm>
            <a:off x="0" y="584774"/>
            <a:ext cx="9144000" cy="400110"/>
          </a:xfrm>
          <a:prstGeom prst="rect">
            <a:avLst/>
          </a:prstGeom>
          <a:solidFill>
            <a:srgbClr val="FFC000"/>
          </a:solidFill>
        </p:spPr>
        <p:txBody>
          <a:bodyPr wrap="square" rtlCol="0">
            <a:spAutoFit/>
          </a:bodyPr>
          <a:lstStyle/>
          <a:p>
            <a:pPr algn="ctr"/>
            <a:r>
              <a:rPr lang="es-MX" sz="2000" b="1" dirty="0" smtClean="0">
                <a:latin typeface="Arial Black" panose="020B0A04020102020204" pitchFamily="34" charset="0"/>
              </a:rPr>
              <a:t>INVERSIÓN</a:t>
            </a:r>
            <a:endParaRPr lang="es-MX" sz="2000" b="1" dirty="0">
              <a:latin typeface="Arial Black" panose="020B0A04020102020204" pitchFamily="34" charset="0"/>
            </a:endParaRPr>
          </a:p>
        </p:txBody>
      </p:sp>
      <p:sp>
        <p:nvSpPr>
          <p:cNvPr id="4" name="CuadroTexto 3"/>
          <p:cNvSpPr txBox="1"/>
          <p:nvPr/>
        </p:nvSpPr>
        <p:spPr>
          <a:xfrm>
            <a:off x="0" y="6230984"/>
            <a:ext cx="9144000" cy="584775"/>
          </a:xfrm>
          <a:prstGeom prst="rect">
            <a:avLst/>
          </a:prstGeom>
          <a:solidFill>
            <a:srgbClr val="FFFF00"/>
          </a:solidFill>
        </p:spPr>
        <p:txBody>
          <a:bodyPr wrap="square" rtlCol="0">
            <a:spAutoFit/>
          </a:bodyPr>
          <a:lstStyle/>
          <a:p>
            <a:pPr algn="ctr"/>
            <a:r>
              <a:rPr lang="es-MX" sz="3200" b="1" dirty="0" smtClean="0">
                <a:latin typeface="Arial Black" panose="020B0A04020102020204" pitchFamily="34" charset="0"/>
              </a:rPr>
              <a:t>EL MEJOR NEGOCIO</a:t>
            </a:r>
            <a:endParaRPr lang="es-MX" sz="3200" b="1" dirty="0">
              <a:latin typeface="Arial Black" panose="020B0A04020102020204" pitchFamily="34" charset="0"/>
            </a:endParaRPr>
          </a:p>
        </p:txBody>
      </p:sp>
      <p:pic>
        <p:nvPicPr>
          <p:cNvPr id="6" name="Imagen 5"/>
          <p:cNvPicPr>
            <a:picLocks noChangeAspect="1"/>
          </p:cNvPicPr>
          <p:nvPr/>
        </p:nvPicPr>
        <p:blipFill>
          <a:blip r:embed="rId2"/>
          <a:stretch>
            <a:fillRect/>
          </a:stretch>
        </p:blipFill>
        <p:spPr>
          <a:xfrm>
            <a:off x="0" y="984884"/>
            <a:ext cx="9144000" cy="5246100"/>
          </a:xfrm>
          <a:prstGeom prst="rect">
            <a:avLst/>
          </a:prstGeom>
        </p:spPr>
      </p:pic>
    </p:spTree>
    <p:extLst>
      <p:ext uri="{BB962C8B-B14F-4D97-AF65-F5344CB8AC3E}">
        <p14:creationId xmlns:p14="http://schemas.microsoft.com/office/powerpoint/2010/main" val="23475319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523220"/>
          </a:xfrm>
          <a:prstGeom prst="rect">
            <a:avLst/>
          </a:prstGeom>
          <a:solidFill>
            <a:schemeClr val="accent5">
              <a:lumMod val="20000"/>
              <a:lumOff val="80000"/>
            </a:schemeClr>
          </a:solidFill>
        </p:spPr>
        <p:txBody>
          <a:bodyPr wrap="square" rtlCol="0">
            <a:spAutoFit/>
          </a:bodyPr>
          <a:lstStyle/>
          <a:p>
            <a:pPr algn="ctr"/>
            <a:r>
              <a:rPr lang="es-MX" sz="2800" b="1" dirty="0" smtClean="0">
                <a:latin typeface="Arial Black" panose="020B0A04020102020204" pitchFamily="34" charset="0"/>
              </a:rPr>
              <a:t>SERVICIO DE CANTO</a:t>
            </a:r>
            <a:endParaRPr lang="es-MX" sz="2800" b="1" dirty="0">
              <a:latin typeface="Arial Black" panose="020B0A04020102020204" pitchFamily="34" charset="0"/>
            </a:endParaRPr>
          </a:p>
        </p:txBody>
      </p:sp>
      <p:sp>
        <p:nvSpPr>
          <p:cNvPr id="3" name="Rectángulo 2"/>
          <p:cNvSpPr/>
          <p:nvPr/>
        </p:nvSpPr>
        <p:spPr>
          <a:xfrm>
            <a:off x="0" y="523220"/>
            <a:ext cx="9144000" cy="400110"/>
          </a:xfrm>
          <a:prstGeom prst="rect">
            <a:avLst/>
          </a:prstGeom>
          <a:solidFill>
            <a:schemeClr val="accent4">
              <a:lumMod val="60000"/>
              <a:lumOff val="40000"/>
            </a:schemeClr>
          </a:solidFill>
        </p:spPr>
        <p:txBody>
          <a:bodyPr wrap="square">
            <a:spAutoFit/>
          </a:bodyPr>
          <a:lstStyle/>
          <a:p>
            <a:pPr algn="ctr"/>
            <a:r>
              <a:rPr lang="es-MX" sz="2000" b="1" dirty="0" smtClean="0">
                <a:latin typeface="Arial Black" panose="020B0A04020102020204" pitchFamily="34" charset="0"/>
              </a:rPr>
              <a:t>#75 “GRANDE ES JEHOVÁ”, #63 “AL REY ADORAD”</a:t>
            </a:r>
            <a:endParaRPr lang="es-MX" sz="2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923330"/>
            <a:ext cx="9144000" cy="5934670"/>
          </a:xfrm>
          <a:prstGeom prst="rect">
            <a:avLst/>
          </a:prstGeom>
        </p:spPr>
      </p:pic>
      <p:sp>
        <p:nvSpPr>
          <p:cNvPr id="5" name="CuadroTexto 4"/>
          <p:cNvSpPr txBox="1"/>
          <p:nvPr/>
        </p:nvSpPr>
        <p:spPr>
          <a:xfrm>
            <a:off x="953588" y="1672046"/>
            <a:ext cx="1449978" cy="1015663"/>
          </a:xfrm>
          <a:prstGeom prst="rect">
            <a:avLst/>
          </a:prstGeom>
          <a:solidFill>
            <a:schemeClr val="accent4">
              <a:lumMod val="60000"/>
              <a:lumOff val="40000"/>
            </a:schemeClr>
          </a:solidFill>
        </p:spPr>
        <p:txBody>
          <a:bodyPr wrap="square" rtlCol="0">
            <a:spAutoFit/>
          </a:bodyPr>
          <a:lstStyle/>
          <a:p>
            <a:r>
              <a:rPr lang="es-MX" sz="6000" b="1" dirty="0" smtClean="0">
                <a:latin typeface="+mj-lt"/>
              </a:rPr>
              <a:t>#75</a:t>
            </a:r>
            <a:endParaRPr lang="es-MX" sz="6000" b="1" dirty="0">
              <a:latin typeface="+mj-lt"/>
            </a:endParaRPr>
          </a:p>
        </p:txBody>
      </p:sp>
    </p:spTree>
    <p:extLst>
      <p:ext uri="{BB962C8B-B14F-4D97-AF65-F5344CB8AC3E}">
        <p14:creationId xmlns:p14="http://schemas.microsoft.com/office/powerpoint/2010/main" val="11039727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412602"/>
            <a:ext cx="9144000" cy="1323439"/>
          </a:xfrm>
          <a:prstGeom prst="rect">
            <a:avLst/>
          </a:prstGeom>
        </p:spPr>
        <p:txBody>
          <a:bodyPr wrap="square">
            <a:spAutoFit/>
          </a:bodyPr>
          <a:lstStyle/>
          <a:p>
            <a:pPr algn="ctr"/>
            <a:r>
              <a:rPr lang="es-MX" sz="2000" b="1" dirty="0" smtClean="0">
                <a:latin typeface="Arial Black" panose="020B0A04020102020204" pitchFamily="34" charset="0"/>
              </a:rPr>
              <a:t>En el planeta existe algo que se le conoce como </a:t>
            </a:r>
            <a:r>
              <a:rPr lang="es-MX" sz="2000" b="1" dirty="0" err="1" smtClean="0">
                <a:latin typeface="Arial Black" panose="020B0A04020102020204" pitchFamily="34" charset="0"/>
              </a:rPr>
              <a:t>biocapacidad</a:t>
            </a:r>
            <a:r>
              <a:rPr lang="es-MX" sz="2000" b="1" dirty="0" smtClean="0">
                <a:latin typeface="Arial Black" panose="020B0A04020102020204" pitchFamily="34" charset="0"/>
              </a:rPr>
              <a:t>, esto no es otra cosa que la cantidad de recursos naturales </a:t>
            </a:r>
          </a:p>
          <a:p>
            <a:pPr algn="ctr"/>
            <a:r>
              <a:rPr lang="es-MX" sz="2000" b="1" dirty="0" smtClean="0">
                <a:latin typeface="Arial Black" panose="020B0A04020102020204" pitchFamily="34" charset="0"/>
              </a:rPr>
              <a:t>que se producen naturalmente cada año en nuestro planeta. Sin embargo, esto no ha sido administrada de la mejor manera. </a:t>
            </a:r>
            <a:endParaRPr lang="es-MX" sz="2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0"/>
            <a:ext cx="9144000" cy="5302040"/>
          </a:xfrm>
          <a:prstGeom prst="rect">
            <a:avLst/>
          </a:prstGeom>
        </p:spPr>
      </p:pic>
    </p:spTree>
    <p:extLst>
      <p:ext uri="{BB962C8B-B14F-4D97-AF65-F5344CB8AC3E}">
        <p14:creationId xmlns:p14="http://schemas.microsoft.com/office/powerpoint/2010/main" val="34425212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819416"/>
            <a:ext cx="9144000" cy="1938992"/>
          </a:xfrm>
          <a:prstGeom prst="rect">
            <a:avLst/>
          </a:prstGeom>
        </p:spPr>
        <p:txBody>
          <a:bodyPr wrap="square">
            <a:spAutoFit/>
          </a:bodyPr>
          <a:lstStyle/>
          <a:p>
            <a:pPr algn="ctr"/>
            <a:r>
              <a:rPr lang="es-MX" sz="2000" b="1" dirty="0" smtClean="0">
                <a:latin typeface="Arial Black" panose="020B0A04020102020204" pitchFamily="34" charset="0"/>
              </a:rPr>
              <a:t>De acuerdo con algunas organizaciones ambientalistas, hace 20 años, la </a:t>
            </a:r>
            <a:r>
              <a:rPr lang="es-MX" sz="2000" b="1" dirty="0" err="1" smtClean="0">
                <a:latin typeface="Arial Black" panose="020B0A04020102020204" pitchFamily="34" charset="0"/>
              </a:rPr>
              <a:t>biocapacidad</a:t>
            </a:r>
            <a:r>
              <a:rPr lang="es-MX" sz="2000" b="1" dirty="0" smtClean="0">
                <a:latin typeface="Arial Black" panose="020B0A04020102020204" pitchFamily="34" charset="0"/>
              </a:rPr>
              <a:t> de la tierra se gastó en solo 10 meses, </a:t>
            </a:r>
          </a:p>
          <a:p>
            <a:pPr algn="ctr"/>
            <a:r>
              <a:rPr lang="es-MX" sz="2000" b="1" dirty="0" smtClean="0">
                <a:latin typeface="Arial Black" panose="020B0A04020102020204" pitchFamily="34" charset="0"/>
              </a:rPr>
              <a:t>los meses que quedaron, se vivió de “prestamos” y tan solo en 2017 la </a:t>
            </a:r>
            <a:r>
              <a:rPr lang="es-MX" sz="2000" b="1" dirty="0" err="1" smtClean="0">
                <a:latin typeface="Arial Black" panose="020B0A04020102020204" pitchFamily="34" charset="0"/>
              </a:rPr>
              <a:t>biocapacidad</a:t>
            </a:r>
            <a:r>
              <a:rPr lang="es-MX" sz="2000" b="1" dirty="0" smtClean="0">
                <a:latin typeface="Arial Black" panose="020B0A04020102020204" pitchFamily="34" charset="0"/>
              </a:rPr>
              <a:t> se gastó en 7 meses. Estos datos son </a:t>
            </a:r>
          </a:p>
          <a:p>
            <a:pPr algn="ctr"/>
            <a:r>
              <a:rPr lang="es-MX" sz="2000" b="1" dirty="0" smtClean="0">
                <a:latin typeface="Arial Black" panose="020B0A04020102020204" pitchFamily="34" charset="0"/>
              </a:rPr>
              <a:t>dignos de prestar atención ¿Qué estamos haciendo con el planeta que Dios nos dejó cuidar?</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1365068" y="0"/>
            <a:ext cx="6413863" cy="4712426"/>
          </a:xfrm>
          <a:prstGeom prst="rect">
            <a:avLst/>
          </a:prstGeom>
        </p:spPr>
      </p:pic>
      <p:sp>
        <p:nvSpPr>
          <p:cNvPr id="5" name="CuadroTexto 4"/>
          <p:cNvSpPr txBox="1"/>
          <p:nvPr/>
        </p:nvSpPr>
        <p:spPr>
          <a:xfrm>
            <a:off x="0" y="0"/>
            <a:ext cx="1365068" cy="4712426"/>
          </a:xfrm>
          <a:prstGeom prst="rect">
            <a:avLst/>
          </a:prstGeom>
          <a:solidFill>
            <a:schemeClr val="accent1">
              <a:lumMod val="75000"/>
            </a:schemeClr>
          </a:solidFill>
        </p:spPr>
        <p:txBody>
          <a:bodyPr wrap="square" rtlCol="0">
            <a:spAutoFit/>
          </a:bodyPr>
          <a:lstStyle/>
          <a:p>
            <a:endParaRPr lang="es-MX" dirty="0"/>
          </a:p>
        </p:txBody>
      </p:sp>
      <p:sp>
        <p:nvSpPr>
          <p:cNvPr id="6" name="CuadroTexto 5"/>
          <p:cNvSpPr txBox="1"/>
          <p:nvPr/>
        </p:nvSpPr>
        <p:spPr>
          <a:xfrm>
            <a:off x="7778931" y="0"/>
            <a:ext cx="1365069" cy="4712426"/>
          </a:xfrm>
          <a:prstGeom prst="rect">
            <a:avLst/>
          </a:prstGeom>
          <a:solidFill>
            <a:schemeClr val="accent1">
              <a:lumMod val="75000"/>
            </a:schemeClr>
          </a:solidFill>
        </p:spPr>
        <p:txBody>
          <a:bodyPr wrap="square" rtlCol="0">
            <a:spAutoFit/>
          </a:bodyPr>
          <a:lstStyle/>
          <a:p>
            <a:endParaRPr lang="es-MX" dirty="0"/>
          </a:p>
        </p:txBody>
      </p:sp>
    </p:spTree>
    <p:extLst>
      <p:ext uri="{BB962C8B-B14F-4D97-AF65-F5344CB8AC3E}">
        <p14:creationId xmlns:p14="http://schemas.microsoft.com/office/powerpoint/2010/main" val="16363987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61665"/>
            <a:ext cx="9144000" cy="400110"/>
          </a:xfrm>
          <a:prstGeom prst="rect">
            <a:avLst/>
          </a:prstGeom>
          <a:solidFill>
            <a:schemeClr val="accent6">
              <a:lumMod val="40000"/>
              <a:lumOff val="60000"/>
            </a:schemeClr>
          </a:solidFill>
        </p:spPr>
        <p:txBody>
          <a:bodyPr wrap="square">
            <a:spAutoFit/>
          </a:bodyPr>
          <a:lstStyle/>
          <a:p>
            <a:pPr algn="ctr"/>
            <a:r>
              <a:rPr lang="es-MX" sz="2000" b="1" dirty="0" smtClean="0">
                <a:latin typeface="Arial Black" panose="020B0A04020102020204" pitchFamily="34" charset="0"/>
              </a:rPr>
              <a:t>#71 “CADA COSA HERMOSA”</a:t>
            </a:r>
            <a:endParaRPr lang="es-MX" sz="2000" b="1" dirty="0">
              <a:latin typeface="Arial Black" panose="020B0A04020102020204" pitchFamily="34" charset="0"/>
            </a:endParaRPr>
          </a:p>
        </p:txBody>
      </p:sp>
      <p:sp>
        <p:nvSpPr>
          <p:cNvPr id="3" name="CuadroTexto 2"/>
          <p:cNvSpPr txBox="1"/>
          <p:nvPr/>
        </p:nvSpPr>
        <p:spPr>
          <a:xfrm>
            <a:off x="0" y="0"/>
            <a:ext cx="9144000" cy="461665"/>
          </a:xfrm>
          <a:prstGeom prst="rect">
            <a:avLst/>
          </a:prstGeom>
          <a:solidFill>
            <a:schemeClr val="accent4">
              <a:lumMod val="40000"/>
              <a:lumOff val="60000"/>
            </a:schemeClr>
          </a:solidFill>
        </p:spPr>
        <p:txBody>
          <a:bodyPr wrap="square" rtlCol="0">
            <a:spAutoFit/>
          </a:bodyPr>
          <a:lstStyle/>
          <a:p>
            <a:pPr algn="ctr"/>
            <a:r>
              <a:rPr lang="es-MX" sz="2400" b="1" dirty="0" smtClean="0">
                <a:latin typeface="Arial Black" panose="020B0A04020102020204" pitchFamily="34" charset="0"/>
              </a:rPr>
              <a:t>HIMNO ESPECIAL</a:t>
            </a:r>
            <a:endParaRPr lang="es-MX" sz="24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1" y="861775"/>
            <a:ext cx="9142139" cy="5996225"/>
          </a:xfrm>
          <a:prstGeom prst="rect">
            <a:avLst/>
          </a:prstGeom>
        </p:spPr>
      </p:pic>
    </p:spTree>
    <p:extLst>
      <p:ext uri="{BB962C8B-B14F-4D97-AF65-F5344CB8AC3E}">
        <p14:creationId xmlns:p14="http://schemas.microsoft.com/office/powerpoint/2010/main" val="25123919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793" y="-403132"/>
            <a:ext cx="9144793" cy="8291279"/>
          </a:xfrm>
          <a:prstGeom prst="rect">
            <a:avLst/>
          </a:prstGeom>
        </p:spPr>
      </p:pic>
      <p:sp>
        <p:nvSpPr>
          <p:cNvPr id="5" name="CuadroTexto 4"/>
          <p:cNvSpPr txBox="1"/>
          <p:nvPr/>
        </p:nvSpPr>
        <p:spPr>
          <a:xfrm>
            <a:off x="-793" y="0"/>
            <a:ext cx="9144000" cy="646331"/>
          </a:xfrm>
          <a:prstGeom prst="rect">
            <a:avLst/>
          </a:prstGeom>
          <a:solidFill>
            <a:srgbClr val="FFFF00"/>
          </a:solidFill>
        </p:spPr>
        <p:txBody>
          <a:bodyPr wrap="square" rtlCol="0">
            <a:spAutoFit/>
          </a:bodyPr>
          <a:lstStyle/>
          <a:p>
            <a:pPr algn="ctr"/>
            <a:r>
              <a:rPr lang="es-MX" sz="3600" b="1" dirty="0" smtClean="0">
                <a:latin typeface="Arial Black" panose="020B0A04020102020204" pitchFamily="34" charset="0"/>
              </a:rPr>
              <a:t>MISIONERO MUNDIAL</a:t>
            </a:r>
            <a:endParaRPr lang="es-MX" sz="3600" b="1" dirty="0">
              <a:latin typeface="Arial Black" panose="020B0A04020102020204" pitchFamily="34" charset="0"/>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6331"/>
            <a:ext cx="2168434" cy="2019300"/>
          </a:xfrm>
          <a:prstGeom prst="rect">
            <a:avLst/>
          </a:prstGeom>
        </p:spPr>
      </p:pic>
      <p:sp>
        <p:nvSpPr>
          <p:cNvPr id="7" name="CuadroTexto 6"/>
          <p:cNvSpPr txBox="1"/>
          <p:nvPr/>
        </p:nvSpPr>
        <p:spPr>
          <a:xfrm>
            <a:off x="4924698" y="2886892"/>
            <a:ext cx="4062548" cy="646331"/>
          </a:xfrm>
          <a:prstGeom prst="rect">
            <a:avLst/>
          </a:prstGeom>
          <a:solidFill>
            <a:schemeClr val="accent1">
              <a:lumMod val="75000"/>
            </a:schemeClr>
          </a:solidFill>
        </p:spPr>
        <p:txBody>
          <a:bodyPr wrap="square" rtlCol="0">
            <a:spAutoFit/>
          </a:bodyPr>
          <a:lstStyle/>
          <a:p>
            <a:pPr algn="ctr"/>
            <a:r>
              <a:rPr lang="es-MX" sz="3600" b="1" dirty="0" smtClean="0">
                <a:latin typeface="Arial Black" panose="020B0A04020102020204" pitchFamily="34" charset="0"/>
              </a:rPr>
              <a:t>GUINEA</a:t>
            </a:r>
            <a:endParaRPr lang="es-MX" sz="3600" b="1" dirty="0">
              <a:latin typeface="Arial Black" panose="020B0A04020102020204" pitchFamily="34" charset="0"/>
            </a:endParaRPr>
          </a:p>
        </p:txBody>
      </p:sp>
      <p:sp>
        <p:nvSpPr>
          <p:cNvPr id="8" name="CuadroTexto 7"/>
          <p:cNvSpPr txBox="1"/>
          <p:nvPr/>
        </p:nvSpPr>
        <p:spPr>
          <a:xfrm>
            <a:off x="3118863" y="5343934"/>
            <a:ext cx="3835657" cy="1569660"/>
          </a:xfrm>
          <a:prstGeom prst="rect">
            <a:avLst/>
          </a:prstGeom>
          <a:solidFill>
            <a:srgbClr val="92D050"/>
          </a:solidFill>
        </p:spPr>
        <p:txBody>
          <a:bodyPr wrap="square" rtlCol="0">
            <a:spAutoFit/>
          </a:bodyPr>
          <a:lstStyle/>
          <a:p>
            <a:pPr algn="ctr"/>
            <a:r>
              <a:rPr lang="es-MX" sz="3200" b="1" dirty="0" smtClean="0">
                <a:latin typeface="Arial Black" panose="020B0A04020102020204" pitchFamily="34" charset="0"/>
              </a:rPr>
              <a:t>SÁBADO 11 DE</a:t>
            </a:r>
          </a:p>
          <a:p>
            <a:pPr algn="ctr"/>
            <a:r>
              <a:rPr lang="es-MX" sz="3200" b="1" dirty="0" smtClean="0">
                <a:latin typeface="Arial Black" panose="020B0A04020102020204" pitchFamily="34" charset="0"/>
              </a:rPr>
              <a:t>NOVIEMBRE DE</a:t>
            </a:r>
          </a:p>
          <a:p>
            <a:pPr algn="ctr"/>
            <a:r>
              <a:rPr lang="es-MX" sz="3200" b="1" dirty="0" smtClean="0">
                <a:latin typeface="Arial Black" panose="020B0A04020102020204" pitchFamily="34" charset="0"/>
              </a:rPr>
              <a:t>2023 </a:t>
            </a:r>
            <a:endParaRPr lang="es-MX" sz="3200" b="1" dirty="0">
              <a:latin typeface="Arial Black" panose="020B0A04020102020204" pitchFamily="34" charset="0"/>
            </a:endParaRPr>
          </a:p>
        </p:txBody>
      </p:sp>
      <p:sp>
        <p:nvSpPr>
          <p:cNvPr id="10" name="CuadroTexto 9"/>
          <p:cNvSpPr txBox="1"/>
          <p:nvPr/>
        </p:nvSpPr>
        <p:spPr>
          <a:xfrm>
            <a:off x="2285999" y="3866606"/>
            <a:ext cx="6087292" cy="1477328"/>
          </a:xfrm>
          <a:prstGeom prst="rect">
            <a:avLst/>
          </a:prstGeom>
          <a:solidFill>
            <a:srgbClr val="FFFF00"/>
          </a:solidFill>
        </p:spPr>
        <p:txBody>
          <a:bodyPr wrap="square" rtlCol="0">
            <a:spAutoFit/>
          </a:bodyPr>
          <a:lstStyle/>
          <a:p>
            <a:pPr algn="ctr"/>
            <a:endParaRPr lang="es-MX" dirty="0" smtClean="0"/>
          </a:p>
          <a:p>
            <a:pPr algn="ctr"/>
            <a:r>
              <a:rPr lang="es-MX" sz="3600" b="1" dirty="0" smtClean="0">
                <a:latin typeface="Arial Black" panose="020B0A04020102020204" pitchFamily="34" charset="0"/>
              </a:rPr>
              <a:t>TRANSFORMADO</a:t>
            </a:r>
            <a:endParaRPr lang="es-MX" sz="3600" b="1" dirty="0">
              <a:latin typeface="Arial Black" panose="020B0A04020102020204" pitchFamily="34" charset="0"/>
            </a:endParaRPr>
          </a:p>
          <a:p>
            <a:pPr algn="ctr"/>
            <a:endParaRPr lang="es-MX" dirty="0" smtClean="0"/>
          </a:p>
          <a:p>
            <a:pPr algn="ctr"/>
            <a:endParaRPr lang="es-MX" dirty="0"/>
          </a:p>
        </p:txBody>
      </p:sp>
      <p:pic>
        <p:nvPicPr>
          <p:cNvPr id="12" name="Imagen 11"/>
          <p:cNvPicPr>
            <a:picLocks noChangeAspect="1"/>
          </p:cNvPicPr>
          <p:nvPr/>
        </p:nvPicPr>
        <p:blipFill>
          <a:blip r:embed="rId4"/>
          <a:stretch>
            <a:fillRect/>
          </a:stretch>
        </p:blipFill>
        <p:spPr>
          <a:xfrm>
            <a:off x="6954520" y="5129063"/>
            <a:ext cx="1804126" cy="1784531"/>
          </a:xfrm>
          <a:prstGeom prst="rect">
            <a:avLst/>
          </a:prstGeom>
        </p:spPr>
      </p:pic>
    </p:spTree>
    <p:extLst>
      <p:ext uri="{BB962C8B-B14F-4D97-AF65-F5344CB8AC3E}">
        <p14:creationId xmlns:p14="http://schemas.microsoft.com/office/powerpoint/2010/main" val="29600611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756781"/>
            <a:ext cx="9144000" cy="1938992"/>
          </a:xfrm>
          <a:prstGeom prst="rect">
            <a:avLst/>
          </a:prstGeom>
        </p:spPr>
        <p:txBody>
          <a:bodyPr wrap="square">
            <a:spAutoFit/>
          </a:bodyPr>
          <a:lstStyle/>
          <a:p>
            <a:pPr algn="ctr"/>
            <a:r>
              <a:rPr lang="es-MX" sz="2000" b="1" dirty="0" smtClean="0">
                <a:latin typeface="Arial Black" panose="020B0A04020102020204" pitchFamily="34" charset="0"/>
              </a:rPr>
              <a:t>Como ya se dijo anteriormente, las estadísticas relacionadas con la necesidad de cuidar del planeta no son nada alentadoras, estamos gastando los recursos mucho más rápido de lo que la naturaleza puede producir. En otras palabras, no estamos siendo buenos mayordomos del hogar que Dios nos regaló.</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4756781"/>
          </a:xfrm>
          <a:prstGeom prst="rect">
            <a:avLst/>
          </a:prstGeom>
        </p:spPr>
      </p:pic>
    </p:spTree>
    <p:extLst>
      <p:ext uri="{BB962C8B-B14F-4D97-AF65-F5344CB8AC3E}">
        <p14:creationId xmlns:p14="http://schemas.microsoft.com/office/powerpoint/2010/main" val="39786591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025909"/>
            <a:ext cx="9144000" cy="1631216"/>
          </a:xfrm>
          <a:prstGeom prst="rect">
            <a:avLst/>
          </a:prstGeom>
        </p:spPr>
        <p:txBody>
          <a:bodyPr wrap="square">
            <a:spAutoFit/>
          </a:bodyPr>
          <a:lstStyle/>
          <a:p>
            <a:pPr algn="ctr"/>
            <a:r>
              <a:rPr lang="es-MX" sz="2000" b="1" dirty="0" smtClean="0">
                <a:latin typeface="Arial Black" panose="020B0A04020102020204" pitchFamily="34" charset="0"/>
              </a:rPr>
              <a:t>Es importante recordar lo que la sierva del Señor, Elena de </a:t>
            </a:r>
          </a:p>
          <a:p>
            <a:pPr algn="ctr"/>
            <a:r>
              <a:rPr lang="es-MX" sz="2000" b="1" dirty="0" smtClean="0">
                <a:latin typeface="Arial Black" panose="020B0A04020102020204" pitchFamily="34" charset="0"/>
              </a:rPr>
              <a:t>White menciona: “Del debido aprovechamiento de nuestro tiempo depende nuestro éxito…” Debemos apartar tiempo para </a:t>
            </a:r>
          </a:p>
          <a:p>
            <a:pPr algn="ctr"/>
            <a:r>
              <a:rPr lang="es-MX" sz="2000" b="1" dirty="0" smtClean="0">
                <a:latin typeface="Arial Black" panose="020B0A04020102020204" pitchFamily="34" charset="0"/>
              </a:rPr>
              <a:t>desarrollar nuestros talentos, nuestra relación con Dios y también para cuidar el planeta.</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1"/>
            <a:ext cx="9144000" cy="5025909"/>
          </a:xfrm>
          <a:prstGeom prst="rect">
            <a:avLst/>
          </a:prstGeom>
        </p:spPr>
      </p:pic>
    </p:spTree>
    <p:extLst>
      <p:ext uri="{BB962C8B-B14F-4D97-AF65-F5344CB8AC3E}">
        <p14:creationId xmlns:p14="http://schemas.microsoft.com/office/powerpoint/2010/main" val="37792623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329034"/>
            <a:ext cx="9144000" cy="1323439"/>
          </a:xfrm>
          <a:prstGeom prst="rect">
            <a:avLst/>
          </a:prstGeom>
        </p:spPr>
        <p:txBody>
          <a:bodyPr wrap="square">
            <a:spAutoFit/>
          </a:bodyPr>
          <a:lstStyle/>
          <a:p>
            <a:pPr algn="ctr"/>
            <a:r>
              <a:rPr lang="es-MX" sz="2000" b="1" dirty="0" smtClean="0">
                <a:latin typeface="Arial Black" panose="020B0A04020102020204" pitchFamily="34" charset="0"/>
              </a:rPr>
              <a:t>Dios nos habla por medio de su </a:t>
            </a:r>
          </a:p>
          <a:p>
            <a:pPr algn="ctr"/>
            <a:r>
              <a:rPr lang="es-MX" sz="2000" b="1" dirty="0" smtClean="0">
                <a:latin typeface="Arial Black" panose="020B0A04020102020204" pitchFamily="34" charset="0"/>
              </a:rPr>
              <a:t>palabra, la Biblia y por medio del libro de la naturaleza. </a:t>
            </a:r>
          </a:p>
          <a:p>
            <a:pPr algn="ctr"/>
            <a:r>
              <a:rPr lang="es-MX" sz="2000" b="1" dirty="0" smtClean="0">
                <a:latin typeface="Arial Black" panose="020B0A04020102020204" pitchFamily="34" charset="0"/>
              </a:rPr>
              <a:t>Nos perdemos de grandes bendiciones al no cuidarlo y perder </a:t>
            </a:r>
          </a:p>
          <a:p>
            <a:pPr algn="ctr"/>
            <a:r>
              <a:rPr lang="es-MX" sz="2000" b="1" dirty="0" smtClean="0">
                <a:latin typeface="Arial Black" panose="020B0A04020102020204" pitchFamily="34" charset="0"/>
              </a:rPr>
              <a:t>contacto con el mundo natural.</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1"/>
            <a:ext cx="9173028" cy="5159829"/>
          </a:xfrm>
          <a:prstGeom prst="rect">
            <a:avLst/>
          </a:prstGeom>
        </p:spPr>
      </p:pic>
    </p:spTree>
    <p:extLst>
      <p:ext uri="{BB962C8B-B14F-4D97-AF65-F5344CB8AC3E}">
        <p14:creationId xmlns:p14="http://schemas.microsoft.com/office/powerpoint/2010/main" val="28835199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97" y="-297"/>
            <a:ext cx="9144793" cy="6858594"/>
          </a:xfrm>
          <a:prstGeom prst="rect">
            <a:avLst/>
          </a:prstGeom>
        </p:spPr>
      </p:pic>
      <p:sp>
        <p:nvSpPr>
          <p:cNvPr id="3" name="CuadroTexto 2"/>
          <p:cNvSpPr txBox="1"/>
          <p:nvPr/>
        </p:nvSpPr>
        <p:spPr>
          <a:xfrm rot="21129298">
            <a:off x="3473245" y="2142308"/>
            <a:ext cx="2971967" cy="954107"/>
          </a:xfrm>
          <a:prstGeom prst="rect">
            <a:avLst/>
          </a:prstGeom>
          <a:noFill/>
        </p:spPr>
        <p:txBody>
          <a:bodyPr wrap="none" rtlCol="0">
            <a:spAutoFit/>
          </a:bodyPr>
          <a:lstStyle/>
          <a:p>
            <a:pPr algn="ctr"/>
            <a:r>
              <a:rPr lang="es-MX" sz="2800" b="1" dirty="0" smtClean="0">
                <a:latin typeface="Arial Black" panose="020B0A04020102020204" pitchFamily="34" charset="0"/>
              </a:rPr>
              <a:t>INFORME</a:t>
            </a:r>
          </a:p>
          <a:p>
            <a:pPr algn="ctr"/>
            <a:r>
              <a:rPr lang="es-MX" sz="2800" b="1" dirty="0" smtClean="0">
                <a:latin typeface="Arial Black" panose="020B0A04020102020204" pitchFamily="34" charset="0"/>
              </a:rPr>
              <a:t>SECRETARIAL</a:t>
            </a:r>
            <a:endParaRPr lang="es-MX" sz="2800" b="1" dirty="0">
              <a:latin typeface="Arial Black" panose="020B0A04020102020204" pitchFamily="34" charset="0"/>
            </a:endParaRPr>
          </a:p>
        </p:txBody>
      </p:sp>
    </p:spTree>
    <p:extLst>
      <p:ext uri="{BB962C8B-B14F-4D97-AF65-F5344CB8AC3E}">
        <p14:creationId xmlns:p14="http://schemas.microsoft.com/office/powerpoint/2010/main" val="862065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420472"/>
            <a:ext cx="9144000" cy="1323439"/>
          </a:xfrm>
          <a:prstGeom prst="rect">
            <a:avLst/>
          </a:prstGeom>
        </p:spPr>
        <p:txBody>
          <a:bodyPr wrap="square">
            <a:spAutoFit/>
          </a:bodyPr>
          <a:lstStyle/>
          <a:p>
            <a:pPr algn="ctr"/>
            <a:r>
              <a:rPr lang="es-MX" sz="2000" b="1" dirty="0" smtClean="0">
                <a:latin typeface="Arial Black" panose="020B0A04020102020204" pitchFamily="34" charset="0"/>
              </a:rPr>
              <a:t>El aire puro, la alegre luz del sol, las flores y los árboles, los huertos y los viñedos, el ejercicio al aire libre, todas estas </a:t>
            </a:r>
          </a:p>
          <a:p>
            <a:pPr algn="ctr"/>
            <a:r>
              <a:rPr lang="es-MX" sz="2000" b="1" dirty="0" smtClean="0">
                <a:latin typeface="Arial Black" panose="020B0A04020102020204" pitchFamily="34" charset="0"/>
              </a:rPr>
              <a:t>bellezas favorecen a la salud y a la vida. (MC 202.3</a:t>
            </a:r>
            <a:r>
              <a:rPr lang="es-MX" sz="2000" b="1" dirty="0" smtClean="0">
                <a:latin typeface="Arial Black" panose="020B0A04020102020204" pitchFamily="34" charset="0"/>
              </a:rPr>
              <a:t>)</a:t>
            </a:r>
          </a:p>
          <a:p>
            <a:pPr algn="ctr"/>
            <a:r>
              <a:rPr lang="es-MX" sz="2000" b="1" dirty="0" smtClean="0">
                <a:latin typeface="Arial Black" panose="020B0A04020102020204" pitchFamily="34" charset="0"/>
              </a:rPr>
              <a:t> </a:t>
            </a:r>
            <a:r>
              <a:rPr lang="es-MX" sz="2000" b="1" dirty="0" smtClean="0">
                <a:latin typeface="Arial Black" panose="020B0A04020102020204" pitchFamily="34" charset="0"/>
              </a:rPr>
              <a:t>Cuidar del mundo es cuidar del prójimo</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5347607"/>
          </a:xfrm>
          <a:prstGeom prst="rect">
            <a:avLst/>
          </a:prstGeom>
        </p:spPr>
      </p:pic>
    </p:spTree>
    <p:extLst>
      <p:ext uri="{BB962C8B-B14F-4D97-AF65-F5344CB8AC3E}">
        <p14:creationId xmlns:p14="http://schemas.microsoft.com/office/powerpoint/2010/main" val="28838634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106965"/>
            <a:ext cx="9144000" cy="1569660"/>
          </a:xfrm>
          <a:prstGeom prst="rect">
            <a:avLst/>
          </a:prstGeom>
        </p:spPr>
        <p:txBody>
          <a:bodyPr wrap="square">
            <a:spAutoFit/>
          </a:bodyPr>
          <a:lstStyle/>
          <a:p>
            <a:pPr algn="ctr"/>
            <a:r>
              <a:rPr lang="es-MX" sz="2400" b="1" dirty="0" smtClean="0">
                <a:latin typeface="Arial Black" panose="020B0A04020102020204" pitchFamily="34" charset="0"/>
              </a:rPr>
              <a:t>Recordando la pregunta </a:t>
            </a:r>
          </a:p>
          <a:p>
            <a:pPr algn="ctr"/>
            <a:r>
              <a:rPr lang="es-MX" sz="2400" b="1" dirty="0" smtClean="0">
                <a:latin typeface="Arial Black" panose="020B0A04020102020204" pitchFamily="34" charset="0"/>
              </a:rPr>
              <a:t>del principio, nadie en su sano juicio dañaría una casa que haya recibido como regalo. Pero puede que nosotros estemos acabando con ese regalo.</a:t>
            </a:r>
            <a:endParaRPr lang="es-MX" sz="2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1"/>
            <a:ext cx="9144000" cy="5106965"/>
          </a:xfrm>
          <a:prstGeom prst="rect">
            <a:avLst/>
          </a:prstGeom>
        </p:spPr>
      </p:pic>
    </p:spTree>
    <p:extLst>
      <p:ext uri="{BB962C8B-B14F-4D97-AF65-F5344CB8AC3E}">
        <p14:creationId xmlns:p14="http://schemas.microsoft.com/office/powerpoint/2010/main" val="13964846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673" y="914401"/>
            <a:ext cx="8963075" cy="3401649"/>
          </a:xfrm>
          <a:prstGeom prst="rect">
            <a:avLst/>
          </a:prstGeom>
        </p:spPr>
      </p:pic>
      <p:sp>
        <p:nvSpPr>
          <p:cNvPr id="4" name="CuadroTexto 3"/>
          <p:cNvSpPr txBox="1"/>
          <p:nvPr/>
        </p:nvSpPr>
        <p:spPr>
          <a:xfrm>
            <a:off x="0" y="4728754"/>
            <a:ext cx="9091748" cy="523220"/>
          </a:xfrm>
          <a:prstGeom prst="rect">
            <a:avLst/>
          </a:prstGeom>
          <a:noFill/>
        </p:spPr>
        <p:txBody>
          <a:bodyPr wrap="square" rtlCol="0">
            <a:spAutoFit/>
          </a:bodyPr>
          <a:lstStyle/>
          <a:p>
            <a:pPr algn="ctr"/>
            <a:r>
              <a:rPr lang="es-MX" sz="2800" b="1" dirty="0" smtClean="0">
                <a:latin typeface="Ravie" panose="04040805050809020602" pitchFamily="82" charset="0"/>
              </a:rPr>
              <a:t>A LA IGLESIA ADVENTISTA DEL 7° DÍA</a:t>
            </a:r>
            <a:endParaRPr lang="es-MX" sz="2800" b="1" dirty="0">
              <a:latin typeface="Ravie" panose="04040805050809020602" pitchFamily="82" charset="0"/>
            </a:endParaRPr>
          </a:p>
        </p:txBody>
      </p:sp>
    </p:spTree>
    <p:extLst>
      <p:ext uri="{BB962C8B-B14F-4D97-AF65-F5344CB8AC3E}">
        <p14:creationId xmlns:p14="http://schemas.microsoft.com/office/powerpoint/2010/main" val="638149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675725"/>
            <a:ext cx="9144000" cy="2031325"/>
          </a:xfrm>
          <a:prstGeom prst="rect">
            <a:avLst/>
          </a:prstGeom>
        </p:spPr>
        <p:txBody>
          <a:bodyPr wrap="square">
            <a:spAutoFit/>
          </a:bodyPr>
          <a:lstStyle/>
          <a:p>
            <a:pPr algn="ctr"/>
            <a:r>
              <a:rPr lang="es-MX" b="1" dirty="0" smtClean="0">
                <a:latin typeface="Arial Black" panose="020B0A04020102020204" pitchFamily="34" charset="0"/>
              </a:rPr>
              <a:t>En el documental “Una vida en nuestro planeta”, David </a:t>
            </a:r>
            <a:r>
              <a:rPr lang="es-MX" b="1" dirty="0" err="1" smtClean="0">
                <a:latin typeface="Arial Black" panose="020B0A04020102020204" pitchFamily="34" charset="0"/>
              </a:rPr>
              <a:t>Attenborough</a:t>
            </a:r>
            <a:r>
              <a:rPr lang="es-MX" b="1" dirty="0" smtClean="0">
                <a:latin typeface="Arial Black" panose="020B0A04020102020204" pitchFamily="34" charset="0"/>
              </a:rPr>
              <a:t>, afamado científico y pionero en investigación sobre </a:t>
            </a:r>
          </a:p>
          <a:p>
            <a:pPr algn="ctr"/>
            <a:r>
              <a:rPr lang="es-MX" b="1" dirty="0" smtClean="0">
                <a:latin typeface="Arial Black" panose="020B0A04020102020204" pitchFamily="34" charset="0"/>
              </a:rPr>
              <a:t>el cambio climático declara: “Cuando era joven, sentía que estaba en la naturaleza, experimentando el mundo natural intacto, </a:t>
            </a:r>
          </a:p>
          <a:p>
            <a:pPr algn="ctr"/>
            <a:r>
              <a:rPr lang="es-MX" b="1" dirty="0" smtClean="0">
                <a:latin typeface="Arial Black" panose="020B0A04020102020204" pitchFamily="34" charset="0"/>
              </a:rPr>
              <a:t>pero era una ilusión. La tragedia de nuestro tiempo ha estado sucediendo a nuestro alrededor, la pérdida de los lugares </a:t>
            </a:r>
          </a:p>
          <a:p>
            <a:pPr algn="ctr"/>
            <a:r>
              <a:rPr lang="es-MX" b="1" dirty="0" smtClean="0">
                <a:latin typeface="Arial Black" panose="020B0A04020102020204" pitchFamily="34" charset="0"/>
              </a:rPr>
              <a:t>salvajes de nuestro planeta y su biodiversidad</a:t>
            </a:r>
            <a:endParaRPr lang="es-MX"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4675725"/>
          </a:xfrm>
          <a:prstGeom prst="rect">
            <a:avLst/>
          </a:prstGeom>
        </p:spPr>
      </p:pic>
    </p:spTree>
    <p:extLst>
      <p:ext uri="{BB962C8B-B14F-4D97-AF65-F5344CB8AC3E}">
        <p14:creationId xmlns:p14="http://schemas.microsoft.com/office/powerpoint/2010/main" val="18402800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827288"/>
            <a:ext cx="9144000" cy="1754326"/>
          </a:xfrm>
          <a:prstGeom prst="rect">
            <a:avLst/>
          </a:prstGeom>
        </p:spPr>
        <p:txBody>
          <a:bodyPr wrap="square">
            <a:spAutoFit/>
          </a:bodyPr>
          <a:lstStyle/>
          <a:p>
            <a:pPr algn="ctr"/>
            <a:r>
              <a:rPr lang="es-MX" b="1" dirty="0" smtClean="0">
                <a:latin typeface="Arial Black" panose="020B0A04020102020204" pitchFamily="34" charset="0"/>
              </a:rPr>
              <a:t>También menciona que, en el año 1953 habían 2.3 millones de habitantes en el planeta, 280 partes por millón en el carbono de la atmósfera y 66% de zonas salvajes remanentes. Sin embargo, en el </a:t>
            </a:r>
          </a:p>
          <a:p>
            <a:pPr algn="ctr"/>
            <a:r>
              <a:rPr lang="es-MX" b="1" dirty="0" smtClean="0">
                <a:latin typeface="Arial Black" panose="020B0A04020102020204" pitchFamily="34" charset="0"/>
              </a:rPr>
              <a:t>2020 se reportó una población de 7,800 millones de habitantes, </a:t>
            </a:r>
          </a:p>
          <a:p>
            <a:pPr algn="ctr"/>
            <a:r>
              <a:rPr lang="es-MX" b="1" dirty="0" smtClean="0">
                <a:latin typeface="Arial Black" panose="020B0A04020102020204" pitchFamily="34" charset="0"/>
              </a:rPr>
              <a:t>415 partes por millón en el carbono de la atmósfera y solo </a:t>
            </a:r>
          </a:p>
          <a:p>
            <a:pPr algn="ctr"/>
            <a:r>
              <a:rPr lang="es-MX" b="1" dirty="0" smtClean="0">
                <a:latin typeface="Arial Black" panose="020B0A04020102020204" pitchFamily="34" charset="0"/>
              </a:rPr>
              <a:t>35% de zonas salvajes remanentes.</a:t>
            </a:r>
            <a:endParaRPr lang="es-MX"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1" y="0"/>
            <a:ext cx="9144001" cy="4827288"/>
          </a:xfrm>
          <a:prstGeom prst="rect">
            <a:avLst/>
          </a:prstGeom>
        </p:spPr>
      </p:pic>
    </p:spTree>
    <p:extLst>
      <p:ext uri="{BB962C8B-B14F-4D97-AF65-F5344CB8AC3E}">
        <p14:creationId xmlns:p14="http://schemas.microsoft.com/office/powerpoint/2010/main" val="2146026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046842"/>
            <a:ext cx="9144000" cy="1631216"/>
          </a:xfrm>
          <a:prstGeom prst="rect">
            <a:avLst/>
          </a:prstGeom>
        </p:spPr>
        <p:txBody>
          <a:bodyPr wrap="square">
            <a:spAutoFit/>
          </a:bodyPr>
          <a:lstStyle/>
          <a:p>
            <a:pPr algn="ctr"/>
            <a:r>
              <a:rPr lang="es-MX" sz="2000" b="1" dirty="0" smtClean="0">
                <a:latin typeface="Arial Black" panose="020B0A04020102020204" pitchFamily="34" charset="0"/>
              </a:rPr>
              <a:t>Es lamentable ver estos números, poco a poco el hombre ha acabado con especies de </a:t>
            </a:r>
          </a:p>
          <a:p>
            <a:pPr algn="ctr"/>
            <a:r>
              <a:rPr lang="es-MX" sz="2000" b="1" dirty="0" smtClean="0">
                <a:latin typeface="Arial Black" panose="020B0A04020102020204" pitchFamily="34" charset="0"/>
              </a:rPr>
              <a:t>animales, recursos naturales, bosques enteros. Pregúntese hoy ¿Cuál debiera ser la actitud de un buen mayordomo frente a </a:t>
            </a:r>
          </a:p>
          <a:p>
            <a:pPr algn="ctr"/>
            <a:r>
              <a:rPr lang="es-MX" sz="2000" b="1" dirty="0" smtClean="0">
                <a:latin typeface="Arial Black" panose="020B0A04020102020204" pitchFamily="34" charset="0"/>
              </a:rPr>
              <a:t>esta situación?</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4840941"/>
          </a:xfrm>
          <a:prstGeom prst="rect">
            <a:avLst/>
          </a:prstGeom>
        </p:spPr>
      </p:pic>
    </p:spTree>
    <p:extLst>
      <p:ext uri="{BB962C8B-B14F-4D97-AF65-F5344CB8AC3E}">
        <p14:creationId xmlns:p14="http://schemas.microsoft.com/office/powerpoint/2010/main" val="10430271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017224"/>
            <a:ext cx="9144000" cy="2585323"/>
          </a:xfrm>
          <a:prstGeom prst="rect">
            <a:avLst/>
          </a:prstGeom>
        </p:spPr>
        <p:txBody>
          <a:bodyPr wrap="square">
            <a:spAutoFit/>
          </a:bodyPr>
          <a:lstStyle/>
          <a:p>
            <a:pPr algn="ctr"/>
            <a:r>
              <a:rPr lang="es-MX" b="1" dirty="0" smtClean="0">
                <a:latin typeface="Arial Black" panose="020B0A04020102020204" pitchFamily="34" charset="0"/>
              </a:rPr>
              <a:t>A causa del pecado del hombre, “la creación entera gime juntamente con nosotros, y a una está en dolores de parto </a:t>
            </a:r>
          </a:p>
          <a:p>
            <a:pPr algn="ctr"/>
            <a:r>
              <a:rPr lang="es-MX" b="1" dirty="0" smtClean="0">
                <a:latin typeface="Arial Black" panose="020B0A04020102020204" pitchFamily="34" charset="0"/>
              </a:rPr>
              <a:t>hasta ahora” dice </a:t>
            </a:r>
            <a:r>
              <a:rPr lang="es-MX" b="1" dirty="0" err="1" smtClean="0">
                <a:latin typeface="Arial Black" panose="020B0A04020102020204" pitchFamily="34" charset="0"/>
              </a:rPr>
              <a:t>Rom</a:t>
            </a:r>
            <a:r>
              <a:rPr lang="es-MX" b="1" dirty="0" smtClean="0">
                <a:latin typeface="Arial Black" panose="020B0A04020102020204" pitchFamily="34" charset="0"/>
              </a:rPr>
              <a:t>. 8:22. Si observamos a nuestro alrededor, ya sea que vivamos en grandes ciudades o poblados </a:t>
            </a:r>
          </a:p>
          <a:p>
            <a:pPr algn="ctr"/>
            <a:r>
              <a:rPr lang="es-MX" b="1" dirty="0" smtClean="0">
                <a:latin typeface="Arial Black" panose="020B0A04020102020204" pitchFamily="34" charset="0"/>
              </a:rPr>
              <a:t>alejados, podemos observar en un grado mayor o menor, cómo la mano del hombre poco a poco destruye el lugar que le </a:t>
            </a:r>
          </a:p>
          <a:p>
            <a:pPr algn="ctr"/>
            <a:r>
              <a:rPr lang="es-MX" b="1" dirty="0" smtClean="0">
                <a:latin typeface="Arial Black" panose="020B0A04020102020204" pitchFamily="34" charset="0"/>
              </a:rPr>
              <a:t>fue encomendado cuidar en el principio. Pero es bueno recordar que Dios puede restaurar nuestras vidas y un día cuando </a:t>
            </a:r>
          </a:p>
          <a:p>
            <a:pPr algn="ctr"/>
            <a:r>
              <a:rPr lang="es-MX" b="1" dirty="0" smtClean="0">
                <a:latin typeface="Arial Black" panose="020B0A04020102020204" pitchFamily="34" charset="0"/>
              </a:rPr>
              <a:t>el vuelva por segunda vez, restaurará este mundo caído y en pecado.</a:t>
            </a:r>
            <a:endParaRPr lang="es-MX"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3984171"/>
          </a:xfrm>
          <a:prstGeom prst="rect">
            <a:avLst/>
          </a:prstGeom>
        </p:spPr>
      </p:pic>
    </p:spTree>
    <p:extLst>
      <p:ext uri="{BB962C8B-B14F-4D97-AF65-F5344CB8AC3E}">
        <p14:creationId xmlns:p14="http://schemas.microsoft.com/office/powerpoint/2010/main" val="31310616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082539"/>
            <a:ext cx="9144000" cy="2585323"/>
          </a:xfrm>
          <a:prstGeom prst="rect">
            <a:avLst/>
          </a:prstGeom>
        </p:spPr>
        <p:txBody>
          <a:bodyPr wrap="square">
            <a:spAutoFit/>
          </a:bodyPr>
          <a:lstStyle/>
          <a:p>
            <a:pPr algn="ctr"/>
            <a:r>
              <a:rPr lang="es-MX" b="1" dirty="0" smtClean="0">
                <a:latin typeface="Arial Black" panose="020B0A04020102020204" pitchFamily="34" charset="0"/>
              </a:rPr>
              <a:t>Sin embargo, la Escritura también declara: “…y tu </a:t>
            </a:r>
          </a:p>
          <a:p>
            <a:pPr algn="ctr"/>
            <a:r>
              <a:rPr lang="es-MX" b="1" dirty="0" smtClean="0">
                <a:latin typeface="Arial Black" panose="020B0A04020102020204" pitchFamily="34" charset="0"/>
              </a:rPr>
              <a:t>ira ha venido, y el tiempo de juzgar a los muertos, y de dar el galardón a tus siervos los profetas… y de destruir a los que </a:t>
            </a:r>
          </a:p>
          <a:p>
            <a:pPr algn="ctr"/>
            <a:r>
              <a:rPr lang="es-MX" b="1" dirty="0" smtClean="0">
                <a:latin typeface="Arial Black" panose="020B0A04020102020204" pitchFamily="34" charset="0"/>
              </a:rPr>
              <a:t>destruyen la tierra” (Apocalipsis 11: 18). Si bien todo lo que nos rodea tendrá su fin, no seamos nosotros los causantes de </a:t>
            </a:r>
          </a:p>
          <a:p>
            <a:pPr algn="ctr"/>
            <a:r>
              <a:rPr lang="es-MX" b="1" dirty="0" smtClean="0">
                <a:latin typeface="Arial Black" panose="020B0A04020102020204" pitchFamily="34" charset="0"/>
              </a:rPr>
              <a:t>la devastación de nuestro planeta ¿Quisieras estar presente en la tierra renovada? Mientras ese tiempo llega, seamos buenos </a:t>
            </a:r>
          </a:p>
          <a:p>
            <a:pPr algn="ctr"/>
            <a:r>
              <a:rPr lang="es-MX" b="1" dirty="0" smtClean="0">
                <a:latin typeface="Arial Black" panose="020B0A04020102020204" pitchFamily="34" charset="0"/>
              </a:rPr>
              <a:t>mayordomos de los recursos naturales que nos rodean mientras esperamos el retorno del Creador</a:t>
            </a:r>
            <a:endParaRPr lang="es-MX"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3974772"/>
          </a:xfrm>
          <a:prstGeom prst="rect">
            <a:avLst/>
          </a:prstGeom>
        </p:spPr>
      </p:pic>
      <p:sp>
        <p:nvSpPr>
          <p:cNvPr id="5" name="CuadroTexto 4"/>
          <p:cNvSpPr txBox="1"/>
          <p:nvPr/>
        </p:nvSpPr>
        <p:spPr>
          <a:xfrm>
            <a:off x="6583680" y="3494206"/>
            <a:ext cx="2467955" cy="369332"/>
          </a:xfrm>
          <a:prstGeom prst="rect">
            <a:avLst/>
          </a:prstGeom>
          <a:solidFill>
            <a:schemeClr val="accent6">
              <a:lumMod val="75000"/>
            </a:schemeClr>
          </a:solidFill>
        </p:spPr>
        <p:txBody>
          <a:bodyPr wrap="square" rtlCol="0">
            <a:spAutoFit/>
          </a:bodyPr>
          <a:lstStyle/>
          <a:p>
            <a:endParaRPr lang="es-MX" dirty="0"/>
          </a:p>
        </p:txBody>
      </p:sp>
    </p:spTree>
    <p:extLst>
      <p:ext uri="{BB962C8B-B14F-4D97-AF65-F5344CB8AC3E}">
        <p14:creationId xmlns:p14="http://schemas.microsoft.com/office/powerpoint/2010/main" val="32515311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584775"/>
          </a:xfrm>
          <a:prstGeom prst="rect">
            <a:avLst/>
          </a:prstGeom>
          <a:solidFill>
            <a:schemeClr val="accent2">
              <a:lumMod val="75000"/>
            </a:schemeClr>
          </a:solidFill>
        </p:spPr>
        <p:txBody>
          <a:bodyPr wrap="square" rtlCol="0">
            <a:spAutoFit/>
          </a:bodyPr>
          <a:lstStyle/>
          <a:p>
            <a:pPr algn="ctr"/>
            <a:r>
              <a:rPr lang="es-MX" sz="3200" b="1" dirty="0" smtClean="0">
                <a:solidFill>
                  <a:schemeClr val="bg1"/>
                </a:solidFill>
                <a:latin typeface="Arial Black" panose="020B0A04020102020204" pitchFamily="34" charset="0"/>
              </a:rPr>
              <a:t>VERSÍCULO PARA MEMORIZAR</a:t>
            </a:r>
            <a:endParaRPr lang="es-MX" sz="3200" b="1" dirty="0">
              <a:solidFill>
                <a:schemeClr val="bg1"/>
              </a:solidFill>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584775"/>
            <a:ext cx="9144000" cy="6273225"/>
          </a:xfrm>
          <a:prstGeom prst="rect">
            <a:avLst/>
          </a:prstGeom>
        </p:spPr>
      </p:pic>
    </p:spTree>
    <p:extLst>
      <p:ext uri="{BB962C8B-B14F-4D97-AF65-F5344CB8AC3E}">
        <p14:creationId xmlns:p14="http://schemas.microsoft.com/office/powerpoint/2010/main" val="31699694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646331"/>
          </a:xfrm>
          <a:prstGeom prst="rect">
            <a:avLst/>
          </a:prstGeom>
          <a:solidFill>
            <a:schemeClr val="accent6">
              <a:lumMod val="60000"/>
              <a:lumOff val="40000"/>
            </a:schemeClr>
          </a:solidFill>
        </p:spPr>
        <p:txBody>
          <a:bodyPr wrap="square" rtlCol="0">
            <a:spAutoFit/>
          </a:bodyPr>
          <a:lstStyle/>
          <a:p>
            <a:pPr algn="ctr"/>
            <a:r>
              <a:rPr lang="es-MX" sz="3600" b="1" dirty="0" smtClean="0">
                <a:latin typeface="Arial Black" panose="020B0A04020102020204" pitchFamily="34" charset="0"/>
              </a:rPr>
              <a:t>REPASO DE LA LECCIÓN # 6</a:t>
            </a:r>
            <a:endParaRPr lang="es-MX" sz="3600" b="1" dirty="0">
              <a:latin typeface="Arial Black" panose="020B0A04020102020204" pitchFamily="34" charset="0"/>
            </a:endParaRPr>
          </a:p>
        </p:txBody>
      </p:sp>
      <p:sp>
        <p:nvSpPr>
          <p:cNvPr id="4" name="Rectángulo 3"/>
          <p:cNvSpPr/>
          <p:nvPr/>
        </p:nvSpPr>
        <p:spPr>
          <a:xfrm>
            <a:off x="5243013" y="646330"/>
            <a:ext cx="3900987" cy="3970318"/>
          </a:xfrm>
          <a:prstGeom prst="rect">
            <a:avLst/>
          </a:prstGeom>
          <a:solidFill>
            <a:srgbClr val="FF99FF"/>
          </a:solidFill>
        </p:spPr>
        <p:txBody>
          <a:bodyPr wrap="square">
            <a:spAutoFit/>
          </a:bodyPr>
          <a:lstStyle/>
          <a:p>
            <a:pPr algn="ctr"/>
            <a:endParaRPr lang="es-MX" sz="3600" b="1" dirty="0" smtClean="0">
              <a:latin typeface="Arial Black" panose="020B0A04020102020204" pitchFamily="34" charset="0"/>
            </a:endParaRPr>
          </a:p>
          <a:p>
            <a:pPr algn="ctr"/>
            <a:r>
              <a:rPr lang="es-MX" sz="3600" b="1" dirty="0" smtClean="0">
                <a:latin typeface="Arial Black" panose="020B0A04020102020204" pitchFamily="34" charset="0"/>
              </a:rPr>
              <a:t>MOTIVACIÓN Y PREPARACIÓN PARA LA MISIÓN</a:t>
            </a:r>
          </a:p>
          <a:p>
            <a:pPr algn="ctr"/>
            <a:endParaRPr lang="es-MX" sz="3600" b="1" dirty="0">
              <a:latin typeface="Arial Black" panose="020B0A04020102020204" pitchFamily="34" charset="0"/>
            </a:endParaRPr>
          </a:p>
        </p:txBody>
      </p:sp>
      <p:pic>
        <p:nvPicPr>
          <p:cNvPr id="5" name="Imagen 4"/>
          <p:cNvPicPr>
            <a:picLocks noChangeAspect="1"/>
          </p:cNvPicPr>
          <p:nvPr/>
        </p:nvPicPr>
        <p:blipFill>
          <a:blip r:embed="rId2"/>
          <a:stretch>
            <a:fillRect/>
          </a:stretch>
        </p:blipFill>
        <p:spPr>
          <a:xfrm>
            <a:off x="0" y="646330"/>
            <a:ext cx="5243014" cy="6212362"/>
          </a:xfrm>
          <a:prstGeom prst="rect">
            <a:avLst/>
          </a:prstGeom>
        </p:spPr>
      </p:pic>
      <p:pic>
        <p:nvPicPr>
          <p:cNvPr id="6" name="Imagen 5"/>
          <p:cNvPicPr>
            <a:picLocks noChangeAspect="1"/>
          </p:cNvPicPr>
          <p:nvPr/>
        </p:nvPicPr>
        <p:blipFill>
          <a:blip r:embed="rId3"/>
          <a:stretch>
            <a:fillRect/>
          </a:stretch>
        </p:blipFill>
        <p:spPr>
          <a:xfrm>
            <a:off x="5240990" y="4537805"/>
            <a:ext cx="3905035" cy="2320195"/>
          </a:xfrm>
          <a:prstGeom prst="rect">
            <a:avLst/>
          </a:prstGeom>
        </p:spPr>
      </p:pic>
    </p:spTree>
    <p:extLst>
      <p:ext uri="{BB962C8B-B14F-4D97-AF65-F5344CB8AC3E}">
        <p14:creationId xmlns:p14="http://schemas.microsoft.com/office/powerpoint/2010/main" val="31688109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584775"/>
          </a:xfrm>
          <a:prstGeom prst="rect">
            <a:avLst/>
          </a:prstGeom>
          <a:solidFill>
            <a:schemeClr val="accent1">
              <a:lumMod val="40000"/>
              <a:lumOff val="60000"/>
            </a:schemeClr>
          </a:solidFill>
        </p:spPr>
        <p:txBody>
          <a:bodyPr wrap="square" rtlCol="0">
            <a:spAutoFit/>
          </a:bodyPr>
          <a:lstStyle/>
          <a:p>
            <a:pPr algn="ctr"/>
            <a:r>
              <a:rPr lang="es-MX" sz="3200" b="1" dirty="0" smtClean="0">
                <a:latin typeface="Arial Black" panose="020B0A04020102020204" pitchFamily="34" charset="0"/>
              </a:rPr>
              <a:t>HIMNO FINAL</a:t>
            </a:r>
            <a:endParaRPr lang="es-MX" sz="3200" b="1" dirty="0">
              <a:latin typeface="Arial Black" panose="020B0A04020102020204" pitchFamily="34" charset="0"/>
            </a:endParaRPr>
          </a:p>
        </p:txBody>
      </p:sp>
      <p:sp>
        <p:nvSpPr>
          <p:cNvPr id="5" name="Rectángulo 4"/>
          <p:cNvSpPr/>
          <p:nvPr/>
        </p:nvSpPr>
        <p:spPr>
          <a:xfrm>
            <a:off x="0" y="584773"/>
            <a:ext cx="9144000" cy="461665"/>
          </a:xfrm>
          <a:prstGeom prst="rect">
            <a:avLst/>
          </a:prstGeom>
          <a:solidFill>
            <a:schemeClr val="accent2">
              <a:lumMod val="40000"/>
              <a:lumOff val="60000"/>
            </a:schemeClr>
          </a:solidFill>
        </p:spPr>
        <p:txBody>
          <a:bodyPr wrap="square">
            <a:spAutoFit/>
          </a:bodyPr>
          <a:lstStyle/>
          <a:p>
            <a:pPr algn="ctr"/>
            <a:r>
              <a:rPr lang="es-MX" sz="2400" b="1" dirty="0" smtClean="0">
                <a:latin typeface="Arial Black" panose="020B0A04020102020204" pitchFamily="34" charset="0"/>
              </a:rPr>
              <a:t> #69 “SEÑOR MI DIOS”</a:t>
            </a:r>
            <a:endParaRPr lang="es-MX" sz="2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1046438"/>
            <a:ext cx="9144000" cy="5811562"/>
          </a:xfrm>
          <a:prstGeom prst="rect">
            <a:avLst/>
          </a:prstGeom>
        </p:spPr>
      </p:pic>
    </p:spTree>
    <p:extLst>
      <p:ext uri="{BB962C8B-B14F-4D97-AF65-F5344CB8AC3E}">
        <p14:creationId xmlns:p14="http://schemas.microsoft.com/office/powerpoint/2010/main" val="39481841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 y="0"/>
            <a:ext cx="9144000" cy="6858000"/>
          </a:xfrm>
          <a:prstGeom prst="rect">
            <a:avLst/>
          </a:prstGeom>
        </p:spPr>
      </p:pic>
      <p:sp>
        <p:nvSpPr>
          <p:cNvPr id="4" name="CuadroTexto 3"/>
          <p:cNvSpPr txBox="1"/>
          <p:nvPr/>
        </p:nvSpPr>
        <p:spPr>
          <a:xfrm>
            <a:off x="258660" y="561703"/>
            <a:ext cx="3693640" cy="1569660"/>
          </a:xfrm>
          <a:prstGeom prst="rect">
            <a:avLst/>
          </a:prstGeom>
          <a:noFill/>
        </p:spPr>
        <p:txBody>
          <a:bodyPr wrap="none" rtlCol="0">
            <a:spAutoFit/>
          </a:bodyPr>
          <a:lstStyle/>
          <a:p>
            <a:pPr algn="ctr"/>
            <a:r>
              <a:rPr lang="es-MX" sz="4800" b="1" dirty="0" smtClean="0">
                <a:latin typeface="Ravie" panose="04040805050809020602" pitchFamily="82" charset="0"/>
              </a:rPr>
              <a:t>ORACIÓN</a:t>
            </a:r>
          </a:p>
          <a:p>
            <a:pPr algn="ctr"/>
            <a:r>
              <a:rPr lang="es-MX" sz="4800" b="1" dirty="0" smtClean="0">
                <a:latin typeface="Ravie" panose="04040805050809020602" pitchFamily="82" charset="0"/>
              </a:rPr>
              <a:t>FINAL</a:t>
            </a:r>
            <a:endParaRPr lang="es-MX" sz="4800" b="1" dirty="0">
              <a:latin typeface="Ravie" panose="04040805050809020602" pitchFamily="82" charset="0"/>
            </a:endParaRPr>
          </a:p>
        </p:txBody>
      </p:sp>
    </p:spTree>
    <p:extLst>
      <p:ext uri="{BB962C8B-B14F-4D97-AF65-F5344CB8AC3E}">
        <p14:creationId xmlns:p14="http://schemas.microsoft.com/office/powerpoint/2010/main" val="15029526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2637631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523220"/>
          </a:xfrm>
          <a:prstGeom prst="rect">
            <a:avLst/>
          </a:prstGeom>
          <a:solidFill>
            <a:schemeClr val="accent4">
              <a:lumMod val="60000"/>
              <a:lumOff val="40000"/>
            </a:schemeClr>
          </a:solidFill>
        </p:spPr>
        <p:txBody>
          <a:bodyPr wrap="square" rtlCol="0">
            <a:spAutoFit/>
          </a:bodyPr>
          <a:lstStyle/>
          <a:p>
            <a:pPr algn="ctr"/>
            <a:r>
              <a:rPr lang="es-MX" sz="2800" b="1" dirty="0" smtClean="0">
                <a:latin typeface="Arial Black" panose="020B0A04020102020204" pitchFamily="34" charset="0"/>
              </a:rPr>
              <a:t>ORACIÓN DE RODILLAS</a:t>
            </a:r>
            <a:endParaRPr lang="es-MX" sz="2800" b="1" dirty="0">
              <a:latin typeface="Arial Black" panose="020B0A04020102020204" pitchFamily="34" charset="0"/>
            </a:endParaRPr>
          </a:p>
        </p:txBody>
      </p:sp>
      <p:sp>
        <p:nvSpPr>
          <p:cNvPr id="3" name="Rectángulo 2"/>
          <p:cNvSpPr/>
          <p:nvPr/>
        </p:nvSpPr>
        <p:spPr>
          <a:xfrm>
            <a:off x="0" y="5308100"/>
            <a:ext cx="9144000" cy="1323439"/>
          </a:xfrm>
          <a:prstGeom prst="rect">
            <a:avLst/>
          </a:prstGeom>
        </p:spPr>
        <p:txBody>
          <a:bodyPr wrap="square">
            <a:spAutoFit/>
          </a:bodyPr>
          <a:lstStyle/>
          <a:p>
            <a:pPr algn="ctr"/>
            <a:r>
              <a:rPr lang="es-MX" sz="2000" b="1" dirty="0" smtClean="0">
                <a:latin typeface="Arial Black" panose="020B0A04020102020204" pitchFamily="34" charset="0"/>
              </a:rPr>
              <a:t>En esta oportunidad, pidámosle a Dios que nos de sabiduría para administrar los recursos naturales que él nos ofreció. </a:t>
            </a:r>
          </a:p>
          <a:p>
            <a:pPr algn="ctr"/>
            <a:r>
              <a:rPr lang="es-MX" sz="2000" b="1" dirty="0" smtClean="0">
                <a:latin typeface="Arial Black" panose="020B0A04020102020204" pitchFamily="34" charset="0"/>
              </a:rPr>
              <a:t>Oremos por las personas que sufren en este momento debido a desastres naturales, sequías y demás. </a:t>
            </a:r>
            <a:endParaRPr lang="es-MX" sz="2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523220"/>
            <a:ext cx="9144000" cy="4710545"/>
          </a:xfrm>
          <a:prstGeom prst="rect">
            <a:avLst/>
          </a:prstGeom>
        </p:spPr>
      </p:pic>
    </p:spTree>
    <p:extLst>
      <p:ext uri="{BB962C8B-B14F-4D97-AF65-F5344CB8AC3E}">
        <p14:creationId xmlns:p14="http://schemas.microsoft.com/office/powerpoint/2010/main" val="25118658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523220"/>
          </a:xfrm>
          <a:prstGeom prst="rect">
            <a:avLst/>
          </a:prstGeom>
          <a:solidFill>
            <a:srgbClr val="FFFF00"/>
          </a:solidFill>
        </p:spPr>
        <p:txBody>
          <a:bodyPr wrap="square" rtlCol="0">
            <a:spAutoFit/>
          </a:bodyPr>
          <a:lstStyle/>
          <a:p>
            <a:pPr algn="ctr"/>
            <a:r>
              <a:rPr lang="es-MX" sz="2800" b="1" dirty="0" smtClean="0">
                <a:latin typeface="Arial Black" panose="020B0A04020102020204" pitchFamily="34" charset="0"/>
              </a:rPr>
              <a:t>LECTURA BÍBLICA</a:t>
            </a:r>
            <a:endParaRPr lang="es-MX" sz="2800" b="1" dirty="0">
              <a:latin typeface="Arial Black" panose="020B0A04020102020204" pitchFamily="34" charset="0"/>
            </a:endParaRPr>
          </a:p>
        </p:txBody>
      </p:sp>
      <p:sp>
        <p:nvSpPr>
          <p:cNvPr id="3" name="Rectángulo 2"/>
          <p:cNvSpPr/>
          <p:nvPr/>
        </p:nvSpPr>
        <p:spPr>
          <a:xfrm>
            <a:off x="0" y="5488466"/>
            <a:ext cx="9144000" cy="1200329"/>
          </a:xfrm>
          <a:prstGeom prst="rect">
            <a:avLst/>
          </a:prstGeom>
        </p:spPr>
        <p:txBody>
          <a:bodyPr wrap="square">
            <a:spAutoFit/>
          </a:bodyPr>
          <a:lstStyle/>
          <a:p>
            <a:pPr algn="ctr"/>
            <a:r>
              <a:rPr lang="es-MX" sz="2400" b="1" dirty="0" smtClean="0">
                <a:latin typeface="Arial Black" panose="020B0A04020102020204" pitchFamily="34" charset="0"/>
              </a:rPr>
              <a:t>Tomó, pues, Jehová Dios al hombre, y lo puso en el huerto de Edén, para que lo labrara y lo guardase. (Génesis 2: 15). </a:t>
            </a:r>
            <a:endParaRPr lang="es-MX" sz="24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523220"/>
            <a:ext cx="9144000" cy="5013914"/>
          </a:xfrm>
          <a:prstGeom prst="rect">
            <a:avLst/>
          </a:prstGeom>
        </p:spPr>
      </p:pic>
    </p:spTree>
    <p:extLst>
      <p:ext uri="{BB962C8B-B14F-4D97-AF65-F5344CB8AC3E}">
        <p14:creationId xmlns:p14="http://schemas.microsoft.com/office/powerpoint/2010/main" val="20011764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461665"/>
          </a:xfrm>
          <a:prstGeom prst="rect">
            <a:avLst/>
          </a:prstGeom>
          <a:solidFill>
            <a:srgbClr val="FFFF00"/>
          </a:solidFill>
        </p:spPr>
        <p:txBody>
          <a:bodyPr wrap="square" rtlCol="0">
            <a:spAutoFit/>
          </a:bodyPr>
          <a:lstStyle/>
          <a:p>
            <a:pPr algn="ctr"/>
            <a:r>
              <a:rPr lang="es-MX" sz="2400" b="1" dirty="0" smtClean="0">
                <a:latin typeface="Arial Black" panose="020B0A04020102020204" pitchFamily="34" charset="0"/>
              </a:rPr>
              <a:t>PROPÓSITO</a:t>
            </a:r>
            <a:endParaRPr lang="es-MX" sz="2400" b="1" dirty="0">
              <a:latin typeface="Arial Black" panose="020B0A04020102020204" pitchFamily="34" charset="0"/>
            </a:endParaRPr>
          </a:p>
        </p:txBody>
      </p:sp>
      <p:sp>
        <p:nvSpPr>
          <p:cNvPr id="3" name="CuadroTexto 2"/>
          <p:cNvSpPr txBox="1"/>
          <p:nvPr/>
        </p:nvSpPr>
        <p:spPr>
          <a:xfrm>
            <a:off x="0" y="5355770"/>
            <a:ext cx="9144000" cy="1323439"/>
          </a:xfrm>
          <a:prstGeom prst="rect">
            <a:avLst/>
          </a:prstGeom>
          <a:noFill/>
        </p:spPr>
        <p:txBody>
          <a:bodyPr wrap="square" rtlCol="0">
            <a:spAutoFit/>
          </a:bodyPr>
          <a:lstStyle/>
          <a:p>
            <a:pPr algn="ctr"/>
            <a:r>
              <a:rPr lang="es-MX" sz="2000" b="1" dirty="0" smtClean="0">
                <a:latin typeface="Arial Black" panose="020B0A04020102020204" pitchFamily="34" charset="0"/>
              </a:rPr>
              <a:t>REFLEXIONAR EN LA RESPONSABILIDAD QUE TENEMOS COMO HIJOS DE DIOS DE ADMINISTRAR EL PLANETA; EL REGALO QUE EL SEÑOR NOS DIOS PARA NUESTRO GOZO, BENEFICIO Y TRABAJO.</a:t>
            </a:r>
            <a:endParaRPr lang="es-MX" sz="2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461665"/>
            <a:ext cx="9144000" cy="4918166"/>
          </a:xfrm>
          <a:prstGeom prst="rect">
            <a:avLst/>
          </a:prstGeom>
        </p:spPr>
      </p:pic>
    </p:spTree>
    <p:extLst>
      <p:ext uri="{BB962C8B-B14F-4D97-AF65-F5344CB8AC3E}">
        <p14:creationId xmlns:p14="http://schemas.microsoft.com/office/powerpoint/2010/main" val="1748715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549676"/>
            <a:ext cx="9144000" cy="2308324"/>
          </a:xfrm>
          <a:prstGeom prst="rect">
            <a:avLst/>
          </a:prstGeom>
        </p:spPr>
        <p:txBody>
          <a:bodyPr wrap="square">
            <a:spAutoFit/>
          </a:bodyPr>
          <a:lstStyle/>
          <a:p>
            <a:pPr algn="ctr"/>
            <a:r>
              <a:rPr lang="es-MX" b="1" dirty="0" smtClean="0">
                <a:latin typeface="Arial Black" panose="020B0A04020102020204" pitchFamily="34" charset="0"/>
              </a:rPr>
              <a:t>Imagina que vas caminando por la calle y de repente recibes una llamada. Has ganado un concurso y obtendrás la casa de tus </a:t>
            </a:r>
          </a:p>
          <a:p>
            <a:pPr algn="ctr"/>
            <a:r>
              <a:rPr lang="es-MX" b="1" dirty="0" smtClean="0">
                <a:latin typeface="Arial Black" panose="020B0A04020102020204" pitchFamily="34" charset="0"/>
              </a:rPr>
              <a:t>sueños. Toma ahora un momento para pensar ¿Cómo sería la casa de tus sueños? Grandes ventanales, jardines, una piscina, </a:t>
            </a:r>
          </a:p>
          <a:p>
            <a:pPr algn="ctr"/>
            <a:r>
              <a:rPr lang="es-MX" b="1" dirty="0" smtClean="0">
                <a:latin typeface="Arial Black" panose="020B0A04020102020204" pitchFamily="34" charset="0"/>
              </a:rPr>
              <a:t>árboles frutales. Estas entre muchas otras cosas podrían ser elementos para una casa de ensueño. Si alguien llegara con un </a:t>
            </a:r>
          </a:p>
          <a:p>
            <a:pPr algn="ctr"/>
            <a:r>
              <a:rPr lang="es-MX" b="1" dirty="0" smtClean="0">
                <a:latin typeface="Arial Black" panose="020B0A04020102020204" pitchFamily="34" charset="0"/>
              </a:rPr>
              <a:t>regalo como este, sin duda usted lo aceptaría y cuidaría de forma especial, para además ponerle su toque personal</a:t>
            </a:r>
            <a:endParaRPr lang="es-MX"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4548324"/>
          </a:xfrm>
          <a:prstGeom prst="rect">
            <a:avLst/>
          </a:prstGeom>
        </p:spPr>
      </p:pic>
    </p:spTree>
    <p:extLst>
      <p:ext uri="{BB962C8B-B14F-4D97-AF65-F5344CB8AC3E}">
        <p14:creationId xmlns:p14="http://schemas.microsoft.com/office/powerpoint/2010/main" val="4511617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709109"/>
            <a:ext cx="9144000" cy="2031325"/>
          </a:xfrm>
          <a:prstGeom prst="rect">
            <a:avLst/>
          </a:prstGeom>
        </p:spPr>
        <p:txBody>
          <a:bodyPr wrap="square">
            <a:spAutoFit/>
          </a:bodyPr>
          <a:lstStyle/>
          <a:p>
            <a:pPr algn="ctr"/>
            <a:r>
              <a:rPr lang="es-MX" b="1" dirty="0" smtClean="0">
                <a:latin typeface="Arial Black" panose="020B0A04020102020204" pitchFamily="34" charset="0"/>
              </a:rPr>
              <a:t>¿Has mirado el cielo en una noche estrellada? Cuántos planetas, estrellas, galaxias existen fuera de nuestro sistema solar, es </a:t>
            </a:r>
          </a:p>
          <a:p>
            <a:pPr algn="ctr"/>
            <a:r>
              <a:rPr lang="es-MX" b="1" dirty="0" smtClean="0">
                <a:latin typeface="Arial Black" panose="020B0A04020102020204" pitchFamily="34" charset="0"/>
              </a:rPr>
              <a:t>algo maravilloso. La cantidad de elementos que existen fuera de nuestro sistema solar van más allá de nuestra imaginación. </a:t>
            </a:r>
          </a:p>
          <a:p>
            <a:pPr algn="ctr"/>
            <a:r>
              <a:rPr lang="es-MX" b="1" dirty="0" smtClean="0">
                <a:latin typeface="Arial Black" panose="020B0A04020102020204" pitchFamily="34" charset="0"/>
              </a:rPr>
              <a:t>Pero dentro de ese vasto universo, Dios hizo un hogar especialmente para la familia humana. En el libro de Génesis se </a:t>
            </a:r>
          </a:p>
          <a:p>
            <a:pPr algn="ctr"/>
            <a:r>
              <a:rPr lang="es-MX" b="1" dirty="0" smtClean="0">
                <a:latin typeface="Arial Black" panose="020B0A04020102020204" pitchFamily="34" charset="0"/>
              </a:rPr>
              <a:t>menciona aquel suceso tan especial donde Dios puso orden.</a:t>
            </a:r>
            <a:endParaRPr lang="es-MX" b="1" dirty="0">
              <a:latin typeface="Arial Black" panose="020B0A04020102020204" pitchFamily="34"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709109"/>
          </a:xfrm>
          <a:prstGeom prst="rect">
            <a:avLst/>
          </a:prstGeom>
        </p:spPr>
      </p:pic>
    </p:spTree>
    <p:extLst>
      <p:ext uri="{BB962C8B-B14F-4D97-AF65-F5344CB8AC3E}">
        <p14:creationId xmlns:p14="http://schemas.microsoft.com/office/powerpoint/2010/main" val="33140905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424851"/>
            <a:ext cx="9144000" cy="2308324"/>
          </a:xfrm>
          <a:prstGeom prst="rect">
            <a:avLst/>
          </a:prstGeom>
        </p:spPr>
        <p:txBody>
          <a:bodyPr wrap="square">
            <a:spAutoFit/>
          </a:bodyPr>
          <a:lstStyle/>
          <a:p>
            <a:pPr algn="ctr"/>
            <a:r>
              <a:rPr lang="es-MX" b="1" dirty="0" smtClean="0">
                <a:latin typeface="Arial Black" panose="020B0A04020102020204" pitchFamily="34" charset="0"/>
              </a:rPr>
              <a:t>Y de aquella tierra que se encontraba desordenada y vacía. </a:t>
            </a:r>
          </a:p>
          <a:p>
            <a:pPr algn="ctr"/>
            <a:r>
              <a:rPr lang="es-MX" b="1" dirty="0" smtClean="0">
                <a:latin typeface="Arial Black" panose="020B0A04020102020204" pitchFamily="34" charset="0"/>
              </a:rPr>
              <a:t>En aquel abismo de oscuridad hizo la luz y de una manera tan ordenada fue creando las condiciones para recibir a sus invitados </a:t>
            </a:r>
          </a:p>
          <a:p>
            <a:pPr algn="ctr"/>
            <a:r>
              <a:rPr lang="es-MX" b="1" dirty="0" smtClean="0">
                <a:latin typeface="Arial Black" panose="020B0A04020102020204" pitchFamily="34" charset="0"/>
              </a:rPr>
              <a:t>especiales. Separó las aguas con una expansión en medio de ellas, puso tierra firme, hierba verde, aves, animales marinos </a:t>
            </a:r>
          </a:p>
          <a:p>
            <a:pPr algn="ctr"/>
            <a:r>
              <a:rPr lang="es-MX" b="1" dirty="0" smtClean="0">
                <a:latin typeface="Arial Black" panose="020B0A04020102020204" pitchFamily="34" charset="0"/>
              </a:rPr>
              <a:t>y terrestres. Lumbreras para el día y la noche, hasta que dijo “hagamos al hombre a nuestra imagen y semejanza” “y creó </a:t>
            </a:r>
          </a:p>
          <a:p>
            <a:pPr algn="ctr"/>
            <a:r>
              <a:rPr lang="es-MX" b="1" dirty="0" smtClean="0">
                <a:latin typeface="Arial Black" panose="020B0A04020102020204" pitchFamily="34" charset="0"/>
              </a:rPr>
              <a:t>Dios al hombre a su imagen”. </a:t>
            </a:r>
            <a:endParaRPr lang="es-MX"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4347482"/>
          </a:xfrm>
          <a:prstGeom prst="rect">
            <a:avLst/>
          </a:prstGeom>
        </p:spPr>
      </p:pic>
    </p:spTree>
    <p:extLst>
      <p:ext uri="{BB962C8B-B14F-4D97-AF65-F5344CB8AC3E}">
        <p14:creationId xmlns:p14="http://schemas.microsoft.com/office/powerpoint/2010/main" val="370606297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539</TotalTime>
  <Words>1587</Words>
  <Application>Microsoft Office PowerPoint</Application>
  <PresentationFormat>Presentación en pantalla (4:3)</PresentationFormat>
  <Paragraphs>112</Paragraphs>
  <Slides>39</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39</vt:i4>
      </vt:variant>
    </vt:vector>
  </HeadingPairs>
  <TitlesOfParts>
    <vt:vector size="45" baseType="lpstr">
      <vt:lpstr>Arial</vt:lpstr>
      <vt:lpstr>Arial Black</vt:lpstr>
      <vt:lpstr>Calibri</vt:lpstr>
      <vt:lpstr>Calibri Light</vt:lpstr>
      <vt:lpstr>Ravie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ADMIN</dc:creator>
  <cp:lastModifiedBy>ADMIN</cp:lastModifiedBy>
  <cp:revision>33</cp:revision>
  <dcterms:created xsi:type="dcterms:W3CDTF">2023-11-08T00:46:09Z</dcterms:created>
  <dcterms:modified xsi:type="dcterms:W3CDTF">2023-11-08T22:16:58Z</dcterms:modified>
</cp:coreProperties>
</file>