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3" r:id="rId4"/>
    <p:sldId id="271" r:id="rId5"/>
    <p:sldId id="270" r:id="rId6"/>
    <p:sldId id="257" r:id="rId7"/>
    <p:sldId id="260" r:id="rId8"/>
    <p:sldId id="261" r:id="rId9"/>
    <p:sldId id="262" r:id="rId10"/>
    <p:sldId id="264" r:id="rId11"/>
    <p:sldId id="265" r:id="rId12"/>
    <p:sldId id="266" r:id="rId13"/>
    <p:sldId id="267" r:id="rId14"/>
    <p:sldId id="269" r:id="rId15"/>
    <p:sldId id="272" r:id="rId16"/>
    <p:sldId id="273" r:id="rId17"/>
    <p:sldId id="274" r:id="rId18"/>
    <p:sldId id="275" r:id="rId19"/>
    <p:sldId id="276" r:id="rId20"/>
    <p:sldId id="277" r:id="rId21"/>
    <p:sldId id="268" r:id="rId22"/>
    <p:sldId id="278" r:id="rId23"/>
    <p:sldId id="279" r:id="rId24"/>
    <p:sldId id="280" r:id="rId25"/>
    <p:sldId id="281" r:id="rId26"/>
    <p:sldId id="282" r:id="rId27"/>
    <p:sldId id="283" r:id="rId28"/>
    <p:sldId id="284" r:id="rId29"/>
    <p:sldId id="286" r:id="rId30"/>
    <p:sldId id="287" r:id="rId31"/>
    <p:sldId id="285" r:id="rId32"/>
    <p:sldId id="288" r:id="rId33"/>
    <p:sldId id="289" r:id="rId34"/>
    <p:sldId id="290" r:id="rId35"/>
    <p:sldId id="291" r:id="rId36"/>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4660"/>
  </p:normalViewPr>
  <p:slideViewPr>
    <p:cSldViewPr snapToGrid="0">
      <p:cViewPr varScale="1">
        <p:scale>
          <a:sx n="73" d="100"/>
          <a:sy n="73" d="100"/>
        </p:scale>
        <p:origin x="1332"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46AA4FD2-1A4E-4DB9-800B-E5E041EF8F69}" type="datetimeFigureOut">
              <a:rPr lang="es-MX" smtClean="0"/>
              <a:t>24/08/2023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6F559F6-B436-419E-B02A-1590ADA6C397}" type="slidenum">
              <a:rPr lang="es-MX" smtClean="0"/>
              <a:t>‹Nº›</a:t>
            </a:fld>
            <a:endParaRPr lang="es-MX"/>
          </a:p>
        </p:txBody>
      </p:sp>
    </p:spTree>
    <p:extLst>
      <p:ext uri="{BB962C8B-B14F-4D97-AF65-F5344CB8AC3E}">
        <p14:creationId xmlns:p14="http://schemas.microsoft.com/office/powerpoint/2010/main" val="148320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6AA4FD2-1A4E-4DB9-800B-E5E041EF8F69}" type="datetimeFigureOut">
              <a:rPr lang="es-MX" smtClean="0"/>
              <a:t>24/08/2023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6F559F6-B436-419E-B02A-1590ADA6C397}" type="slidenum">
              <a:rPr lang="es-MX" smtClean="0"/>
              <a:t>‹Nº›</a:t>
            </a:fld>
            <a:endParaRPr lang="es-MX"/>
          </a:p>
        </p:txBody>
      </p:sp>
    </p:spTree>
    <p:extLst>
      <p:ext uri="{BB962C8B-B14F-4D97-AF65-F5344CB8AC3E}">
        <p14:creationId xmlns:p14="http://schemas.microsoft.com/office/powerpoint/2010/main" val="1099942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6AA4FD2-1A4E-4DB9-800B-E5E041EF8F69}" type="datetimeFigureOut">
              <a:rPr lang="es-MX" smtClean="0"/>
              <a:t>24/08/2023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6F559F6-B436-419E-B02A-1590ADA6C397}" type="slidenum">
              <a:rPr lang="es-MX" smtClean="0"/>
              <a:t>‹Nº›</a:t>
            </a:fld>
            <a:endParaRPr lang="es-MX"/>
          </a:p>
        </p:txBody>
      </p:sp>
    </p:spTree>
    <p:extLst>
      <p:ext uri="{BB962C8B-B14F-4D97-AF65-F5344CB8AC3E}">
        <p14:creationId xmlns:p14="http://schemas.microsoft.com/office/powerpoint/2010/main" val="195254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6AA4FD2-1A4E-4DB9-800B-E5E041EF8F69}" type="datetimeFigureOut">
              <a:rPr lang="es-MX" smtClean="0"/>
              <a:t>24/08/2023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6F559F6-B436-419E-B02A-1590ADA6C397}" type="slidenum">
              <a:rPr lang="es-MX" smtClean="0"/>
              <a:t>‹Nº›</a:t>
            </a:fld>
            <a:endParaRPr lang="es-MX"/>
          </a:p>
        </p:txBody>
      </p:sp>
    </p:spTree>
    <p:extLst>
      <p:ext uri="{BB962C8B-B14F-4D97-AF65-F5344CB8AC3E}">
        <p14:creationId xmlns:p14="http://schemas.microsoft.com/office/powerpoint/2010/main" val="1476625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6AA4FD2-1A4E-4DB9-800B-E5E041EF8F69}" type="datetimeFigureOut">
              <a:rPr lang="es-MX" smtClean="0"/>
              <a:t>24/08/2023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6F559F6-B436-419E-B02A-1590ADA6C397}" type="slidenum">
              <a:rPr lang="es-MX" smtClean="0"/>
              <a:t>‹Nº›</a:t>
            </a:fld>
            <a:endParaRPr lang="es-MX"/>
          </a:p>
        </p:txBody>
      </p:sp>
    </p:spTree>
    <p:extLst>
      <p:ext uri="{BB962C8B-B14F-4D97-AF65-F5344CB8AC3E}">
        <p14:creationId xmlns:p14="http://schemas.microsoft.com/office/powerpoint/2010/main" val="117168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6AA4FD2-1A4E-4DB9-800B-E5E041EF8F69}" type="datetimeFigureOut">
              <a:rPr lang="es-MX" smtClean="0"/>
              <a:t>24/08/2023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6F559F6-B436-419E-B02A-1590ADA6C397}" type="slidenum">
              <a:rPr lang="es-MX" smtClean="0"/>
              <a:t>‹Nº›</a:t>
            </a:fld>
            <a:endParaRPr lang="es-MX"/>
          </a:p>
        </p:txBody>
      </p:sp>
    </p:spTree>
    <p:extLst>
      <p:ext uri="{BB962C8B-B14F-4D97-AF65-F5344CB8AC3E}">
        <p14:creationId xmlns:p14="http://schemas.microsoft.com/office/powerpoint/2010/main" val="1439516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6AA4FD2-1A4E-4DB9-800B-E5E041EF8F69}" type="datetimeFigureOut">
              <a:rPr lang="es-MX" smtClean="0"/>
              <a:t>24/08/2023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A6F559F6-B436-419E-B02A-1590ADA6C397}" type="slidenum">
              <a:rPr lang="es-MX" smtClean="0"/>
              <a:t>‹Nº›</a:t>
            </a:fld>
            <a:endParaRPr lang="es-MX"/>
          </a:p>
        </p:txBody>
      </p:sp>
    </p:spTree>
    <p:extLst>
      <p:ext uri="{BB962C8B-B14F-4D97-AF65-F5344CB8AC3E}">
        <p14:creationId xmlns:p14="http://schemas.microsoft.com/office/powerpoint/2010/main" val="1987941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6AA4FD2-1A4E-4DB9-800B-E5E041EF8F69}" type="datetimeFigureOut">
              <a:rPr lang="es-MX" smtClean="0"/>
              <a:t>24/08/2023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A6F559F6-B436-419E-B02A-1590ADA6C397}" type="slidenum">
              <a:rPr lang="es-MX" smtClean="0"/>
              <a:t>‹Nº›</a:t>
            </a:fld>
            <a:endParaRPr lang="es-MX"/>
          </a:p>
        </p:txBody>
      </p:sp>
    </p:spTree>
    <p:extLst>
      <p:ext uri="{BB962C8B-B14F-4D97-AF65-F5344CB8AC3E}">
        <p14:creationId xmlns:p14="http://schemas.microsoft.com/office/powerpoint/2010/main" val="3549487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A4FD2-1A4E-4DB9-800B-E5E041EF8F69}" type="datetimeFigureOut">
              <a:rPr lang="es-MX" smtClean="0"/>
              <a:t>24/08/2023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A6F559F6-B436-419E-B02A-1590ADA6C397}" type="slidenum">
              <a:rPr lang="es-MX" smtClean="0"/>
              <a:t>‹Nº›</a:t>
            </a:fld>
            <a:endParaRPr lang="es-MX"/>
          </a:p>
        </p:txBody>
      </p:sp>
    </p:spTree>
    <p:extLst>
      <p:ext uri="{BB962C8B-B14F-4D97-AF65-F5344CB8AC3E}">
        <p14:creationId xmlns:p14="http://schemas.microsoft.com/office/powerpoint/2010/main" val="1888006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6AA4FD2-1A4E-4DB9-800B-E5E041EF8F69}" type="datetimeFigureOut">
              <a:rPr lang="es-MX" smtClean="0"/>
              <a:t>24/08/2023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6F559F6-B436-419E-B02A-1590ADA6C397}" type="slidenum">
              <a:rPr lang="es-MX" smtClean="0"/>
              <a:t>‹Nº›</a:t>
            </a:fld>
            <a:endParaRPr lang="es-MX"/>
          </a:p>
        </p:txBody>
      </p:sp>
    </p:spTree>
    <p:extLst>
      <p:ext uri="{BB962C8B-B14F-4D97-AF65-F5344CB8AC3E}">
        <p14:creationId xmlns:p14="http://schemas.microsoft.com/office/powerpoint/2010/main" val="86073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6AA4FD2-1A4E-4DB9-800B-E5E041EF8F69}" type="datetimeFigureOut">
              <a:rPr lang="es-MX" smtClean="0"/>
              <a:t>24/08/2023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6F559F6-B436-419E-B02A-1590ADA6C397}" type="slidenum">
              <a:rPr lang="es-MX" smtClean="0"/>
              <a:t>‹Nº›</a:t>
            </a:fld>
            <a:endParaRPr lang="es-MX"/>
          </a:p>
        </p:txBody>
      </p:sp>
    </p:spTree>
    <p:extLst>
      <p:ext uri="{BB962C8B-B14F-4D97-AF65-F5344CB8AC3E}">
        <p14:creationId xmlns:p14="http://schemas.microsoft.com/office/powerpoint/2010/main" val="2999741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A4FD2-1A4E-4DB9-800B-E5E041EF8F69}" type="datetimeFigureOut">
              <a:rPr lang="es-MX" smtClean="0"/>
              <a:t>24/08/2023</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F559F6-B436-419E-B02A-1590ADA6C397}" type="slidenum">
              <a:rPr lang="es-MX" smtClean="0"/>
              <a:t>‹Nº›</a:t>
            </a:fld>
            <a:endParaRPr lang="es-MX"/>
          </a:p>
        </p:txBody>
      </p:sp>
    </p:spTree>
    <p:extLst>
      <p:ext uri="{BB962C8B-B14F-4D97-AF65-F5344CB8AC3E}">
        <p14:creationId xmlns:p14="http://schemas.microsoft.com/office/powerpoint/2010/main" val="4093426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TESOROS EN EL ESPÍRITU DE PROFECÍA</a:t>
            </a:r>
            <a:endParaRPr lang="es-MX" sz="2800" b="1" dirty="0">
              <a:latin typeface="Arial Black" panose="020B0A04020102020204"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3" y="5732563"/>
            <a:ext cx="1055098" cy="939835"/>
          </a:xfrm>
          <a:prstGeom prst="rect">
            <a:avLst/>
          </a:prstGeom>
        </p:spPr>
      </p:pic>
      <p:sp>
        <p:nvSpPr>
          <p:cNvPr id="6" name="CuadroTexto 5"/>
          <p:cNvSpPr txBox="1"/>
          <p:nvPr/>
        </p:nvSpPr>
        <p:spPr>
          <a:xfrm>
            <a:off x="1381671" y="5732563"/>
            <a:ext cx="8742045" cy="1077218"/>
          </a:xfrm>
          <a:prstGeom prst="rect">
            <a:avLst/>
          </a:prstGeom>
          <a:noFill/>
        </p:spPr>
        <p:txBody>
          <a:bodyPr wrap="square" rtlCol="0">
            <a:spAutoFit/>
          </a:bodyPr>
          <a:lstStyle/>
          <a:p>
            <a:r>
              <a:rPr lang="es-MX" sz="3200" b="1" dirty="0" smtClean="0">
                <a:latin typeface="Arial Black" panose="020B0A04020102020204" pitchFamily="34" charset="0"/>
              </a:rPr>
              <a:t>ESCUELA SABÁTICA</a:t>
            </a:r>
          </a:p>
          <a:p>
            <a:r>
              <a:rPr lang="es-MX" sz="3200" b="1" dirty="0" smtClean="0">
                <a:latin typeface="Arial Black" panose="020B0A04020102020204" pitchFamily="34" charset="0"/>
              </a:rPr>
              <a:t>IGLESIA ADVENTISTA DEL 7° DÍA</a:t>
            </a:r>
            <a:endParaRPr lang="es-MX" sz="3200" b="1" dirty="0">
              <a:latin typeface="Arial Black" panose="020B0A04020102020204" pitchFamily="34" charset="0"/>
            </a:endParaRPr>
          </a:p>
        </p:txBody>
      </p:sp>
      <p:pic>
        <p:nvPicPr>
          <p:cNvPr id="2" name="Imagen 1"/>
          <p:cNvPicPr>
            <a:picLocks noChangeAspect="1"/>
          </p:cNvPicPr>
          <p:nvPr/>
        </p:nvPicPr>
        <p:blipFill>
          <a:blip r:embed="rId3"/>
          <a:stretch>
            <a:fillRect/>
          </a:stretch>
        </p:blipFill>
        <p:spPr>
          <a:xfrm>
            <a:off x="0" y="523219"/>
            <a:ext cx="9144000" cy="5067684"/>
          </a:xfrm>
          <a:prstGeom prst="rect">
            <a:avLst/>
          </a:prstGeom>
        </p:spPr>
      </p:pic>
    </p:spTree>
    <p:extLst>
      <p:ext uri="{BB962C8B-B14F-4D97-AF65-F5344CB8AC3E}">
        <p14:creationId xmlns:p14="http://schemas.microsoft.com/office/powerpoint/2010/main" val="10025155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04286"/>
            <a:ext cx="9144000" cy="1631216"/>
          </a:xfrm>
          <a:prstGeom prst="rect">
            <a:avLst/>
          </a:prstGeom>
        </p:spPr>
        <p:txBody>
          <a:bodyPr wrap="square">
            <a:spAutoFit/>
          </a:bodyPr>
          <a:lstStyle/>
          <a:p>
            <a:pPr algn="ctr"/>
            <a:r>
              <a:rPr lang="es-MX" sz="2000" b="1" dirty="0" smtClean="0">
                <a:latin typeface="Arial Black" panose="020B0A04020102020204" pitchFamily="34" charset="0"/>
              </a:rPr>
              <a:t>Los arqueólogos son personas que realizan trabajos de investigación en diversos yacimientos históricos a través de </a:t>
            </a:r>
          </a:p>
          <a:p>
            <a:pPr algn="ctr"/>
            <a:r>
              <a:rPr lang="es-MX" sz="2000" b="1" dirty="0" smtClean="0">
                <a:latin typeface="Arial Black" panose="020B0A04020102020204" pitchFamily="34" charset="0"/>
              </a:rPr>
              <a:t>excavaciones. Todo arqueólogo, espera descubrir algún fósil, tejido o resto de cerámica que le permita obtener información </a:t>
            </a:r>
          </a:p>
          <a:p>
            <a:pPr algn="ctr"/>
            <a:r>
              <a:rPr lang="es-MX" sz="2000" b="1" dirty="0" smtClean="0">
                <a:latin typeface="Arial Black" panose="020B0A04020102020204" pitchFamily="34" charset="0"/>
              </a:rPr>
              <a:t>sobre alguna civilización antigua. </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30253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57228"/>
            <a:ext cx="9144000" cy="1631216"/>
          </a:xfrm>
          <a:prstGeom prst="rect">
            <a:avLst/>
          </a:prstGeom>
        </p:spPr>
        <p:txBody>
          <a:bodyPr wrap="square">
            <a:spAutoFit/>
          </a:bodyPr>
          <a:lstStyle/>
          <a:p>
            <a:pPr algn="ctr"/>
            <a:r>
              <a:rPr lang="es-MX" sz="2000" b="1" dirty="0" smtClean="0">
                <a:latin typeface="Arial Black" panose="020B0A04020102020204" pitchFamily="34" charset="0"/>
              </a:rPr>
              <a:t>Realiza sus labores meticulosamente pues busca aumentar el entendimiento de la historia </a:t>
            </a:r>
          </a:p>
          <a:p>
            <a:pPr algn="ctr"/>
            <a:r>
              <a:rPr lang="es-MX" sz="2000" b="1" dirty="0" smtClean="0">
                <a:latin typeface="Arial Black" panose="020B0A04020102020204" pitchFamily="34" charset="0"/>
              </a:rPr>
              <a:t>y recopilar algún dato interesante que jamás haya sido descubierto. ¿No le parece que las labores de un arqueólogo bien pueden aplicarse a la vida devocional del cristiano? </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915519"/>
          </a:xfrm>
          <a:prstGeom prst="rect">
            <a:avLst/>
          </a:prstGeom>
        </p:spPr>
      </p:pic>
    </p:spTree>
    <p:extLst>
      <p:ext uri="{BB962C8B-B14F-4D97-AF65-F5344CB8AC3E}">
        <p14:creationId xmlns:p14="http://schemas.microsoft.com/office/powerpoint/2010/main" val="23691836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344609"/>
            <a:ext cx="9144000" cy="1323439"/>
          </a:xfrm>
          <a:prstGeom prst="rect">
            <a:avLst/>
          </a:prstGeom>
        </p:spPr>
        <p:txBody>
          <a:bodyPr wrap="square">
            <a:spAutoFit/>
          </a:bodyPr>
          <a:lstStyle/>
          <a:p>
            <a:pPr algn="ctr"/>
            <a:r>
              <a:rPr lang="es-MX" sz="2000" b="1" dirty="0" smtClean="0">
                <a:latin typeface="Arial Black" panose="020B0A04020102020204" pitchFamily="34" charset="0"/>
              </a:rPr>
              <a:t>Cuando una persona estudia con fervor la Escritura y el Espíritu </a:t>
            </a:r>
          </a:p>
          <a:p>
            <a:pPr algn="ctr"/>
            <a:r>
              <a:rPr lang="es-MX" sz="2000" b="1" dirty="0" smtClean="0">
                <a:latin typeface="Arial Black" panose="020B0A04020102020204" pitchFamily="34" charset="0"/>
              </a:rPr>
              <a:t>de Profecía, encuentra tesoros que lo ayudan a mejorar su vida física, mental y espiritual. Además, se convierte en una </a:t>
            </a:r>
          </a:p>
          <a:p>
            <a:pPr algn="ctr"/>
            <a:r>
              <a:rPr lang="es-MX" sz="2000" b="1" dirty="0" smtClean="0">
                <a:latin typeface="Arial Black" panose="020B0A04020102020204" pitchFamily="34" charset="0"/>
              </a:rPr>
              <a:t>bendición para su familia y los que lo rodean.</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44000" cy="5314885"/>
          </a:xfrm>
          <a:prstGeom prst="rect">
            <a:avLst/>
          </a:prstGeom>
        </p:spPr>
      </p:pic>
    </p:spTree>
    <p:extLst>
      <p:ext uri="{BB962C8B-B14F-4D97-AF65-F5344CB8AC3E}">
        <p14:creationId xmlns:p14="http://schemas.microsoft.com/office/powerpoint/2010/main" val="1228818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84775"/>
          </a:xfrm>
          <a:prstGeom prst="rect">
            <a:avLst/>
          </a:prstGeom>
          <a:solidFill>
            <a:schemeClr val="accent4">
              <a:lumMod val="40000"/>
              <a:lumOff val="60000"/>
            </a:schemeClr>
          </a:solidFill>
        </p:spPr>
        <p:txBody>
          <a:bodyPr wrap="square" rtlCol="0">
            <a:spAutoFit/>
          </a:bodyPr>
          <a:lstStyle/>
          <a:p>
            <a:pPr algn="ctr"/>
            <a:r>
              <a:rPr lang="es-MX" sz="3200" b="1" dirty="0" smtClean="0">
                <a:latin typeface="Arial Black" panose="020B0A04020102020204" pitchFamily="34" charset="0"/>
              </a:rPr>
              <a:t>HIMNO DE ALABANZA</a:t>
            </a:r>
            <a:endParaRPr lang="es-MX" sz="3200" b="1" dirty="0">
              <a:latin typeface="Arial Black" panose="020B0A04020102020204" pitchFamily="34" charset="0"/>
            </a:endParaRPr>
          </a:p>
        </p:txBody>
      </p:sp>
      <p:sp>
        <p:nvSpPr>
          <p:cNvPr id="4" name="Rectángulo 3"/>
          <p:cNvSpPr/>
          <p:nvPr/>
        </p:nvSpPr>
        <p:spPr>
          <a:xfrm>
            <a:off x="0" y="584775"/>
            <a:ext cx="9144000" cy="461665"/>
          </a:xfrm>
          <a:prstGeom prst="rect">
            <a:avLst/>
          </a:prstGeom>
          <a:solidFill>
            <a:schemeClr val="accent6">
              <a:lumMod val="20000"/>
              <a:lumOff val="80000"/>
            </a:schemeClr>
          </a:solidFill>
        </p:spPr>
        <p:txBody>
          <a:bodyPr wrap="square">
            <a:spAutoFit/>
          </a:bodyPr>
          <a:lstStyle/>
          <a:p>
            <a:pPr algn="ctr"/>
            <a:r>
              <a:rPr lang="it-IT" sz="2400" b="1" dirty="0" smtClean="0">
                <a:latin typeface="Arial Black" panose="020B0A04020102020204" pitchFamily="34" charset="0"/>
              </a:rPr>
              <a:t>#150 “A CRISTO DOY MI CANTO” </a:t>
            </a:r>
            <a:endParaRPr lang="es-MX" sz="2400" b="1" dirty="0">
              <a:latin typeface="Arial Black" panose="020B0A04020102020204" pitchFamily="34" charset="0"/>
            </a:endParaRPr>
          </a:p>
        </p:txBody>
      </p:sp>
      <p:sp>
        <p:nvSpPr>
          <p:cNvPr id="5" name="Rectángulo 4"/>
          <p:cNvSpPr/>
          <p:nvPr/>
        </p:nvSpPr>
        <p:spPr>
          <a:xfrm>
            <a:off x="0" y="5394348"/>
            <a:ext cx="9144000" cy="1323439"/>
          </a:xfrm>
          <a:prstGeom prst="rect">
            <a:avLst/>
          </a:prstGeom>
        </p:spPr>
        <p:txBody>
          <a:bodyPr wrap="square">
            <a:spAutoFit/>
          </a:bodyPr>
          <a:lstStyle/>
          <a:p>
            <a:pPr algn="ctr"/>
            <a:r>
              <a:rPr lang="es-MX" sz="2000" b="1" dirty="0">
                <a:latin typeface="Arial Black" panose="020B0A04020102020204" pitchFamily="34" charset="0"/>
              </a:rPr>
              <a:t>R</a:t>
            </a:r>
            <a:r>
              <a:rPr lang="es-MX" sz="2000" b="1" dirty="0" smtClean="0">
                <a:latin typeface="Arial Black" panose="020B0A04020102020204" pitchFamily="34" charset="0"/>
              </a:rPr>
              <a:t>ecuerde lo que dice la mensajera del Señor: </a:t>
            </a:r>
          </a:p>
          <a:p>
            <a:pPr algn="ctr"/>
            <a:r>
              <a:rPr lang="es-MX" sz="2000" b="1" dirty="0" smtClean="0">
                <a:latin typeface="Arial Black" panose="020B0A04020102020204" pitchFamily="34" charset="0"/>
              </a:rPr>
              <a:t>“La comunión con el cielo empieza en la tierra. </a:t>
            </a:r>
          </a:p>
          <a:p>
            <a:pPr algn="ctr"/>
            <a:r>
              <a:rPr lang="es-MX" sz="2000" b="1" dirty="0" smtClean="0">
                <a:latin typeface="Arial Black" panose="020B0A04020102020204" pitchFamily="34" charset="0"/>
              </a:rPr>
              <a:t>Aquí aprendemos la clave de su alabanza”. </a:t>
            </a:r>
          </a:p>
          <a:p>
            <a:pPr algn="ctr"/>
            <a:r>
              <a:rPr lang="es-MX" sz="2000" b="1" dirty="0" smtClean="0">
                <a:latin typeface="Arial Black" panose="020B0A04020102020204" pitchFamily="34" charset="0"/>
              </a:rPr>
              <a:t>(Mensajes para los Jóvenes p. 290.4)</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046440"/>
            <a:ext cx="9144000" cy="4347908"/>
          </a:xfrm>
          <a:prstGeom prst="rect">
            <a:avLst/>
          </a:prstGeom>
        </p:spPr>
      </p:pic>
    </p:spTree>
    <p:extLst>
      <p:ext uri="{BB962C8B-B14F-4D97-AF65-F5344CB8AC3E}">
        <p14:creationId xmlns:p14="http://schemas.microsoft.com/office/powerpoint/2010/main" val="1131007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20105"/>
            <a:ext cx="9144000" cy="2031325"/>
          </a:xfrm>
          <a:prstGeom prst="rect">
            <a:avLst/>
          </a:prstGeom>
        </p:spPr>
        <p:txBody>
          <a:bodyPr wrap="square">
            <a:spAutoFit/>
          </a:bodyPr>
          <a:lstStyle/>
          <a:p>
            <a:pPr algn="ctr"/>
            <a:r>
              <a:rPr lang="es-MX" b="1" dirty="0" smtClean="0">
                <a:latin typeface="Arial Black" panose="020B0A04020102020204" pitchFamily="34" charset="0"/>
              </a:rPr>
              <a:t>Si bien las labores de un arqueólogo y un estudioso de las escrituras pueden tener coincidencias, hay ciertas cosas que los </a:t>
            </a:r>
          </a:p>
          <a:p>
            <a:pPr algn="ctr"/>
            <a:r>
              <a:rPr lang="es-MX" b="1" dirty="0" smtClean="0">
                <a:latin typeface="Arial Black" panose="020B0A04020102020204" pitchFamily="34" charset="0"/>
              </a:rPr>
              <a:t>diferencian entre sí. Puede ser que el explorador no tenga éxito y no encuentre nada en su excavación, pero un cristiano </a:t>
            </a:r>
          </a:p>
          <a:p>
            <a:pPr algn="ctr"/>
            <a:r>
              <a:rPr lang="es-MX" b="1" dirty="0" smtClean="0">
                <a:latin typeface="Arial Black" panose="020B0A04020102020204" pitchFamily="34" charset="0"/>
              </a:rPr>
              <a:t>devoto tiene la garantía de que siempre encontrará lecciones de enseñanza y aliento que lo ayuden a desarrollar un carácter </a:t>
            </a:r>
          </a:p>
          <a:p>
            <a:pPr algn="ctr"/>
            <a:r>
              <a:rPr lang="es-MX" b="1" dirty="0" smtClean="0">
                <a:latin typeface="Arial Black" panose="020B0A04020102020204" pitchFamily="34" charset="0"/>
              </a:rPr>
              <a:t>parecido al de Cristo y sea transformado a su imagen.</a:t>
            </a:r>
            <a:endParaRPr lang="es-MX"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0"/>
            <a:ext cx="9144001" cy="4714386"/>
          </a:xfrm>
          <a:prstGeom prst="rect">
            <a:avLst/>
          </a:prstGeom>
        </p:spPr>
      </p:pic>
    </p:spTree>
    <p:extLst>
      <p:ext uri="{BB962C8B-B14F-4D97-AF65-F5344CB8AC3E}">
        <p14:creationId xmlns:p14="http://schemas.microsoft.com/office/powerpoint/2010/main" val="28576161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09478"/>
            <a:ext cx="9144000" cy="1631216"/>
          </a:xfrm>
          <a:prstGeom prst="rect">
            <a:avLst/>
          </a:prstGeom>
        </p:spPr>
        <p:txBody>
          <a:bodyPr wrap="square">
            <a:spAutoFit/>
          </a:bodyPr>
          <a:lstStyle/>
          <a:p>
            <a:pPr algn="ctr"/>
            <a:r>
              <a:rPr lang="es-MX" sz="2000" b="1" dirty="0" smtClean="0">
                <a:latin typeface="Arial Black" panose="020B0A04020102020204" pitchFamily="34" charset="0"/>
              </a:rPr>
              <a:t>“No podemos cansarlo o abrumarlo con las palabras de </a:t>
            </a:r>
          </a:p>
          <a:p>
            <a:pPr algn="ctr"/>
            <a:r>
              <a:rPr lang="es-MX" sz="2000" b="1" dirty="0" smtClean="0">
                <a:latin typeface="Arial Black" panose="020B0A04020102020204" pitchFamily="34" charset="0"/>
              </a:rPr>
              <a:t>nuestro corazón. Dios tiene un cielo lleno de bendiciones para los que cooperen con él. Todos los que le obedezcan pueden </a:t>
            </a:r>
          </a:p>
          <a:p>
            <a:pPr algn="ctr"/>
            <a:r>
              <a:rPr lang="es-MX" sz="2000" b="1" dirty="0" smtClean="0">
                <a:latin typeface="Arial Black" panose="020B0A04020102020204" pitchFamily="34" charset="0"/>
              </a:rPr>
              <a:t>con confianza reclamar el cumplimiento de sus promesas”. (Palabras de Vida del Gran Maestro, p. 111) </a:t>
            </a:r>
            <a:endParaRPr lang="es-MX" sz="20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0"/>
            <a:ext cx="9144000" cy="5081425"/>
          </a:xfrm>
          <a:prstGeom prst="rect">
            <a:avLst/>
          </a:prstGeom>
        </p:spPr>
      </p:pic>
    </p:spTree>
    <p:extLst>
      <p:ext uri="{BB962C8B-B14F-4D97-AF65-F5344CB8AC3E}">
        <p14:creationId xmlns:p14="http://schemas.microsoft.com/office/powerpoint/2010/main" val="1166703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chemeClr val="accent1">
              <a:lumMod val="75000"/>
            </a:schemeClr>
          </a:solidFill>
        </p:spPr>
        <p:txBody>
          <a:bodyPr wrap="square" rtlCol="0">
            <a:spAutoFit/>
          </a:bodyPr>
          <a:lstStyle/>
          <a:p>
            <a:pPr algn="ctr"/>
            <a:r>
              <a:rPr lang="es-MX" sz="3600" b="1" dirty="0" smtClean="0">
                <a:solidFill>
                  <a:srgbClr val="FFFF00"/>
                </a:solidFill>
                <a:latin typeface="Arial Black" panose="020B0A04020102020204" pitchFamily="34" charset="0"/>
              </a:rPr>
              <a:t>NUEVO</a:t>
            </a:r>
            <a:r>
              <a:rPr lang="es-MX" sz="3600" b="1" dirty="0" smtClean="0">
                <a:latin typeface="Arial Black" panose="020B0A04020102020204" pitchFamily="34" charset="0"/>
              </a:rPr>
              <a:t> </a:t>
            </a:r>
            <a:r>
              <a:rPr lang="es-MX" sz="3600" b="1" dirty="0" smtClean="0">
                <a:solidFill>
                  <a:srgbClr val="FF0000"/>
                </a:solidFill>
                <a:latin typeface="Arial Black" panose="020B0A04020102020204" pitchFamily="34" charset="0"/>
              </a:rPr>
              <a:t>HORIZONTE</a:t>
            </a:r>
            <a:endParaRPr lang="es-MX" sz="3600" b="1" dirty="0">
              <a:solidFill>
                <a:srgbClr val="FF0000"/>
              </a:solidFill>
              <a:latin typeface="Arial Black" panose="020B0A04020102020204" pitchFamily="34" charset="0"/>
            </a:endParaRPr>
          </a:p>
        </p:txBody>
      </p:sp>
      <p:sp>
        <p:nvSpPr>
          <p:cNvPr id="4" name="CuadroTexto 3"/>
          <p:cNvSpPr txBox="1"/>
          <p:nvPr/>
        </p:nvSpPr>
        <p:spPr>
          <a:xfrm>
            <a:off x="0" y="646330"/>
            <a:ext cx="9144000" cy="400110"/>
          </a:xfrm>
          <a:prstGeom prst="rect">
            <a:avLst/>
          </a:prstGeom>
          <a:solidFill>
            <a:srgbClr val="FFFF00"/>
          </a:solidFill>
        </p:spPr>
        <p:txBody>
          <a:bodyPr wrap="square" rtlCol="0">
            <a:spAutoFit/>
          </a:bodyPr>
          <a:lstStyle/>
          <a:p>
            <a:pPr algn="ctr"/>
            <a:r>
              <a:rPr lang="es-MX" sz="2000" b="1" dirty="0" smtClean="0">
                <a:latin typeface="Arial Black" panose="020B0A04020102020204" pitchFamily="34" charset="0"/>
              </a:rPr>
              <a:t>DISCIPULADO</a:t>
            </a:r>
            <a:endParaRPr lang="es-MX" sz="2000" b="1" dirty="0">
              <a:latin typeface="Arial Black" panose="020B0A04020102020204" pitchFamily="34" charset="0"/>
            </a:endParaRPr>
          </a:p>
        </p:txBody>
      </p:sp>
      <p:sp>
        <p:nvSpPr>
          <p:cNvPr id="5" name="CuadroTexto 4"/>
          <p:cNvSpPr txBox="1"/>
          <p:nvPr/>
        </p:nvSpPr>
        <p:spPr>
          <a:xfrm>
            <a:off x="0" y="6309360"/>
            <a:ext cx="9144000" cy="523220"/>
          </a:xfrm>
          <a:prstGeom prst="rect">
            <a:avLst/>
          </a:prstGeom>
          <a:solidFill>
            <a:schemeClr val="accent5">
              <a:lumMod val="60000"/>
              <a:lumOff val="40000"/>
            </a:schemeClr>
          </a:solidFill>
        </p:spPr>
        <p:txBody>
          <a:bodyPr wrap="square" rtlCol="0">
            <a:spAutoFit/>
          </a:bodyPr>
          <a:lstStyle/>
          <a:p>
            <a:pPr algn="ctr"/>
            <a:r>
              <a:rPr lang="es-MX" sz="2800" b="1" dirty="0" smtClean="0">
                <a:latin typeface="Arial Black" panose="020B0A04020102020204" pitchFamily="34" charset="0"/>
              </a:rPr>
              <a:t>LA RELACIÓN DEL DISCÍPULO CON LA GREY</a:t>
            </a:r>
            <a:endParaRPr lang="es-MX" sz="2800" b="1" dirty="0">
              <a:latin typeface="Arial Black" panose="020B0A04020102020204" pitchFamily="34" charset="0"/>
            </a:endParaRPr>
          </a:p>
        </p:txBody>
      </p:sp>
      <p:pic>
        <p:nvPicPr>
          <p:cNvPr id="7" name="Imagen 6"/>
          <p:cNvPicPr>
            <a:picLocks noChangeAspect="1"/>
          </p:cNvPicPr>
          <p:nvPr/>
        </p:nvPicPr>
        <p:blipFill>
          <a:blip r:embed="rId2"/>
          <a:stretch>
            <a:fillRect/>
          </a:stretch>
        </p:blipFill>
        <p:spPr>
          <a:xfrm>
            <a:off x="0" y="1046439"/>
            <a:ext cx="9144000" cy="5283665"/>
          </a:xfrm>
          <a:prstGeom prst="rect">
            <a:avLst/>
          </a:prstGeom>
        </p:spPr>
      </p:pic>
    </p:spTree>
    <p:extLst>
      <p:ext uri="{BB962C8B-B14F-4D97-AF65-F5344CB8AC3E}">
        <p14:creationId xmlns:p14="http://schemas.microsoft.com/office/powerpoint/2010/main" val="32012530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814225"/>
            <a:ext cx="9144000" cy="1938992"/>
          </a:xfrm>
          <a:prstGeom prst="rect">
            <a:avLst/>
          </a:prstGeom>
        </p:spPr>
        <p:txBody>
          <a:bodyPr wrap="square">
            <a:spAutoFit/>
          </a:bodyPr>
          <a:lstStyle/>
          <a:p>
            <a:pPr algn="ctr"/>
            <a:r>
              <a:rPr lang="es-MX" sz="2000" b="1" dirty="0" smtClean="0">
                <a:latin typeface="Arial Black" panose="020B0A04020102020204" pitchFamily="34" charset="0"/>
              </a:rPr>
              <a:t>Una de las cuestiones principales abordadas en el Espíritu de Profecía es la madurez en la fe. Se menciona que el desarrollo </a:t>
            </a:r>
          </a:p>
          <a:p>
            <a:pPr algn="ctr"/>
            <a:r>
              <a:rPr lang="es-MX" sz="2000" b="1" dirty="0" smtClean="0">
                <a:latin typeface="Arial Black" panose="020B0A04020102020204" pitchFamily="34" charset="0"/>
              </a:rPr>
              <a:t>de la fe en Dios es similar al crecimiento de la masa muscular del ser humano, si no se ejercita no hay incremento. En la vida </a:t>
            </a:r>
          </a:p>
          <a:p>
            <a:pPr algn="ctr"/>
            <a:r>
              <a:rPr lang="es-MX" sz="2000" b="1" dirty="0" smtClean="0">
                <a:latin typeface="Arial Black" panose="020B0A04020102020204" pitchFamily="34" charset="0"/>
              </a:rPr>
              <a:t>espiritual del cristiano pasa lo mismo, si no hay testificación no habrá desarrollo del carácter espiritual. </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1"/>
            <a:ext cx="9144001" cy="4761411"/>
          </a:xfrm>
          <a:prstGeom prst="rect">
            <a:avLst/>
          </a:prstGeom>
        </p:spPr>
      </p:pic>
    </p:spTree>
    <p:extLst>
      <p:ext uri="{BB962C8B-B14F-4D97-AF65-F5344CB8AC3E}">
        <p14:creationId xmlns:p14="http://schemas.microsoft.com/office/powerpoint/2010/main" val="42867629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72826"/>
            <a:ext cx="9144000" cy="2554545"/>
          </a:xfrm>
          <a:prstGeom prst="rect">
            <a:avLst/>
          </a:prstGeom>
        </p:spPr>
        <p:txBody>
          <a:bodyPr wrap="square">
            <a:spAutoFit/>
          </a:bodyPr>
          <a:lstStyle/>
          <a:p>
            <a:pPr algn="ctr"/>
            <a:r>
              <a:rPr lang="es-MX" sz="2000" b="1" dirty="0" smtClean="0">
                <a:latin typeface="Arial Black" panose="020B0A04020102020204" pitchFamily="34" charset="0"/>
              </a:rPr>
              <a:t>“Dios podría haber </a:t>
            </a:r>
          </a:p>
          <a:p>
            <a:pPr algn="ctr"/>
            <a:r>
              <a:rPr lang="es-MX" sz="2000" b="1" dirty="0" smtClean="0">
                <a:latin typeface="Arial Black" panose="020B0A04020102020204" pitchFamily="34" charset="0"/>
              </a:rPr>
              <a:t>alcanzado su </a:t>
            </a:r>
            <a:r>
              <a:rPr lang="es-MX" sz="2000" b="1" dirty="0" smtClean="0">
                <a:latin typeface="Arial Black" panose="020B0A04020102020204" pitchFamily="34" charset="0"/>
              </a:rPr>
              <a:t>objetivo </a:t>
            </a:r>
            <a:r>
              <a:rPr lang="es-MX" sz="2000" b="1" dirty="0" smtClean="0">
                <a:latin typeface="Arial Black" panose="020B0A04020102020204" pitchFamily="34" charset="0"/>
              </a:rPr>
              <a:t>de salvar a los pecadores, sin nuestra ayuda; pero a fin de que podamos desarrollar un carácter como </a:t>
            </a:r>
          </a:p>
          <a:p>
            <a:pPr algn="ctr"/>
            <a:r>
              <a:rPr lang="es-MX" sz="2000" b="1" dirty="0" smtClean="0">
                <a:latin typeface="Arial Black" panose="020B0A04020102020204" pitchFamily="34" charset="0"/>
              </a:rPr>
              <a:t>el de Cristo, debemos participar en su obra. A fin de entrar en su gozo –el gozo de ver almas redimidas por su sacrificio, </a:t>
            </a:r>
          </a:p>
          <a:p>
            <a:pPr algn="ctr"/>
            <a:r>
              <a:rPr lang="es-MX" sz="2000" b="1" dirty="0" smtClean="0">
                <a:latin typeface="Arial Black" panose="020B0A04020102020204" pitchFamily="34" charset="0"/>
              </a:rPr>
              <a:t>debemos participar de sus labores a favor de su redención”.</a:t>
            </a:r>
          </a:p>
          <a:p>
            <a:pPr algn="ctr"/>
            <a:r>
              <a:rPr lang="es-MX" sz="2000" b="1" dirty="0" smtClean="0">
                <a:latin typeface="Arial Black" panose="020B0A04020102020204" pitchFamily="34" charset="0"/>
              </a:rPr>
              <a:t> (El Deseado de Todas las Gentes p. 116.) ¿Cómo es que se puede saber esto? A través del estudio del Espíritu de Profecía</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8708" y="0"/>
            <a:ext cx="9135291" cy="4153988"/>
          </a:xfrm>
          <a:prstGeom prst="rect">
            <a:avLst/>
          </a:prstGeom>
        </p:spPr>
      </p:pic>
    </p:spTree>
    <p:extLst>
      <p:ext uri="{BB962C8B-B14F-4D97-AF65-F5344CB8AC3E}">
        <p14:creationId xmlns:p14="http://schemas.microsoft.com/office/powerpoint/2010/main" val="1397628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83352"/>
            <a:ext cx="9144000" cy="1631216"/>
          </a:xfrm>
          <a:prstGeom prst="rect">
            <a:avLst/>
          </a:prstGeom>
        </p:spPr>
        <p:txBody>
          <a:bodyPr wrap="square">
            <a:spAutoFit/>
          </a:bodyPr>
          <a:lstStyle/>
          <a:p>
            <a:pPr algn="ctr"/>
            <a:r>
              <a:rPr lang="es-MX" sz="2000" b="1" dirty="0" smtClean="0">
                <a:latin typeface="Arial Black" panose="020B0A04020102020204" pitchFamily="34" charset="0"/>
              </a:rPr>
              <a:t>Sin duda, los momentos que evalúan la fe del cristiano son los de crisis. Son en esos escenarios donde la persona se da </a:t>
            </a:r>
          </a:p>
          <a:p>
            <a:pPr algn="ctr"/>
            <a:r>
              <a:rPr lang="es-MX" sz="2000" b="1" dirty="0" smtClean="0">
                <a:latin typeface="Arial Black" panose="020B0A04020102020204" pitchFamily="34" charset="0"/>
              </a:rPr>
              <a:t>cuenta de qué están hechos sus cimientos. Es por ello, que el Espíritu de Profecía constantemente enfatiza la solidaridad del </a:t>
            </a:r>
          </a:p>
          <a:p>
            <a:pPr algn="ctr"/>
            <a:r>
              <a:rPr lang="es-MX" sz="2000" b="1" dirty="0" smtClean="0">
                <a:latin typeface="Arial Black" panose="020B0A04020102020204" pitchFamily="34" charset="0"/>
              </a:rPr>
              <a:t>Señor para con la persona en medio de la prueba.</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44000" cy="5092963"/>
          </a:xfrm>
          <a:prstGeom prst="rect">
            <a:avLst/>
          </a:prstGeom>
        </p:spPr>
      </p:pic>
    </p:spTree>
    <p:extLst>
      <p:ext uri="{BB962C8B-B14F-4D97-AF65-F5344CB8AC3E}">
        <p14:creationId xmlns:p14="http://schemas.microsoft.com/office/powerpoint/2010/main" val="800280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610829"/>
            <a:ext cx="9144000" cy="461665"/>
          </a:xfrm>
          <a:prstGeom prst="rect">
            <a:avLst/>
          </a:prstGeom>
          <a:solidFill>
            <a:schemeClr val="accent1">
              <a:lumMod val="20000"/>
              <a:lumOff val="80000"/>
            </a:schemeClr>
          </a:solidFill>
        </p:spPr>
        <p:txBody>
          <a:bodyPr wrap="square">
            <a:spAutoFit/>
          </a:bodyPr>
          <a:lstStyle/>
          <a:p>
            <a:pPr algn="ctr"/>
            <a:r>
              <a:rPr lang="es-MX" sz="2400" b="1" dirty="0" smtClean="0">
                <a:latin typeface="Arial Black" panose="020B0A04020102020204" pitchFamily="34" charset="0"/>
              </a:rPr>
              <a:t> #368 “PADRE AMADO”, #376 “DULCE ORACIÓN”</a:t>
            </a:r>
            <a:endParaRPr lang="es-MX" sz="2400" b="1" dirty="0">
              <a:latin typeface="Arial Black" panose="020B0A04020102020204" pitchFamily="34" charset="0"/>
            </a:endParaRPr>
          </a:p>
        </p:txBody>
      </p:sp>
      <p:sp>
        <p:nvSpPr>
          <p:cNvPr id="3" name="CuadroTexto 2"/>
          <p:cNvSpPr txBox="1"/>
          <p:nvPr/>
        </p:nvSpPr>
        <p:spPr>
          <a:xfrm>
            <a:off x="0" y="0"/>
            <a:ext cx="9144000" cy="584775"/>
          </a:xfrm>
          <a:prstGeom prst="rect">
            <a:avLst/>
          </a:prstGeom>
          <a:solidFill>
            <a:schemeClr val="accent4">
              <a:lumMod val="40000"/>
              <a:lumOff val="60000"/>
            </a:schemeClr>
          </a:solidFill>
        </p:spPr>
        <p:txBody>
          <a:bodyPr wrap="square" rtlCol="0">
            <a:spAutoFit/>
          </a:bodyPr>
          <a:lstStyle/>
          <a:p>
            <a:pPr algn="ctr"/>
            <a:r>
              <a:rPr lang="es-MX" sz="3200" b="1" dirty="0" smtClean="0">
                <a:latin typeface="Arial Black" panose="020B0A04020102020204" pitchFamily="34" charset="0"/>
              </a:rPr>
              <a:t>SERVICIO DE CANTO</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1098548"/>
            <a:ext cx="9144001" cy="5731328"/>
          </a:xfrm>
          <a:prstGeom prst="rect">
            <a:avLst/>
          </a:prstGeom>
        </p:spPr>
      </p:pic>
    </p:spTree>
    <p:extLst>
      <p:ext uri="{BB962C8B-B14F-4D97-AF65-F5344CB8AC3E}">
        <p14:creationId xmlns:p14="http://schemas.microsoft.com/office/powerpoint/2010/main" val="3758143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 y="-1"/>
            <a:ext cx="9144001" cy="6858001"/>
          </a:xfrm>
          <a:prstGeom prst="rect">
            <a:avLst/>
          </a:prstGeom>
        </p:spPr>
      </p:pic>
      <p:sp>
        <p:nvSpPr>
          <p:cNvPr id="4" name="Rectángulo 3"/>
          <p:cNvSpPr/>
          <p:nvPr/>
        </p:nvSpPr>
        <p:spPr>
          <a:xfrm>
            <a:off x="274320" y="289678"/>
            <a:ext cx="3265714" cy="5632311"/>
          </a:xfrm>
          <a:prstGeom prst="rect">
            <a:avLst/>
          </a:prstGeom>
        </p:spPr>
        <p:txBody>
          <a:bodyPr wrap="square">
            <a:spAutoFit/>
          </a:bodyPr>
          <a:lstStyle/>
          <a:p>
            <a:r>
              <a:rPr lang="es-MX" b="1" dirty="0">
                <a:latin typeface="Arial Black" panose="020B0A04020102020204" pitchFamily="34" charset="0"/>
              </a:rPr>
              <a:t>“En las escenas finales de la historia de esta tierra, cuando cada elemento aumente en intensidad, el Señor requerirá vigilancia sin descanso. Pero no seremos abandonados para luchar solos; cuando </a:t>
            </a:r>
          </a:p>
          <a:p>
            <a:r>
              <a:rPr lang="es-MX" b="1" dirty="0">
                <a:latin typeface="Arial Black" panose="020B0A04020102020204" pitchFamily="34" charset="0"/>
              </a:rPr>
              <a:t>los peligros aumenten a cada lado, aquellos que caminen humildemente ante Dios desconfiando de su propia sabiduría, </a:t>
            </a:r>
          </a:p>
          <a:p>
            <a:r>
              <a:rPr lang="es-MX" b="1" dirty="0">
                <a:latin typeface="Arial Black" panose="020B0A04020102020204" pitchFamily="34" charset="0"/>
              </a:rPr>
              <a:t>tendrán a los ángeles como ayudadores y protectores.</a:t>
            </a:r>
          </a:p>
          <a:p>
            <a:r>
              <a:rPr lang="es-MX" b="1" dirty="0">
                <a:latin typeface="Arial Black" panose="020B0A04020102020204" pitchFamily="34" charset="0"/>
              </a:rPr>
              <a:t> (La Verdad Acerca de los Ángeles p. 276).</a:t>
            </a:r>
          </a:p>
        </p:txBody>
      </p:sp>
    </p:spTree>
    <p:extLst>
      <p:ext uri="{BB962C8B-B14F-4D97-AF65-F5344CB8AC3E}">
        <p14:creationId xmlns:p14="http://schemas.microsoft.com/office/powerpoint/2010/main" val="22894703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84775"/>
          </a:xfrm>
          <a:prstGeom prst="rect">
            <a:avLst/>
          </a:prstGeom>
          <a:solidFill>
            <a:schemeClr val="accent4">
              <a:lumMod val="60000"/>
              <a:lumOff val="40000"/>
            </a:schemeClr>
          </a:solidFill>
        </p:spPr>
        <p:txBody>
          <a:bodyPr wrap="square" rtlCol="0">
            <a:spAutoFit/>
          </a:bodyPr>
          <a:lstStyle/>
          <a:p>
            <a:pPr algn="ctr"/>
            <a:r>
              <a:rPr lang="es-MX" sz="3200" b="1" dirty="0" smtClean="0">
                <a:latin typeface="Arial Black" panose="020B0A04020102020204" pitchFamily="34" charset="0"/>
              </a:rPr>
              <a:t>HIMNO ESPECIAL</a:t>
            </a:r>
            <a:endParaRPr lang="es-MX" sz="32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097280" y="584774"/>
            <a:ext cx="6779623" cy="6273225"/>
          </a:xfrm>
          <a:prstGeom prst="rect">
            <a:avLst/>
          </a:prstGeom>
        </p:spPr>
      </p:pic>
    </p:spTree>
    <p:extLst>
      <p:ext uri="{BB962C8B-B14F-4D97-AF65-F5344CB8AC3E}">
        <p14:creationId xmlns:p14="http://schemas.microsoft.com/office/powerpoint/2010/main" val="17513640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646331"/>
          </a:xfrm>
          <a:prstGeom prst="rect">
            <a:avLst/>
          </a:prstGeom>
          <a:solidFill>
            <a:srgbClr val="FFFF00"/>
          </a:solidFill>
        </p:spPr>
        <p:txBody>
          <a:bodyPr wrap="square" rtlCol="0">
            <a:spAutoFit/>
          </a:bodyPr>
          <a:lstStyle/>
          <a:p>
            <a:pPr algn="ctr"/>
            <a:r>
              <a:rPr lang="es-MX" sz="3600" b="1" dirty="0" smtClean="0">
                <a:latin typeface="Arial Black" panose="020B0A04020102020204" pitchFamily="34" charset="0"/>
              </a:rPr>
              <a:t>MISIONERO MUNDIAL</a:t>
            </a:r>
            <a:endParaRPr lang="es-MX" sz="36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646330"/>
            <a:ext cx="9181372" cy="6211670"/>
          </a:xfrm>
          <a:prstGeom prst="rect">
            <a:avLst/>
          </a:prstGeom>
        </p:spPr>
      </p:pic>
      <p:sp>
        <p:nvSpPr>
          <p:cNvPr id="5" name="CuadroTexto 4"/>
          <p:cNvSpPr txBox="1"/>
          <p:nvPr/>
        </p:nvSpPr>
        <p:spPr>
          <a:xfrm>
            <a:off x="5029200" y="2926080"/>
            <a:ext cx="3958045" cy="646331"/>
          </a:xfrm>
          <a:prstGeom prst="rect">
            <a:avLst/>
          </a:prstGeom>
          <a:solidFill>
            <a:schemeClr val="accent1">
              <a:lumMod val="75000"/>
            </a:schemeClr>
          </a:solidFill>
        </p:spPr>
        <p:txBody>
          <a:bodyPr wrap="square" rtlCol="0">
            <a:spAutoFit/>
          </a:bodyPr>
          <a:lstStyle/>
          <a:p>
            <a:pPr algn="ctr"/>
            <a:r>
              <a:rPr lang="es-MX" sz="3600" b="1" dirty="0" smtClean="0">
                <a:solidFill>
                  <a:schemeClr val="bg1"/>
                </a:solidFill>
                <a:latin typeface="Arial Black" panose="020B0A04020102020204" pitchFamily="34" charset="0"/>
              </a:rPr>
              <a:t>POLONIA</a:t>
            </a:r>
            <a:endParaRPr lang="es-MX" sz="3600" b="1" dirty="0">
              <a:solidFill>
                <a:schemeClr val="bg1"/>
              </a:solidFill>
              <a:latin typeface="Arial Black" panose="020B0A04020102020204" pitchFamily="34" charset="0"/>
            </a:endParaRPr>
          </a:p>
        </p:txBody>
      </p:sp>
      <p:sp>
        <p:nvSpPr>
          <p:cNvPr id="6" name="CuadroTexto 5"/>
          <p:cNvSpPr txBox="1"/>
          <p:nvPr/>
        </p:nvSpPr>
        <p:spPr>
          <a:xfrm>
            <a:off x="117566" y="6088559"/>
            <a:ext cx="2472152" cy="769441"/>
          </a:xfrm>
          <a:prstGeom prst="rect">
            <a:avLst/>
          </a:prstGeom>
          <a:solidFill>
            <a:schemeClr val="accent2"/>
          </a:solidFill>
        </p:spPr>
        <p:txBody>
          <a:bodyPr wrap="none" rtlCol="0">
            <a:spAutoFit/>
          </a:bodyPr>
          <a:lstStyle/>
          <a:p>
            <a:r>
              <a:rPr lang="es-MX" sz="4400" b="1" dirty="0" smtClean="0">
                <a:latin typeface="Arial Black" panose="020B0A04020102020204" pitchFamily="34" charset="0"/>
              </a:rPr>
              <a:t>MAREK</a:t>
            </a:r>
            <a:endParaRPr lang="es-MX" sz="4400" b="1" dirty="0">
              <a:latin typeface="Arial Black" panose="020B0A04020102020204" pitchFamily="34"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2" y="646330"/>
            <a:ext cx="1879235" cy="2019300"/>
          </a:xfrm>
          <a:prstGeom prst="rect">
            <a:avLst/>
          </a:prstGeom>
        </p:spPr>
      </p:pic>
      <p:pic>
        <p:nvPicPr>
          <p:cNvPr id="8" name="Imagen 7"/>
          <p:cNvPicPr>
            <a:picLocks noChangeAspect="1"/>
          </p:cNvPicPr>
          <p:nvPr/>
        </p:nvPicPr>
        <p:blipFill>
          <a:blip r:embed="rId4"/>
          <a:stretch>
            <a:fillRect/>
          </a:stretch>
        </p:blipFill>
        <p:spPr>
          <a:xfrm>
            <a:off x="1879235" y="660246"/>
            <a:ext cx="3114930" cy="3009891"/>
          </a:xfrm>
          <a:prstGeom prst="rect">
            <a:avLst/>
          </a:prstGeom>
        </p:spPr>
      </p:pic>
      <p:sp>
        <p:nvSpPr>
          <p:cNvPr id="9" name="CuadroTexto 8"/>
          <p:cNvSpPr txBox="1"/>
          <p:nvPr/>
        </p:nvSpPr>
        <p:spPr>
          <a:xfrm>
            <a:off x="2142310" y="3682347"/>
            <a:ext cx="6270170" cy="1754326"/>
          </a:xfrm>
          <a:prstGeom prst="rect">
            <a:avLst/>
          </a:prstGeom>
          <a:solidFill>
            <a:schemeClr val="accent4">
              <a:lumMod val="75000"/>
            </a:schemeClr>
          </a:solidFill>
        </p:spPr>
        <p:txBody>
          <a:bodyPr wrap="square" rtlCol="0">
            <a:spAutoFit/>
          </a:bodyPr>
          <a:lstStyle/>
          <a:p>
            <a:r>
              <a:rPr lang="es-MX" sz="3600" b="1" dirty="0" smtClean="0">
                <a:latin typeface="Arial Black" panose="020B0A04020102020204" pitchFamily="34" charset="0"/>
              </a:rPr>
              <a:t>…A DIRIGENTE </a:t>
            </a:r>
          </a:p>
          <a:p>
            <a:r>
              <a:rPr lang="es-MX" sz="3600" b="1" dirty="0" smtClean="0">
                <a:latin typeface="Arial Black" panose="020B0A04020102020204" pitchFamily="34" charset="0"/>
              </a:rPr>
              <a:t>           DE LA IGLESIA ADVENTISTA</a:t>
            </a:r>
            <a:endParaRPr lang="es-MX" sz="3600" b="1" dirty="0">
              <a:latin typeface="Arial Black" panose="020B0A04020102020204" pitchFamily="34" charset="0"/>
            </a:endParaRPr>
          </a:p>
        </p:txBody>
      </p:sp>
      <p:pic>
        <p:nvPicPr>
          <p:cNvPr id="10" name="Imagen 9"/>
          <p:cNvPicPr>
            <a:picLocks noChangeAspect="1"/>
          </p:cNvPicPr>
          <p:nvPr/>
        </p:nvPicPr>
        <p:blipFill>
          <a:blip r:embed="rId5"/>
          <a:stretch>
            <a:fillRect/>
          </a:stretch>
        </p:blipFill>
        <p:spPr>
          <a:xfrm>
            <a:off x="7008222" y="5061413"/>
            <a:ext cx="1832955" cy="1680209"/>
          </a:xfrm>
          <a:prstGeom prst="rect">
            <a:avLst/>
          </a:prstGeom>
          <a:solidFill>
            <a:schemeClr val="bg2"/>
          </a:solidFill>
        </p:spPr>
      </p:pic>
      <p:sp>
        <p:nvSpPr>
          <p:cNvPr id="11" name="CuadroTexto 10"/>
          <p:cNvSpPr txBox="1"/>
          <p:nvPr/>
        </p:nvSpPr>
        <p:spPr>
          <a:xfrm>
            <a:off x="2797087" y="5424463"/>
            <a:ext cx="4211135" cy="1384995"/>
          </a:xfrm>
          <a:prstGeom prst="rect">
            <a:avLst/>
          </a:prstGeom>
          <a:solidFill>
            <a:schemeClr val="accent1">
              <a:lumMod val="60000"/>
              <a:lumOff val="40000"/>
            </a:schemeClr>
          </a:solidFill>
        </p:spPr>
        <p:txBody>
          <a:bodyPr wrap="square" rtlCol="0">
            <a:spAutoFit/>
          </a:bodyPr>
          <a:lstStyle/>
          <a:p>
            <a:pPr algn="ctr"/>
            <a:r>
              <a:rPr lang="es-MX" sz="2800" b="1" dirty="0" smtClean="0">
                <a:latin typeface="Arial Black" panose="020B0A04020102020204" pitchFamily="34" charset="0"/>
              </a:rPr>
              <a:t>SÁBADO, </a:t>
            </a:r>
          </a:p>
          <a:p>
            <a:pPr algn="ctr"/>
            <a:r>
              <a:rPr lang="es-MX" sz="2800" b="1" dirty="0" smtClean="0">
                <a:latin typeface="Arial Black" panose="020B0A04020102020204" pitchFamily="34" charset="0"/>
              </a:rPr>
              <a:t>9 DE SEPTIEMBRE  2023</a:t>
            </a:r>
            <a:endParaRPr lang="es-MX" sz="2800" b="1" dirty="0">
              <a:latin typeface="Arial Black" panose="020B0A04020102020204" pitchFamily="34" charset="0"/>
            </a:endParaRPr>
          </a:p>
        </p:txBody>
      </p:sp>
    </p:spTree>
    <p:extLst>
      <p:ext uri="{BB962C8B-B14F-4D97-AF65-F5344CB8AC3E}">
        <p14:creationId xmlns:p14="http://schemas.microsoft.com/office/powerpoint/2010/main" val="12568209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924696" y="1162942"/>
            <a:ext cx="4219304" cy="4401205"/>
          </a:xfrm>
          <a:prstGeom prst="rect">
            <a:avLst/>
          </a:prstGeom>
        </p:spPr>
        <p:txBody>
          <a:bodyPr wrap="square">
            <a:spAutoFit/>
          </a:bodyPr>
          <a:lstStyle/>
          <a:p>
            <a:pPr algn="ctr"/>
            <a:r>
              <a:rPr lang="es-MX" sz="2000" b="1" dirty="0" smtClean="0">
                <a:latin typeface="Arial Black" panose="020B0A04020102020204" pitchFamily="34" charset="0"/>
              </a:rPr>
              <a:t>Otras de las gemas favoritas encontradas en los Escritos de la señora White son las que nos recuerdan la compañía de sus </a:t>
            </a:r>
          </a:p>
          <a:p>
            <a:pPr algn="ctr"/>
            <a:r>
              <a:rPr lang="es-MX" sz="2000" b="1" dirty="0" smtClean="0">
                <a:latin typeface="Arial Black" panose="020B0A04020102020204" pitchFamily="34" charset="0"/>
              </a:rPr>
              <a:t>ángeles al momento de cumplir la misión. “Miembros de las iglesias del Dios vivo, estudiad estas promesas, y considerad </a:t>
            </a:r>
          </a:p>
          <a:p>
            <a:pPr algn="ctr"/>
            <a:r>
              <a:rPr lang="es-MX" sz="2000" b="1" dirty="0" smtClean="0">
                <a:latin typeface="Arial Black" panose="020B0A04020102020204" pitchFamily="34" charset="0"/>
              </a:rPr>
              <a:t>cómo vuestra falta de fe, de espiritualidad y de poder divino, impiden la llegada del reino de Dios.</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2"/>
            <a:ext cx="4924697" cy="6858001"/>
          </a:xfrm>
          <a:prstGeom prst="rect">
            <a:avLst/>
          </a:prstGeom>
        </p:spPr>
      </p:pic>
    </p:spTree>
    <p:extLst>
      <p:ext uri="{BB962C8B-B14F-4D97-AF65-F5344CB8AC3E}">
        <p14:creationId xmlns:p14="http://schemas.microsoft.com/office/powerpoint/2010/main" val="19056905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94912"/>
            <a:ext cx="9144000" cy="2554545"/>
          </a:xfrm>
          <a:prstGeom prst="rect">
            <a:avLst/>
          </a:prstGeom>
        </p:spPr>
        <p:txBody>
          <a:bodyPr wrap="square">
            <a:spAutoFit/>
          </a:bodyPr>
          <a:lstStyle/>
          <a:p>
            <a:pPr algn="ctr"/>
            <a:r>
              <a:rPr lang="es-MX" sz="2000" b="1" dirty="0" smtClean="0">
                <a:latin typeface="Arial Black" panose="020B0A04020102020204" pitchFamily="34" charset="0"/>
              </a:rPr>
              <a:t>Si salierais para hacer </a:t>
            </a:r>
          </a:p>
          <a:p>
            <a:pPr algn="ctr"/>
            <a:r>
              <a:rPr lang="es-MX" sz="2000" b="1" dirty="0" smtClean="0">
                <a:latin typeface="Arial Black" panose="020B0A04020102020204" pitchFamily="34" charset="0"/>
              </a:rPr>
              <a:t>la obra de Cristo, los ángeles de Dios abrirían el camino delante de vosotros, preparando los corazones para recibir el </a:t>
            </a:r>
          </a:p>
          <a:p>
            <a:pPr algn="ctr"/>
            <a:r>
              <a:rPr lang="es-MX" sz="2000" b="1" dirty="0" smtClean="0">
                <a:latin typeface="Arial Black" panose="020B0A04020102020204" pitchFamily="34" charset="0"/>
              </a:rPr>
              <a:t>Evangelio... Esta es la obra que debe ser hecha antes que venga Cristo con poder y grande gloria… ¿Sois individualmente</a:t>
            </a:r>
          </a:p>
          <a:p>
            <a:pPr algn="ctr"/>
            <a:r>
              <a:rPr lang="es-MX" sz="2000" b="1" dirty="0" smtClean="0">
                <a:latin typeface="Arial Black" panose="020B0A04020102020204" pitchFamily="34" charset="0"/>
              </a:rPr>
              <a:t>colaboradores de Dios? Si no, ¿por qué no lo sois? </a:t>
            </a:r>
          </a:p>
          <a:p>
            <a:pPr algn="ctr"/>
            <a:r>
              <a:rPr lang="es-MX" sz="2000" b="1" dirty="0" smtClean="0">
                <a:latin typeface="Arial Black" panose="020B0A04020102020204" pitchFamily="34" charset="0"/>
              </a:rPr>
              <a:t>¿Cuándo os proponéis hacer la obra que el cielo os ha señalado?” (Joya de los testimonios T3, 71).</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265612" y="0"/>
            <a:ext cx="7620000" cy="4194912"/>
          </a:xfrm>
          <a:prstGeom prst="rect">
            <a:avLst/>
          </a:prstGeom>
        </p:spPr>
      </p:pic>
    </p:spTree>
    <p:extLst>
      <p:ext uri="{BB962C8B-B14F-4D97-AF65-F5344CB8AC3E}">
        <p14:creationId xmlns:p14="http://schemas.microsoft.com/office/powerpoint/2010/main" val="14354171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7" y="-297"/>
            <a:ext cx="9144793" cy="6858594"/>
          </a:xfrm>
          <a:prstGeom prst="rect">
            <a:avLst/>
          </a:prstGeom>
        </p:spPr>
      </p:pic>
      <p:sp>
        <p:nvSpPr>
          <p:cNvPr id="3" name="CuadroTexto 2"/>
          <p:cNvSpPr txBox="1"/>
          <p:nvPr/>
        </p:nvSpPr>
        <p:spPr>
          <a:xfrm rot="20990752">
            <a:off x="3181557" y="2062941"/>
            <a:ext cx="3372462" cy="1077218"/>
          </a:xfrm>
          <a:prstGeom prst="rect">
            <a:avLst/>
          </a:prstGeom>
          <a:noFill/>
        </p:spPr>
        <p:txBody>
          <a:bodyPr wrap="none" rtlCol="0">
            <a:spAutoFit/>
          </a:bodyPr>
          <a:lstStyle/>
          <a:p>
            <a:pPr algn="ctr"/>
            <a:r>
              <a:rPr lang="es-MX" sz="3200" b="1" dirty="0" smtClean="0">
                <a:latin typeface="Arial Black" panose="020B0A04020102020204" pitchFamily="34" charset="0"/>
              </a:rPr>
              <a:t>INFORME</a:t>
            </a:r>
          </a:p>
          <a:p>
            <a:pPr algn="ctr"/>
            <a:r>
              <a:rPr lang="es-MX" sz="3200" b="1" dirty="0" smtClean="0">
                <a:latin typeface="Arial Black" panose="020B0A04020102020204" pitchFamily="34" charset="0"/>
              </a:rPr>
              <a:t>SECRETARIAL</a:t>
            </a:r>
            <a:endParaRPr lang="es-MX" sz="3200" b="1" dirty="0">
              <a:latin typeface="Arial Black" panose="020B0A04020102020204" pitchFamily="34" charset="0"/>
            </a:endParaRPr>
          </a:p>
        </p:txBody>
      </p:sp>
    </p:spTree>
    <p:extLst>
      <p:ext uri="{BB962C8B-B14F-4D97-AF65-F5344CB8AC3E}">
        <p14:creationId xmlns:p14="http://schemas.microsoft.com/office/powerpoint/2010/main" val="581867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69843"/>
            <a:ext cx="9144000" cy="1938992"/>
          </a:xfrm>
          <a:prstGeom prst="rect">
            <a:avLst/>
          </a:prstGeom>
        </p:spPr>
        <p:txBody>
          <a:bodyPr wrap="square">
            <a:spAutoFit/>
          </a:bodyPr>
          <a:lstStyle/>
          <a:p>
            <a:pPr algn="ctr"/>
            <a:r>
              <a:rPr lang="es-MX" sz="2000" b="1" dirty="0" smtClean="0">
                <a:latin typeface="Arial Black" panose="020B0A04020102020204" pitchFamily="34" charset="0"/>
              </a:rPr>
              <a:t>Algo digno de recordar, es que la Señora White siempre recalcó que sus escritos no estaban sobre la Palabra de Dios, ni </a:t>
            </a:r>
          </a:p>
          <a:p>
            <a:pPr algn="ctr"/>
            <a:r>
              <a:rPr lang="es-MX" sz="2000" b="1" dirty="0" smtClean="0">
                <a:latin typeface="Arial Black" panose="020B0A04020102020204" pitchFamily="34" charset="0"/>
              </a:rPr>
              <a:t>mucho menos a su nivel. Ella constantemente instaba al estudio de la Biblia: “El Señor desea que estudiéis vuestras Biblias. Él no ha dado ninguna luz adicional para tomar el lugar de la Palabra.</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449978" y="0"/>
            <a:ext cx="6217920" cy="4676503"/>
          </a:xfrm>
          <a:prstGeom prst="rect">
            <a:avLst/>
          </a:prstGeom>
        </p:spPr>
      </p:pic>
    </p:spTree>
    <p:extLst>
      <p:ext uri="{BB962C8B-B14F-4D97-AF65-F5344CB8AC3E}">
        <p14:creationId xmlns:p14="http://schemas.microsoft.com/office/powerpoint/2010/main" val="27011871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1440" y="924172"/>
            <a:ext cx="3940180" cy="4893647"/>
          </a:xfrm>
          <a:prstGeom prst="rect">
            <a:avLst/>
          </a:prstGeom>
        </p:spPr>
        <p:txBody>
          <a:bodyPr wrap="square">
            <a:spAutoFit/>
          </a:bodyPr>
          <a:lstStyle/>
          <a:p>
            <a:pPr algn="ctr"/>
            <a:r>
              <a:rPr lang="es-MX" sz="2400" b="1" dirty="0" smtClean="0">
                <a:latin typeface="Arial Black" panose="020B0A04020102020204" pitchFamily="34" charset="0"/>
              </a:rPr>
              <a:t>Esta luz se da con el propósito de concentrar en su </a:t>
            </a:r>
          </a:p>
          <a:p>
            <a:pPr algn="ctr"/>
            <a:r>
              <a:rPr lang="es-MX" sz="2400" b="1" dirty="0" smtClean="0">
                <a:latin typeface="Arial Black" panose="020B0A04020102020204" pitchFamily="34" charset="0"/>
              </a:rPr>
              <a:t>Palabra las mentes confundidas, y si se asimila y digiere es la sangre y la vida del alma. Entonces se verán buenas obras cuando la luz brilla en las tinieblas” (Mensajes Selectos T3, 31).</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3940180" y="479954"/>
            <a:ext cx="4937936" cy="5782082"/>
          </a:xfrm>
          <a:prstGeom prst="rect">
            <a:avLst/>
          </a:prstGeom>
        </p:spPr>
      </p:pic>
    </p:spTree>
    <p:extLst>
      <p:ext uri="{BB962C8B-B14F-4D97-AF65-F5344CB8AC3E}">
        <p14:creationId xmlns:p14="http://schemas.microsoft.com/office/powerpoint/2010/main" val="20181608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11231"/>
            <a:ext cx="9144000" cy="2246769"/>
          </a:xfrm>
          <a:prstGeom prst="rect">
            <a:avLst/>
          </a:prstGeom>
        </p:spPr>
        <p:txBody>
          <a:bodyPr wrap="square">
            <a:spAutoFit/>
          </a:bodyPr>
          <a:lstStyle/>
          <a:p>
            <a:pPr algn="ctr"/>
            <a:r>
              <a:rPr lang="es-MX" sz="2000" b="1" dirty="0" smtClean="0">
                <a:latin typeface="Arial Black" panose="020B0A04020102020204" pitchFamily="34" charset="0"/>
              </a:rPr>
              <a:t>Otro de los tesoros encontrados en el Espíritu de Profecía, es el aprender a vivir una vida en constante agradamiento a Dios. </a:t>
            </a:r>
          </a:p>
          <a:p>
            <a:pPr algn="ctr"/>
            <a:r>
              <a:rPr lang="es-MX" sz="2000" b="1" dirty="0" smtClean="0">
                <a:latin typeface="Arial Black" panose="020B0A04020102020204" pitchFamily="34" charset="0"/>
              </a:rPr>
              <a:t>“Al abrir vuestros ojos por la mañana, dad gracias a Dios por haberos guardado durante la noche. Dadle gracias por la paz </a:t>
            </a:r>
          </a:p>
          <a:p>
            <a:pPr algn="ctr"/>
            <a:r>
              <a:rPr lang="es-MX" sz="2000" b="1" dirty="0" smtClean="0">
                <a:latin typeface="Arial Black" panose="020B0A04020102020204" pitchFamily="34" charset="0"/>
              </a:rPr>
              <a:t>con que llena vuestro corazón. Por la mañana, al medio día y por la noche, suba vuestro agradecimiento hasta el cielo cual </a:t>
            </a:r>
          </a:p>
          <a:p>
            <a:pPr algn="ctr"/>
            <a:r>
              <a:rPr lang="es-MX" sz="2000" b="1" dirty="0" smtClean="0">
                <a:latin typeface="Arial Black" panose="020B0A04020102020204" pitchFamily="34" charset="0"/>
              </a:rPr>
              <a:t>dulce perfume” (El Ministerio de Curación. p. 195).</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611231"/>
          </a:xfrm>
          <a:prstGeom prst="rect">
            <a:avLst/>
          </a:prstGeom>
        </p:spPr>
      </p:pic>
      <p:sp>
        <p:nvSpPr>
          <p:cNvPr id="4" name="CuadroTexto 3"/>
          <p:cNvSpPr txBox="1"/>
          <p:nvPr/>
        </p:nvSpPr>
        <p:spPr>
          <a:xfrm>
            <a:off x="679269" y="4232365"/>
            <a:ext cx="1267097" cy="369332"/>
          </a:xfrm>
          <a:prstGeom prst="rect">
            <a:avLst/>
          </a:prstGeom>
          <a:solidFill>
            <a:schemeClr val="accent4"/>
          </a:solidFill>
        </p:spPr>
        <p:txBody>
          <a:bodyPr wrap="square" rtlCol="0">
            <a:spAutoFit/>
          </a:bodyPr>
          <a:lstStyle/>
          <a:p>
            <a:endParaRPr lang="es-MX" dirty="0"/>
          </a:p>
        </p:txBody>
      </p:sp>
    </p:spTree>
    <p:extLst>
      <p:ext uri="{BB962C8B-B14F-4D97-AF65-F5344CB8AC3E}">
        <p14:creationId xmlns:p14="http://schemas.microsoft.com/office/powerpoint/2010/main" val="41705972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440593"/>
            <a:ext cx="9144000" cy="2246769"/>
          </a:xfrm>
          <a:prstGeom prst="rect">
            <a:avLst/>
          </a:prstGeom>
        </p:spPr>
        <p:txBody>
          <a:bodyPr wrap="square">
            <a:spAutoFit/>
          </a:bodyPr>
          <a:lstStyle/>
          <a:p>
            <a:pPr algn="ctr"/>
            <a:r>
              <a:rPr lang="es-MX" sz="2000" b="1" dirty="0" smtClean="0">
                <a:latin typeface="Arial Black" panose="020B0A04020102020204" pitchFamily="34" charset="0"/>
              </a:rPr>
              <a:t>En la presente exhibición de gemas hemos podido encontrar una variedad de consejos que nos orientan y motivan a seguir </a:t>
            </a:r>
          </a:p>
          <a:p>
            <a:pPr algn="ctr"/>
            <a:r>
              <a:rPr lang="es-MX" sz="2000" b="1" dirty="0" smtClean="0">
                <a:latin typeface="Arial Black" panose="020B0A04020102020204" pitchFamily="34" charset="0"/>
              </a:rPr>
              <a:t>adelante en nuestro peregrinaje a la Canaán celestial. Hemos explorado y analizado palabras que nos alientan en momentos </a:t>
            </a:r>
          </a:p>
          <a:p>
            <a:pPr algn="ctr"/>
            <a:r>
              <a:rPr lang="es-MX" sz="2000" b="1" dirty="0" smtClean="0">
                <a:latin typeface="Arial Black" panose="020B0A04020102020204" pitchFamily="34" charset="0"/>
              </a:rPr>
              <a:t>de angustia e incertidumbre y que de igual forma nos inspiran a seguir mejorando en nuestros hábitos espirituales para poder </a:t>
            </a:r>
          </a:p>
          <a:p>
            <a:pPr algn="ctr"/>
            <a:r>
              <a:rPr lang="es-MX" sz="2000" b="1" dirty="0" smtClean="0">
                <a:latin typeface="Arial Black" panose="020B0A04020102020204" pitchFamily="34" charset="0"/>
              </a:rPr>
              <a:t>desarrollar un carácter semejante al de Cristo</a:t>
            </a:r>
            <a:endParaRPr lang="es-MX" sz="2000" b="1" dirty="0">
              <a:latin typeface="Arial Black" panose="020B0A04020102020204" pitchFamily="34" charset="0"/>
            </a:endParaRPr>
          </a:p>
        </p:txBody>
      </p:sp>
      <p:sp>
        <p:nvSpPr>
          <p:cNvPr id="3" name="CuadroTexto 2"/>
          <p:cNvSpPr txBox="1"/>
          <p:nvPr/>
        </p:nvSpPr>
        <p:spPr>
          <a:xfrm>
            <a:off x="0" y="0"/>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CONCLUSIÓN</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10987" y="523219"/>
            <a:ext cx="8941573" cy="3915975"/>
          </a:xfrm>
          <a:prstGeom prst="rect">
            <a:avLst/>
          </a:prstGeom>
        </p:spPr>
      </p:pic>
    </p:spTree>
    <p:extLst>
      <p:ext uri="{BB962C8B-B14F-4D97-AF65-F5344CB8AC3E}">
        <p14:creationId xmlns:p14="http://schemas.microsoft.com/office/powerpoint/2010/main" val="507282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44000" cy="6988629"/>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050" y="4969329"/>
            <a:ext cx="2266950" cy="2019300"/>
          </a:xfrm>
          <a:prstGeom prst="rect">
            <a:avLst/>
          </a:prstGeom>
        </p:spPr>
      </p:pic>
    </p:spTree>
    <p:extLst>
      <p:ext uri="{BB962C8B-B14F-4D97-AF65-F5344CB8AC3E}">
        <p14:creationId xmlns:p14="http://schemas.microsoft.com/office/powerpoint/2010/main" val="22725871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506728"/>
            <a:ext cx="9144000" cy="2246769"/>
          </a:xfrm>
          <a:prstGeom prst="rect">
            <a:avLst/>
          </a:prstGeom>
        </p:spPr>
        <p:txBody>
          <a:bodyPr wrap="square">
            <a:spAutoFit/>
          </a:bodyPr>
          <a:lstStyle/>
          <a:p>
            <a:pPr algn="ctr"/>
            <a:r>
              <a:rPr lang="es-MX" sz="2000" b="1" dirty="0" smtClean="0">
                <a:latin typeface="Arial Black" panose="020B0A04020102020204" pitchFamily="34" charset="0"/>
              </a:rPr>
              <a:t>“Al revelar en nuestra propia vida el carácter de Cristo, cooperamos con él en </a:t>
            </a:r>
          </a:p>
          <a:p>
            <a:pPr algn="ctr"/>
            <a:r>
              <a:rPr lang="es-MX" sz="2000" b="1" dirty="0" smtClean="0">
                <a:latin typeface="Arial Black" panose="020B0A04020102020204" pitchFamily="34" charset="0"/>
              </a:rPr>
              <a:t>la obra de salvar almas. Solamente revelando en nuestra vida su carácter, podemos cooperar con él” (Palabras de Vida del </a:t>
            </a:r>
          </a:p>
          <a:p>
            <a:pPr algn="ctr"/>
            <a:r>
              <a:rPr lang="es-MX" sz="2000" b="1" dirty="0" smtClean="0">
                <a:latin typeface="Arial Black" panose="020B0A04020102020204" pitchFamily="34" charset="0"/>
              </a:rPr>
              <a:t>Gran Maestro p. 275). Recuerden mis apreciados “Creed en Jehová vuestro Dios, y estaréis seguros; creed a sus profetas, y </a:t>
            </a:r>
          </a:p>
          <a:p>
            <a:pPr algn="ctr"/>
            <a:r>
              <a:rPr lang="es-MX" sz="2000" b="1" dirty="0" smtClean="0">
                <a:latin typeface="Arial Black" panose="020B0A04020102020204" pitchFamily="34" charset="0"/>
              </a:rPr>
              <a:t>seréis prosperados” (2 Crónicas 20:20).</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0"/>
            <a:ext cx="9144001" cy="4506728"/>
          </a:xfrm>
          <a:prstGeom prst="rect">
            <a:avLst/>
          </a:prstGeom>
        </p:spPr>
      </p:pic>
      <p:sp>
        <p:nvSpPr>
          <p:cNvPr id="5" name="CuadroTexto 4"/>
          <p:cNvSpPr txBox="1"/>
          <p:nvPr/>
        </p:nvSpPr>
        <p:spPr>
          <a:xfrm>
            <a:off x="8464731" y="-1"/>
            <a:ext cx="679269" cy="783771"/>
          </a:xfrm>
          <a:prstGeom prst="rect">
            <a:avLst/>
          </a:prstGeom>
          <a:solidFill>
            <a:schemeClr val="tx2">
              <a:lumMod val="60000"/>
              <a:lumOff val="40000"/>
            </a:schemeClr>
          </a:solidFill>
        </p:spPr>
        <p:txBody>
          <a:bodyPr wrap="square" rtlCol="0">
            <a:spAutoFit/>
          </a:bodyPr>
          <a:lstStyle/>
          <a:p>
            <a:endParaRPr lang="es-MX" dirty="0"/>
          </a:p>
        </p:txBody>
      </p:sp>
    </p:spTree>
    <p:extLst>
      <p:ext uri="{BB962C8B-B14F-4D97-AF65-F5344CB8AC3E}">
        <p14:creationId xmlns:p14="http://schemas.microsoft.com/office/powerpoint/2010/main" val="16558910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84775"/>
          </a:xfrm>
          <a:prstGeom prst="rect">
            <a:avLst/>
          </a:prstGeom>
          <a:solidFill>
            <a:schemeClr val="tx2">
              <a:lumMod val="20000"/>
              <a:lumOff val="80000"/>
            </a:schemeClr>
          </a:solidFill>
        </p:spPr>
        <p:txBody>
          <a:bodyPr wrap="square" rtlCol="0">
            <a:spAutoFit/>
          </a:bodyPr>
          <a:lstStyle/>
          <a:p>
            <a:pPr algn="ctr"/>
            <a:r>
              <a:rPr lang="es-MX" sz="3200" b="1" dirty="0" smtClean="0">
                <a:latin typeface="Arial Black" panose="020B0A04020102020204" pitchFamily="34" charset="0"/>
              </a:rPr>
              <a:t>HIMNO FINAL</a:t>
            </a:r>
            <a:endParaRPr lang="es-MX" sz="3200" b="1" dirty="0">
              <a:latin typeface="Arial Black" panose="020B0A04020102020204" pitchFamily="34" charset="0"/>
            </a:endParaRPr>
          </a:p>
        </p:txBody>
      </p:sp>
      <p:sp>
        <p:nvSpPr>
          <p:cNvPr id="4" name="Rectángulo 3"/>
          <p:cNvSpPr/>
          <p:nvPr/>
        </p:nvSpPr>
        <p:spPr>
          <a:xfrm>
            <a:off x="0" y="584775"/>
            <a:ext cx="9144000" cy="461665"/>
          </a:xfrm>
          <a:prstGeom prst="rect">
            <a:avLst/>
          </a:prstGeom>
          <a:solidFill>
            <a:schemeClr val="accent4">
              <a:lumMod val="60000"/>
              <a:lumOff val="40000"/>
            </a:schemeClr>
          </a:solidFill>
        </p:spPr>
        <p:txBody>
          <a:bodyPr wrap="square">
            <a:spAutoFit/>
          </a:bodyPr>
          <a:lstStyle/>
          <a:p>
            <a:pPr algn="ctr"/>
            <a:r>
              <a:rPr lang="pt-BR" sz="2400" b="1" dirty="0" smtClean="0">
                <a:latin typeface="Arial Black" panose="020B0A04020102020204" pitchFamily="34" charset="0"/>
              </a:rPr>
              <a:t>#279 “TRANSFÓRMAME A TU IMAGEN”.</a:t>
            </a:r>
            <a:endParaRPr lang="es-MX" sz="24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1" y="1046439"/>
            <a:ext cx="9181609" cy="5811561"/>
          </a:xfrm>
          <a:prstGeom prst="rect">
            <a:avLst/>
          </a:prstGeom>
        </p:spPr>
      </p:pic>
    </p:spTree>
    <p:extLst>
      <p:ext uri="{BB962C8B-B14F-4D97-AF65-F5344CB8AC3E}">
        <p14:creationId xmlns:p14="http://schemas.microsoft.com/office/powerpoint/2010/main" val="2296547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84775"/>
          </a:xfrm>
          <a:prstGeom prst="rect">
            <a:avLst/>
          </a:prstGeom>
          <a:solidFill>
            <a:srgbClr val="FF99FF"/>
          </a:solidFill>
        </p:spPr>
        <p:txBody>
          <a:bodyPr wrap="square" rtlCol="0">
            <a:spAutoFit/>
          </a:bodyPr>
          <a:lstStyle/>
          <a:p>
            <a:pPr algn="ctr"/>
            <a:r>
              <a:rPr lang="es-MX" sz="3200" b="1" dirty="0" smtClean="0">
                <a:latin typeface="Arial Black" panose="020B0A04020102020204" pitchFamily="34" charset="0"/>
              </a:rPr>
              <a:t>ORACIÓN FINAL </a:t>
            </a:r>
            <a:endParaRPr lang="es-MX" sz="32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584774"/>
            <a:ext cx="9144000" cy="6273226"/>
          </a:xfrm>
          <a:prstGeom prst="rect">
            <a:avLst/>
          </a:prstGeom>
        </p:spPr>
      </p:pic>
    </p:spTree>
    <p:extLst>
      <p:ext uri="{BB962C8B-B14F-4D97-AF65-F5344CB8AC3E}">
        <p14:creationId xmlns:p14="http://schemas.microsoft.com/office/powerpoint/2010/main" val="29736034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chemeClr val="accent4">
              <a:lumMod val="40000"/>
              <a:lumOff val="60000"/>
            </a:schemeClr>
          </a:solidFill>
        </p:spPr>
        <p:txBody>
          <a:bodyPr wrap="square" rtlCol="0">
            <a:spAutoFit/>
          </a:bodyPr>
          <a:lstStyle/>
          <a:p>
            <a:pPr algn="ctr"/>
            <a:r>
              <a:rPr lang="es-MX" sz="3600" b="1" dirty="0" smtClean="0">
                <a:latin typeface="Arial Black" panose="020B0A04020102020204" pitchFamily="34" charset="0"/>
              </a:rPr>
              <a:t>VERSÍCULO PARA MEMORIZAR</a:t>
            </a:r>
            <a:endParaRPr lang="es-MX" sz="36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646331"/>
            <a:ext cx="9092247" cy="6211669"/>
          </a:xfrm>
          <a:prstGeom prst="rect">
            <a:avLst/>
          </a:prstGeom>
        </p:spPr>
      </p:pic>
    </p:spTree>
    <p:extLst>
      <p:ext uri="{BB962C8B-B14F-4D97-AF65-F5344CB8AC3E}">
        <p14:creationId xmlns:p14="http://schemas.microsoft.com/office/powerpoint/2010/main" val="24214410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45638"/>
            <a:ext cx="5499069" cy="6212362"/>
          </a:xfrm>
          <a:prstGeom prst="rect">
            <a:avLst/>
          </a:prstGeom>
        </p:spPr>
      </p:pic>
      <p:sp>
        <p:nvSpPr>
          <p:cNvPr id="3" name="CuadroTexto 2"/>
          <p:cNvSpPr txBox="1"/>
          <p:nvPr/>
        </p:nvSpPr>
        <p:spPr>
          <a:xfrm>
            <a:off x="0" y="0"/>
            <a:ext cx="9144000" cy="646331"/>
          </a:xfrm>
          <a:prstGeom prst="rect">
            <a:avLst/>
          </a:prstGeom>
          <a:solidFill>
            <a:srgbClr val="FFFF00"/>
          </a:solidFill>
        </p:spPr>
        <p:txBody>
          <a:bodyPr wrap="square" rtlCol="0">
            <a:spAutoFit/>
          </a:bodyPr>
          <a:lstStyle/>
          <a:p>
            <a:pPr algn="ctr"/>
            <a:r>
              <a:rPr lang="es-MX" sz="3600" b="1" dirty="0" smtClean="0">
                <a:latin typeface="Arial Black" panose="020B0A04020102020204" pitchFamily="34" charset="0"/>
              </a:rPr>
              <a:t>REPASO DE LA LECCIÓN # 11</a:t>
            </a:r>
            <a:endParaRPr lang="es-MX" sz="3600" b="1" dirty="0">
              <a:latin typeface="Arial Black" panose="020B0A04020102020204" pitchFamily="34" charset="0"/>
            </a:endParaRPr>
          </a:p>
        </p:txBody>
      </p:sp>
      <p:sp>
        <p:nvSpPr>
          <p:cNvPr id="4" name="CuadroTexto 3"/>
          <p:cNvSpPr txBox="1"/>
          <p:nvPr/>
        </p:nvSpPr>
        <p:spPr>
          <a:xfrm>
            <a:off x="5499068" y="645638"/>
            <a:ext cx="3644931" cy="2985433"/>
          </a:xfrm>
          <a:prstGeom prst="rect">
            <a:avLst/>
          </a:prstGeom>
          <a:solidFill>
            <a:srgbClr val="FF99FF"/>
          </a:solidFill>
        </p:spPr>
        <p:txBody>
          <a:bodyPr wrap="square" rtlCol="0">
            <a:spAutoFit/>
          </a:bodyPr>
          <a:lstStyle/>
          <a:p>
            <a:pPr algn="ctr"/>
            <a:endParaRPr lang="es-MX" sz="2800" b="1" dirty="0" smtClean="0">
              <a:latin typeface="Arial Black" panose="020B0A04020102020204" pitchFamily="34" charset="0"/>
            </a:endParaRPr>
          </a:p>
          <a:p>
            <a:pPr algn="ctr"/>
            <a:r>
              <a:rPr lang="es-MX" sz="2800" b="1" dirty="0" smtClean="0">
                <a:latin typeface="Arial Black" panose="020B0A04020102020204" pitchFamily="34" charset="0"/>
              </a:rPr>
              <a:t>PRACTIQUEMOS</a:t>
            </a:r>
            <a:r>
              <a:rPr lang="es-MX" sz="3200" b="1" dirty="0" smtClean="0">
                <a:latin typeface="Arial Black" panose="020B0A04020102020204" pitchFamily="34" charset="0"/>
              </a:rPr>
              <a:t> LA LEALTAD</a:t>
            </a:r>
          </a:p>
          <a:p>
            <a:pPr algn="ctr"/>
            <a:r>
              <a:rPr lang="es-MX" sz="3200" b="1" dirty="0" smtClean="0">
                <a:latin typeface="Arial Black" panose="020B0A04020102020204" pitchFamily="34" charset="0"/>
              </a:rPr>
              <a:t>SUPREMA </a:t>
            </a:r>
          </a:p>
          <a:p>
            <a:pPr algn="ctr"/>
            <a:r>
              <a:rPr lang="es-MX" sz="3200" b="1" dirty="0" smtClean="0">
                <a:latin typeface="Arial Black" panose="020B0A04020102020204" pitchFamily="34" charset="0"/>
              </a:rPr>
              <a:t>A CRISTO</a:t>
            </a:r>
          </a:p>
          <a:p>
            <a:pPr algn="ctr"/>
            <a:endParaRPr lang="es-MX" sz="3200" b="1" dirty="0">
              <a:latin typeface="Arial Black" panose="020B0A04020102020204" pitchFamily="34" charset="0"/>
            </a:endParaRPr>
          </a:p>
        </p:txBody>
      </p:sp>
      <p:pic>
        <p:nvPicPr>
          <p:cNvPr id="5" name="Imagen 4"/>
          <p:cNvPicPr>
            <a:picLocks noChangeAspect="1"/>
          </p:cNvPicPr>
          <p:nvPr/>
        </p:nvPicPr>
        <p:blipFill>
          <a:blip r:embed="rId3"/>
          <a:stretch>
            <a:fillRect/>
          </a:stretch>
        </p:blipFill>
        <p:spPr>
          <a:xfrm>
            <a:off x="5499068" y="3631071"/>
            <a:ext cx="3644931" cy="2051272"/>
          </a:xfrm>
          <a:prstGeom prst="rect">
            <a:avLst/>
          </a:prstGeom>
        </p:spPr>
      </p:pic>
      <p:sp>
        <p:nvSpPr>
          <p:cNvPr id="6" name="CuadroTexto 5"/>
          <p:cNvSpPr txBox="1"/>
          <p:nvPr/>
        </p:nvSpPr>
        <p:spPr>
          <a:xfrm>
            <a:off x="5499068" y="5682344"/>
            <a:ext cx="3644931" cy="1157322"/>
          </a:xfrm>
          <a:prstGeom prst="rect">
            <a:avLst/>
          </a:prstGeom>
          <a:solidFill>
            <a:srgbClr val="FF99FF"/>
          </a:solidFill>
        </p:spPr>
        <p:txBody>
          <a:bodyPr wrap="square" rtlCol="0">
            <a:spAutoFit/>
          </a:bodyPr>
          <a:lstStyle/>
          <a:p>
            <a:endParaRPr lang="es-MX" dirty="0"/>
          </a:p>
        </p:txBody>
      </p:sp>
    </p:spTree>
    <p:extLst>
      <p:ext uri="{BB962C8B-B14F-4D97-AF65-F5344CB8AC3E}">
        <p14:creationId xmlns:p14="http://schemas.microsoft.com/office/powerpoint/2010/main" val="37872433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uadroTexto 2"/>
          <p:cNvSpPr txBox="1"/>
          <p:nvPr/>
        </p:nvSpPr>
        <p:spPr>
          <a:xfrm>
            <a:off x="0" y="6257109"/>
            <a:ext cx="1567543" cy="600891"/>
          </a:xfrm>
          <a:prstGeom prst="rect">
            <a:avLst/>
          </a:prstGeom>
          <a:solidFill>
            <a:srgbClr val="66FFFF"/>
          </a:solidFill>
        </p:spPr>
        <p:txBody>
          <a:bodyPr wrap="square" rtlCol="0">
            <a:spAutoFit/>
          </a:bodyPr>
          <a:lstStyle/>
          <a:p>
            <a:endParaRPr lang="es-MX" dirty="0"/>
          </a:p>
        </p:txBody>
      </p:sp>
    </p:spTree>
    <p:extLst>
      <p:ext uri="{BB962C8B-B14F-4D97-AF65-F5344CB8AC3E}">
        <p14:creationId xmlns:p14="http://schemas.microsoft.com/office/powerpoint/2010/main" val="22810741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4611231"/>
            <a:ext cx="9144000" cy="2246769"/>
          </a:xfrm>
          <a:prstGeom prst="rect">
            <a:avLst/>
          </a:prstGeom>
        </p:spPr>
        <p:txBody>
          <a:bodyPr wrap="square">
            <a:spAutoFit/>
          </a:bodyPr>
          <a:lstStyle/>
          <a:p>
            <a:pPr algn="ctr"/>
            <a:r>
              <a:rPr lang="es-MX" sz="2000" b="1" dirty="0" smtClean="0">
                <a:latin typeface="Arial Black" panose="020B0A04020102020204" pitchFamily="34" charset="0"/>
              </a:rPr>
              <a:t>Unas de las joyas más hermosas encontradas en el Espíritu de Profecía tienen que ver con el significado de la oración. </a:t>
            </a:r>
          </a:p>
          <a:p>
            <a:pPr algn="ctr"/>
            <a:r>
              <a:rPr lang="es-MX" sz="2000" b="1" dirty="0" smtClean="0">
                <a:latin typeface="Arial Black" panose="020B0A04020102020204" pitchFamily="34" charset="0"/>
              </a:rPr>
              <a:t>“La oración es el canal de comunicación entre nosotros y Dios. Dios nos habla por medio de su Palabra, </a:t>
            </a:r>
          </a:p>
          <a:p>
            <a:pPr algn="ctr"/>
            <a:r>
              <a:rPr lang="es-MX" sz="2000" b="1" dirty="0" smtClean="0">
                <a:latin typeface="Arial Black" panose="020B0A04020102020204" pitchFamily="34" charset="0"/>
              </a:rPr>
              <a:t>nosotros le respondemos </a:t>
            </a:r>
          </a:p>
          <a:p>
            <a:pPr algn="ctr"/>
            <a:r>
              <a:rPr lang="es-MX" sz="2000" b="1" dirty="0" smtClean="0">
                <a:latin typeface="Arial Black" panose="020B0A04020102020204" pitchFamily="34" charset="0"/>
              </a:rPr>
              <a:t>por medio de la oración, y él siempre nos escucha” </a:t>
            </a:r>
          </a:p>
          <a:p>
            <a:pPr algn="ctr"/>
            <a:r>
              <a:rPr lang="es-MX" sz="2000" b="1" dirty="0" smtClean="0">
                <a:latin typeface="Arial Black" panose="020B0A04020102020204" pitchFamily="34" charset="0"/>
              </a:rPr>
              <a:t>(La oración, p. 5)</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0"/>
            <a:ext cx="9144001" cy="4659789"/>
          </a:xfrm>
          <a:prstGeom prst="rect">
            <a:avLst/>
          </a:prstGeom>
        </p:spPr>
      </p:pic>
      <p:sp>
        <p:nvSpPr>
          <p:cNvPr id="5" name="CuadroTexto 4"/>
          <p:cNvSpPr txBox="1"/>
          <p:nvPr/>
        </p:nvSpPr>
        <p:spPr>
          <a:xfrm flipH="1">
            <a:off x="4312593" y="551290"/>
            <a:ext cx="4191326" cy="1754326"/>
          </a:xfrm>
          <a:prstGeom prst="rect">
            <a:avLst/>
          </a:prstGeom>
          <a:solidFill>
            <a:schemeClr val="accent4">
              <a:lumMod val="40000"/>
              <a:lumOff val="60000"/>
            </a:schemeClr>
          </a:solidFill>
        </p:spPr>
        <p:txBody>
          <a:bodyPr wrap="square" rtlCol="0">
            <a:spAutoFit/>
          </a:bodyPr>
          <a:lstStyle/>
          <a:p>
            <a:pPr algn="ctr"/>
            <a:r>
              <a:rPr lang="es-MX" sz="3600" b="1" dirty="0" smtClean="0">
                <a:latin typeface="Arial Black" panose="020B0A04020102020204" pitchFamily="34" charset="0"/>
              </a:rPr>
              <a:t>ORACIÓN </a:t>
            </a:r>
          </a:p>
          <a:p>
            <a:pPr algn="ctr"/>
            <a:r>
              <a:rPr lang="es-MX" sz="3600" b="1" dirty="0" smtClean="0">
                <a:latin typeface="Arial Black" panose="020B0A04020102020204" pitchFamily="34" charset="0"/>
              </a:rPr>
              <a:t>DE</a:t>
            </a:r>
          </a:p>
          <a:p>
            <a:pPr algn="ctr"/>
            <a:r>
              <a:rPr lang="es-MX" sz="3600" b="1" dirty="0" smtClean="0">
                <a:latin typeface="Arial Black" panose="020B0A04020102020204" pitchFamily="34" charset="0"/>
              </a:rPr>
              <a:t>RODILLAS</a:t>
            </a:r>
            <a:endParaRPr lang="es-MX" sz="3600" b="1" dirty="0">
              <a:latin typeface="Arial Black" panose="020B0A04020102020204" pitchFamily="34" charset="0"/>
            </a:endParaRPr>
          </a:p>
        </p:txBody>
      </p:sp>
    </p:spTree>
    <p:extLst>
      <p:ext uri="{BB962C8B-B14F-4D97-AF65-F5344CB8AC3E}">
        <p14:creationId xmlns:p14="http://schemas.microsoft.com/office/powerpoint/2010/main" val="5965949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23220"/>
          </a:xfrm>
          <a:prstGeom prst="rect">
            <a:avLst/>
          </a:prstGeom>
          <a:solidFill>
            <a:srgbClr val="FFC000"/>
          </a:solidFill>
        </p:spPr>
        <p:txBody>
          <a:bodyPr wrap="square" rtlCol="0">
            <a:spAutoFit/>
          </a:bodyPr>
          <a:lstStyle/>
          <a:p>
            <a:pPr algn="ctr"/>
            <a:r>
              <a:rPr lang="es-MX" sz="2800" b="1" dirty="0" smtClean="0">
                <a:latin typeface="Arial Black" panose="020B0A04020102020204" pitchFamily="34" charset="0"/>
              </a:rPr>
              <a:t>LECTURA BÍBLICA</a:t>
            </a:r>
            <a:endParaRPr lang="es-MX" sz="2800" b="1" dirty="0">
              <a:latin typeface="Arial Black" panose="020B0A04020102020204" pitchFamily="34" charset="0"/>
            </a:endParaRPr>
          </a:p>
        </p:txBody>
      </p:sp>
      <p:sp>
        <p:nvSpPr>
          <p:cNvPr id="4" name="Rectángulo 3"/>
          <p:cNvSpPr/>
          <p:nvPr/>
        </p:nvSpPr>
        <p:spPr>
          <a:xfrm>
            <a:off x="0" y="5122541"/>
            <a:ext cx="9144000" cy="1631216"/>
          </a:xfrm>
          <a:prstGeom prst="rect">
            <a:avLst/>
          </a:prstGeom>
        </p:spPr>
        <p:txBody>
          <a:bodyPr wrap="square">
            <a:spAutoFit/>
          </a:bodyPr>
          <a:lstStyle/>
          <a:p>
            <a:pPr algn="ctr"/>
            <a:r>
              <a:rPr lang="es-MX" sz="2000" b="1" dirty="0" smtClean="0">
                <a:latin typeface="Arial Black" panose="020B0A04020102020204" pitchFamily="34" charset="0"/>
              </a:rPr>
              <a:t>Uno de los mejores hallazgos en la exploración de los escritos del Espíritu de Profecía, han sido precisamente aquellas gemas que nos recuerdan las grandes bendiciones de Dios para su pueblo. (</a:t>
            </a:r>
            <a:r>
              <a:rPr lang="es-MX" sz="2000" b="1" dirty="0" smtClean="0">
                <a:latin typeface="Arial Black" panose="020B0A04020102020204" pitchFamily="34" charset="0"/>
              </a:rPr>
              <a:t>Pregunte </a:t>
            </a:r>
            <a:r>
              <a:rPr lang="es-MX" sz="2000" b="1" dirty="0" smtClean="0">
                <a:latin typeface="Arial Black" panose="020B0A04020102020204" pitchFamily="34" charset="0"/>
              </a:rPr>
              <a:t>a los miembros qué cita del Espíritu de Profecía lo alienta en el día a día).</a:t>
            </a:r>
            <a:endParaRPr lang="es-MX" sz="20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1" y="523219"/>
            <a:ext cx="9144001" cy="4625050"/>
          </a:xfrm>
          <a:prstGeom prst="rect">
            <a:avLst/>
          </a:prstGeom>
        </p:spPr>
      </p:pic>
      <p:pic>
        <p:nvPicPr>
          <p:cNvPr id="6" name="Imagen 5"/>
          <p:cNvPicPr>
            <a:picLocks noChangeAspect="1"/>
          </p:cNvPicPr>
          <p:nvPr/>
        </p:nvPicPr>
        <p:blipFill>
          <a:blip r:embed="rId3"/>
          <a:stretch>
            <a:fillRect/>
          </a:stretch>
        </p:blipFill>
        <p:spPr>
          <a:xfrm>
            <a:off x="3585364" y="2063933"/>
            <a:ext cx="2022412" cy="2285062"/>
          </a:xfrm>
          <a:prstGeom prst="rect">
            <a:avLst/>
          </a:prstGeom>
        </p:spPr>
      </p:pic>
    </p:spTree>
    <p:extLst>
      <p:ext uri="{BB962C8B-B14F-4D97-AF65-F5344CB8AC3E}">
        <p14:creationId xmlns:p14="http://schemas.microsoft.com/office/powerpoint/2010/main" val="1101364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PROPÓSITO</a:t>
            </a:r>
            <a:endParaRPr lang="es-MX" sz="2800" b="1" dirty="0">
              <a:latin typeface="Arial Black" panose="020B0A04020102020204" pitchFamily="34" charset="0"/>
            </a:endParaRPr>
          </a:p>
        </p:txBody>
      </p:sp>
      <p:sp>
        <p:nvSpPr>
          <p:cNvPr id="3" name="CuadroTexto 2"/>
          <p:cNvSpPr txBox="1"/>
          <p:nvPr/>
        </p:nvSpPr>
        <p:spPr>
          <a:xfrm>
            <a:off x="0" y="5133702"/>
            <a:ext cx="9144000" cy="1754326"/>
          </a:xfrm>
          <a:prstGeom prst="rect">
            <a:avLst/>
          </a:prstGeom>
          <a:noFill/>
        </p:spPr>
        <p:txBody>
          <a:bodyPr wrap="square" rtlCol="0">
            <a:spAutoFit/>
          </a:bodyPr>
          <a:lstStyle/>
          <a:p>
            <a:pPr algn="ctr"/>
            <a:r>
              <a:rPr lang="es-MX" b="1" dirty="0" smtClean="0">
                <a:latin typeface="Arial Black" panose="020B0A04020102020204" pitchFamily="34" charset="0"/>
              </a:rPr>
              <a:t>CONCIENTIZAR SOBRE LA IMPORTACIA DE LOS ESCRITOS DEL ESPÍRITU DE PROFECÍA</a:t>
            </a:r>
          </a:p>
          <a:p>
            <a:pPr algn="ctr"/>
            <a:r>
              <a:rPr lang="es-MX" b="1" dirty="0" smtClean="0">
                <a:latin typeface="Arial Black" panose="020B0A04020102020204" pitchFamily="34" charset="0"/>
              </a:rPr>
              <a:t>PARA NUESTROS TIEMPOS. ENFATIZAR SUS BENEFICIOS EN LA VIDA DEL CRISTIANO</a:t>
            </a:r>
          </a:p>
          <a:p>
            <a:pPr algn="ctr"/>
            <a:r>
              <a:rPr lang="es-MX" b="1" dirty="0" smtClean="0">
                <a:latin typeface="Arial Black" panose="020B0A04020102020204" pitchFamily="34" charset="0"/>
              </a:rPr>
              <a:t>Y ESTIMULAR A LOS OYENTES A LEER LOS ESCRITOS DE LA SEÑORA WHITE.</a:t>
            </a:r>
            <a:endParaRPr lang="es-MX"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20"/>
            <a:ext cx="9144000" cy="4610482"/>
          </a:xfrm>
          <a:prstGeom prst="rect">
            <a:avLst/>
          </a:prstGeom>
        </p:spPr>
      </p:pic>
    </p:spTree>
    <p:extLst>
      <p:ext uri="{BB962C8B-B14F-4D97-AF65-F5344CB8AC3E}">
        <p14:creationId xmlns:p14="http://schemas.microsoft.com/office/powerpoint/2010/main" val="2717448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88788"/>
            <a:ext cx="9144000" cy="2031325"/>
          </a:xfrm>
          <a:prstGeom prst="rect">
            <a:avLst/>
          </a:prstGeom>
        </p:spPr>
        <p:txBody>
          <a:bodyPr wrap="square">
            <a:spAutoFit/>
          </a:bodyPr>
          <a:lstStyle/>
          <a:p>
            <a:pPr algn="ctr"/>
            <a:r>
              <a:rPr lang="es-MX" b="1" dirty="0" smtClean="0">
                <a:latin typeface="Arial Black" panose="020B0A04020102020204" pitchFamily="34" charset="0"/>
              </a:rPr>
              <a:t>Alguna vez se ha preguntado… ¿Por qué la Iglesia Adventista hace tanto énfasis en estudiar el Espíritu de Profecía? </a:t>
            </a:r>
          </a:p>
          <a:p>
            <a:pPr algn="ctr"/>
            <a:r>
              <a:rPr lang="es-MX" b="1" dirty="0" smtClean="0">
                <a:latin typeface="Arial Black" panose="020B0A04020102020204" pitchFamily="34" charset="0"/>
              </a:rPr>
              <a:t>¿No basta simplemente con estudiar la Biblia? A final de cuentas todo lo que tenía que ser revelado se encuentra en la escritura </a:t>
            </a:r>
          </a:p>
          <a:p>
            <a:pPr algn="ctr"/>
            <a:r>
              <a:rPr lang="es-MX" b="1" dirty="0" smtClean="0">
                <a:latin typeface="Arial Black" panose="020B0A04020102020204" pitchFamily="34" charset="0"/>
              </a:rPr>
              <a:t>¿No? Pues bien, si usted se ha hecho alguna de estas preguntas, </a:t>
            </a:r>
          </a:p>
          <a:p>
            <a:pPr algn="ctr"/>
            <a:r>
              <a:rPr lang="es-MX" b="1" dirty="0" smtClean="0">
                <a:latin typeface="Arial Black" panose="020B0A04020102020204" pitchFamily="34" charset="0"/>
              </a:rPr>
              <a:t>puede ser que esté desperdiciando la oportunidad de </a:t>
            </a:r>
          </a:p>
          <a:p>
            <a:pPr algn="ctr"/>
            <a:r>
              <a:rPr lang="es-MX" b="1" dirty="0" smtClean="0">
                <a:latin typeface="Arial Black" panose="020B0A04020102020204" pitchFamily="34" charset="0"/>
              </a:rPr>
              <a:t>descubrir innumerables tesoros.</a:t>
            </a:r>
            <a:endParaRPr lang="es-MX" b="1" dirty="0">
              <a:latin typeface="Arial Black" panose="020B0A04020102020204" pitchFamily="34" charset="0"/>
            </a:endParaRPr>
          </a:p>
        </p:txBody>
      </p:sp>
      <p:sp>
        <p:nvSpPr>
          <p:cNvPr id="3" name="CuadroTexto 2"/>
          <p:cNvSpPr txBox="1"/>
          <p:nvPr/>
        </p:nvSpPr>
        <p:spPr>
          <a:xfrm>
            <a:off x="26126" y="0"/>
            <a:ext cx="9117874" cy="461665"/>
          </a:xfrm>
          <a:prstGeom prst="rect">
            <a:avLst/>
          </a:prstGeom>
          <a:solidFill>
            <a:srgbClr val="FFFF00"/>
          </a:solidFill>
        </p:spPr>
        <p:txBody>
          <a:bodyPr wrap="square" rtlCol="0">
            <a:spAutoFit/>
          </a:bodyPr>
          <a:lstStyle/>
          <a:p>
            <a:pPr algn="ctr"/>
            <a:r>
              <a:rPr lang="es-MX" sz="2400" b="1" dirty="0" smtClean="0">
                <a:latin typeface="Arial Black" panose="020B0A04020102020204" pitchFamily="34" charset="0"/>
              </a:rPr>
              <a:t>INTRODUCCIÓN</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461664"/>
            <a:ext cx="9144000" cy="4227123"/>
          </a:xfrm>
          <a:prstGeom prst="rect">
            <a:avLst/>
          </a:prstGeom>
        </p:spPr>
      </p:pic>
      <p:sp>
        <p:nvSpPr>
          <p:cNvPr id="5" name="CuadroTexto 4"/>
          <p:cNvSpPr txBox="1"/>
          <p:nvPr/>
        </p:nvSpPr>
        <p:spPr>
          <a:xfrm>
            <a:off x="5747657" y="4206240"/>
            <a:ext cx="3396343" cy="369332"/>
          </a:xfrm>
          <a:prstGeom prst="rect">
            <a:avLst/>
          </a:prstGeom>
          <a:solidFill>
            <a:schemeClr val="tx1"/>
          </a:solidFill>
        </p:spPr>
        <p:txBody>
          <a:bodyPr wrap="square" rtlCol="0">
            <a:spAutoFit/>
          </a:bodyPr>
          <a:lstStyle/>
          <a:p>
            <a:endParaRPr lang="es-MX" dirty="0"/>
          </a:p>
        </p:txBody>
      </p:sp>
    </p:spTree>
    <p:extLst>
      <p:ext uri="{BB962C8B-B14F-4D97-AF65-F5344CB8AC3E}">
        <p14:creationId xmlns:p14="http://schemas.microsoft.com/office/powerpoint/2010/main" val="18539798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409276"/>
            <a:ext cx="9144000" cy="2246769"/>
          </a:xfrm>
          <a:prstGeom prst="rect">
            <a:avLst/>
          </a:prstGeom>
        </p:spPr>
        <p:txBody>
          <a:bodyPr wrap="square">
            <a:spAutoFit/>
          </a:bodyPr>
          <a:lstStyle/>
          <a:p>
            <a:pPr algn="ctr"/>
            <a:r>
              <a:rPr lang="es-MX" sz="2000" b="1" dirty="0" smtClean="0">
                <a:latin typeface="Arial Black" panose="020B0A04020102020204" pitchFamily="34" charset="0"/>
              </a:rPr>
              <a:t>El Espíritu de Profecía tiene como propósito “producir la unidad, equipar al pueblo de Dios para la obra del ministerio, edificar el cuerpo de Cristo, protegerlo de ser engañado por falsas doctrinas, y fomentar el crecimiento espiritual individual y colectivo” (Declaraciones Orientaciones y Otros Documentos de la Iglesia Adventista; </a:t>
            </a:r>
          </a:p>
          <a:p>
            <a:pPr algn="ctr"/>
            <a:r>
              <a:rPr lang="es-MX" sz="2000" b="1" dirty="0" smtClean="0">
                <a:latin typeface="Arial Black" panose="020B0A04020102020204" pitchFamily="34" charset="0"/>
              </a:rPr>
              <a:t>Georgia, 24 de junio al 3 de julio de 2010).</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409276"/>
          </a:xfrm>
          <a:prstGeom prst="rect">
            <a:avLst/>
          </a:prstGeom>
        </p:spPr>
      </p:pic>
    </p:spTree>
    <p:extLst>
      <p:ext uri="{BB962C8B-B14F-4D97-AF65-F5344CB8AC3E}">
        <p14:creationId xmlns:p14="http://schemas.microsoft.com/office/powerpoint/2010/main" val="39031020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453655"/>
            <a:ext cx="9144000" cy="2246769"/>
          </a:xfrm>
          <a:prstGeom prst="rect">
            <a:avLst/>
          </a:prstGeom>
        </p:spPr>
        <p:txBody>
          <a:bodyPr wrap="square">
            <a:spAutoFit/>
          </a:bodyPr>
          <a:lstStyle/>
          <a:p>
            <a:pPr algn="ctr"/>
            <a:r>
              <a:rPr lang="es-MX" sz="2000" b="1" dirty="0" smtClean="0">
                <a:latin typeface="Arial Black" panose="020B0A04020102020204" pitchFamily="34" charset="0"/>
              </a:rPr>
              <a:t>Con semejantes utilidades ¿Cómo podemos dejar a un lado su estudio? Cuando un hombre descubría un tesoro, no lo apartaba de él, ni lo descuidaba, al contrario, como sabía su valor le daba el debido cuidado. En esta mañana, hablaremos de las bendiciones y tesoros que pueden ser hallados cuando nos disponemos a estudiar a los profetas que el Señor ha mandado, especialmente para este tiempo.</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459375"/>
          </a:xfrm>
          <a:prstGeom prst="rect">
            <a:avLst/>
          </a:prstGeom>
        </p:spPr>
      </p:pic>
    </p:spTree>
    <p:extLst>
      <p:ext uri="{BB962C8B-B14F-4D97-AF65-F5344CB8AC3E}">
        <p14:creationId xmlns:p14="http://schemas.microsoft.com/office/powerpoint/2010/main" val="66849684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315</TotalTime>
  <Words>1571</Words>
  <Application>Microsoft Office PowerPoint</Application>
  <PresentationFormat>Presentación en pantalla (4:3)</PresentationFormat>
  <Paragraphs>111</Paragraphs>
  <Slides>35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35</vt:i4>
      </vt:variant>
    </vt:vector>
  </HeadingPairs>
  <TitlesOfParts>
    <vt:vector size="40"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dc:creator>
  <cp:lastModifiedBy>ADMIN</cp:lastModifiedBy>
  <cp:revision>35</cp:revision>
  <dcterms:created xsi:type="dcterms:W3CDTF">2023-08-21T18:02:16Z</dcterms:created>
  <dcterms:modified xsi:type="dcterms:W3CDTF">2023-08-25T02:07:01Z</dcterms:modified>
</cp:coreProperties>
</file>