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1" r:id="rId4"/>
    <p:sldId id="269" r:id="rId5"/>
    <p:sldId id="267" r:id="rId6"/>
    <p:sldId id="257" r:id="rId7"/>
    <p:sldId id="259" r:id="rId8"/>
    <p:sldId id="260" r:id="rId9"/>
    <p:sldId id="262" r:id="rId10"/>
    <p:sldId id="263" r:id="rId11"/>
    <p:sldId id="264" r:id="rId12"/>
    <p:sldId id="265" r:id="rId13"/>
    <p:sldId id="266" r:id="rId14"/>
    <p:sldId id="268" r:id="rId15"/>
    <p:sldId id="270" r:id="rId16"/>
    <p:sldId id="271" r:id="rId17"/>
    <p:sldId id="272" r:id="rId18"/>
    <p:sldId id="273" r:id="rId19"/>
    <p:sldId id="274" r:id="rId20"/>
    <p:sldId id="275" r:id="rId21"/>
    <p:sldId id="277" r:id="rId22"/>
    <p:sldId id="276" r:id="rId23"/>
    <p:sldId id="278" r:id="rId24"/>
    <p:sldId id="279" r:id="rId25"/>
    <p:sldId id="280" r:id="rId26"/>
    <p:sldId id="281" r:id="rId27"/>
    <p:sldId id="283" r:id="rId28"/>
    <p:sldId id="284" r:id="rId29"/>
    <p:sldId id="287" r:id="rId30"/>
    <p:sldId id="288" r:id="rId31"/>
    <p:sldId id="282" r:id="rId32"/>
    <p:sldId id="285" r:id="rId33"/>
    <p:sldId id="286" r:id="rId34"/>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99CC"/>
    <a:srgbClr val="FF66CC"/>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9" autoAdjust="0"/>
    <p:restoredTop sz="94660"/>
  </p:normalViewPr>
  <p:slideViewPr>
    <p:cSldViewPr snapToGrid="0">
      <p:cViewPr varScale="1">
        <p:scale>
          <a:sx n="73" d="100"/>
          <a:sy n="73" d="100"/>
        </p:scale>
        <p:origin x="1338"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94985B4A-8D42-4C34-9792-82622313C8EB}" type="datetimeFigureOut">
              <a:rPr lang="es-MX" smtClean="0"/>
              <a:t>24/07/2023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3C3B619-B034-4D98-A424-5490D7F51550}" type="slidenum">
              <a:rPr lang="es-MX" smtClean="0"/>
              <a:t>‹Nº›</a:t>
            </a:fld>
            <a:endParaRPr lang="es-MX"/>
          </a:p>
        </p:txBody>
      </p:sp>
    </p:spTree>
    <p:extLst>
      <p:ext uri="{BB962C8B-B14F-4D97-AF65-F5344CB8AC3E}">
        <p14:creationId xmlns:p14="http://schemas.microsoft.com/office/powerpoint/2010/main" val="1659616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4985B4A-8D42-4C34-9792-82622313C8EB}" type="datetimeFigureOut">
              <a:rPr lang="es-MX" smtClean="0"/>
              <a:t>24/07/2023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3C3B619-B034-4D98-A424-5490D7F51550}" type="slidenum">
              <a:rPr lang="es-MX" smtClean="0"/>
              <a:t>‹Nº›</a:t>
            </a:fld>
            <a:endParaRPr lang="es-MX"/>
          </a:p>
        </p:txBody>
      </p:sp>
    </p:spTree>
    <p:extLst>
      <p:ext uri="{BB962C8B-B14F-4D97-AF65-F5344CB8AC3E}">
        <p14:creationId xmlns:p14="http://schemas.microsoft.com/office/powerpoint/2010/main" val="1023898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4985B4A-8D42-4C34-9792-82622313C8EB}" type="datetimeFigureOut">
              <a:rPr lang="es-MX" smtClean="0"/>
              <a:t>24/07/2023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3C3B619-B034-4D98-A424-5490D7F51550}" type="slidenum">
              <a:rPr lang="es-MX" smtClean="0"/>
              <a:t>‹Nº›</a:t>
            </a:fld>
            <a:endParaRPr lang="es-MX"/>
          </a:p>
        </p:txBody>
      </p:sp>
    </p:spTree>
    <p:extLst>
      <p:ext uri="{BB962C8B-B14F-4D97-AF65-F5344CB8AC3E}">
        <p14:creationId xmlns:p14="http://schemas.microsoft.com/office/powerpoint/2010/main" val="1764977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4985B4A-8D42-4C34-9792-82622313C8EB}" type="datetimeFigureOut">
              <a:rPr lang="es-MX" smtClean="0"/>
              <a:t>24/07/2023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3C3B619-B034-4D98-A424-5490D7F51550}" type="slidenum">
              <a:rPr lang="es-MX" smtClean="0"/>
              <a:t>‹Nº›</a:t>
            </a:fld>
            <a:endParaRPr lang="es-MX"/>
          </a:p>
        </p:txBody>
      </p:sp>
    </p:spTree>
    <p:extLst>
      <p:ext uri="{BB962C8B-B14F-4D97-AF65-F5344CB8AC3E}">
        <p14:creationId xmlns:p14="http://schemas.microsoft.com/office/powerpoint/2010/main" val="263316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94985B4A-8D42-4C34-9792-82622313C8EB}" type="datetimeFigureOut">
              <a:rPr lang="es-MX" smtClean="0"/>
              <a:t>24/07/2023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3C3B619-B034-4D98-A424-5490D7F51550}" type="slidenum">
              <a:rPr lang="es-MX" smtClean="0"/>
              <a:t>‹Nº›</a:t>
            </a:fld>
            <a:endParaRPr lang="es-MX"/>
          </a:p>
        </p:txBody>
      </p:sp>
    </p:spTree>
    <p:extLst>
      <p:ext uri="{BB962C8B-B14F-4D97-AF65-F5344CB8AC3E}">
        <p14:creationId xmlns:p14="http://schemas.microsoft.com/office/powerpoint/2010/main" val="450174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4985B4A-8D42-4C34-9792-82622313C8EB}" type="datetimeFigureOut">
              <a:rPr lang="es-MX" smtClean="0"/>
              <a:t>24/07/2023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3C3B619-B034-4D98-A424-5490D7F51550}" type="slidenum">
              <a:rPr lang="es-MX" smtClean="0"/>
              <a:t>‹Nº›</a:t>
            </a:fld>
            <a:endParaRPr lang="es-MX"/>
          </a:p>
        </p:txBody>
      </p:sp>
    </p:spTree>
    <p:extLst>
      <p:ext uri="{BB962C8B-B14F-4D97-AF65-F5344CB8AC3E}">
        <p14:creationId xmlns:p14="http://schemas.microsoft.com/office/powerpoint/2010/main" val="4854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4985B4A-8D42-4C34-9792-82622313C8EB}" type="datetimeFigureOut">
              <a:rPr lang="es-MX" smtClean="0"/>
              <a:t>24/07/2023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33C3B619-B034-4D98-A424-5490D7F51550}" type="slidenum">
              <a:rPr lang="es-MX" smtClean="0"/>
              <a:t>‹Nº›</a:t>
            </a:fld>
            <a:endParaRPr lang="es-MX"/>
          </a:p>
        </p:txBody>
      </p:sp>
    </p:spTree>
    <p:extLst>
      <p:ext uri="{BB962C8B-B14F-4D97-AF65-F5344CB8AC3E}">
        <p14:creationId xmlns:p14="http://schemas.microsoft.com/office/powerpoint/2010/main" val="1948700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94985B4A-8D42-4C34-9792-82622313C8EB}" type="datetimeFigureOut">
              <a:rPr lang="es-MX" smtClean="0"/>
              <a:t>24/07/2023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33C3B619-B034-4D98-A424-5490D7F51550}" type="slidenum">
              <a:rPr lang="es-MX" smtClean="0"/>
              <a:t>‹Nº›</a:t>
            </a:fld>
            <a:endParaRPr lang="es-MX"/>
          </a:p>
        </p:txBody>
      </p:sp>
    </p:spTree>
    <p:extLst>
      <p:ext uri="{BB962C8B-B14F-4D97-AF65-F5344CB8AC3E}">
        <p14:creationId xmlns:p14="http://schemas.microsoft.com/office/powerpoint/2010/main" val="2318738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985B4A-8D42-4C34-9792-82622313C8EB}" type="datetimeFigureOut">
              <a:rPr lang="es-MX" smtClean="0"/>
              <a:t>24/07/2023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33C3B619-B034-4D98-A424-5490D7F51550}" type="slidenum">
              <a:rPr lang="es-MX" smtClean="0"/>
              <a:t>‹Nº›</a:t>
            </a:fld>
            <a:endParaRPr lang="es-MX"/>
          </a:p>
        </p:txBody>
      </p:sp>
    </p:spTree>
    <p:extLst>
      <p:ext uri="{BB962C8B-B14F-4D97-AF65-F5344CB8AC3E}">
        <p14:creationId xmlns:p14="http://schemas.microsoft.com/office/powerpoint/2010/main" val="2862829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4985B4A-8D42-4C34-9792-82622313C8EB}" type="datetimeFigureOut">
              <a:rPr lang="es-MX" smtClean="0"/>
              <a:t>24/07/2023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3C3B619-B034-4D98-A424-5490D7F51550}" type="slidenum">
              <a:rPr lang="es-MX" smtClean="0"/>
              <a:t>‹Nº›</a:t>
            </a:fld>
            <a:endParaRPr lang="es-MX"/>
          </a:p>
        </p:txBody>
      </p:sp>
    </p:spTree>
    <p:extLst>
      <p:ext uri="{BB962C8B-B14F-4D97-AF65-F5344CB8AC3E}">
        <p14:creationId xmlns:p14="http://schemas.microsoft.com/office/powerpoint/2010/main" val="2902936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4985B4A-8D42-4C34-9792-82622313C8EB}" type="datetimeFigureOut">
              <a:rPr lang="es-MX" smtClean="0"/>
              <a:t>24/07/2023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3C3B619-B034-4D98-A424-5490D7F51550}" type="slidenum">
              <a:rPr lang="es-MX" smtClean="0"/>
              <a:t>‹Nº›</a:t>
            </a:fld>
            <a:endParaRPr lang="es-MX"/>
          </a:p>
        </p:txBody>
      </p:sp>
    </p:spTree>
    <p:extLst>
      <p:ext uri="{BB962C8B-B14F-4D97-AF65-F5344CB8AC3E}">
        <p14:creationId xmlns:p14="http://schemas.microsoft.com/office/powerpoint/2010/main" val="4170783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985B4A-8D42-4C34-9792-82622313C8EB}" type="datetimeFigureOut">
              <a:rPr lang="es-MX" smtClean="0"/>
              <a:t>24/07/2023</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3B619-B034-4D98-A424-5490D7F51550}" type="slidenum">
              <a:rPr lang="es-MX" smtClean="0"/>
              <a:t>‹Nº›</a:t>
            </a:fld>
            <a:endParaRPr lang="es-MX"/>
          </a:p>
        </p:txBody>
      </p:sp>
    </p:spTree>
    <p:extLst>
      <p:ext uri="{BB962C8B-B14F-4D97-AF65-F5344CB8AC3E}">
        <p14:creationId xmlns:p14="http://schemas.microsoft.com/office/powerpoint/2010/main" val="39043810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1"/>
            <a:ext cx="9144000" cy="646331"/>
          </a:xfrm>
          <a:prstGeom prst="rect">
            <a:avLst/>
          </a:prstGeom>
          <a:solidFill>
            <a:srgbClr val="FFFF00"/>
          </a:solidFill>
        </p:spPr>
        <p:txBody>
          <a:bodyPr wrap="square" rtlCol="0">
            <a:spAutoFit/>
          </a:bodyPr>
          <a:lstStyle/>
          <a:p>
            <a:pPr algn="ctr"/>
            <a:r>
              <a:rPr lang="es-MX" sz="3600" b="1" dirty="0" smtClean="0">
                <a:latin typeface="Arial Black" panose="020B0A04020102020204" pitchFamily="34" charset="0"/>
              </a:rPr>
              <a:t>“DE VUELTA AL ALTAR”</a:t>
            </a:r>
            <a:endParaRPr lang="es-MX" sz="3600" b="1" dirty="0">
              <a:latin typeface="Arial Black" panose="020B0A04020102020204" pitchFamily="34"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11" y="5780782"/>
            <a:ext cx="1044960" cy="930805"/>
          </a:xfrm>
          <a:prstGeom prst="rect">
            <a:avLst/>
          </a:prstGeom>
        </p:spPr>
      </p:pic>
      <p:sp>
        <p:nvSpPr>
          <p:cNvPr id="6" name="CuadroTexto 5"/>
          <p:cNvSpPr txBox="1"/>
          <p:nvPr/>
        </p:nvSpPr>
        <p:spPr>
          <a:xfrm>
            <a:off x="1240971" y="5780782"/>
            <a:ext cx="9104812" cy="1077218"/>
          </a:xfrm>
          <a:prstGeom prst="rect">
            <a:avLst/>
          </a:prstGeom>
          <a:noFill/>
        </p:spPr>
        <p:txBody>
          <a:bodyPr wrap="square" rtlCol="0">
            <a:spAutoFit/>
          </a:bodyPr>
          <a:lstStyle/>
          <a:p>
            <a:r>
              <a:rPr lang="es-MX" sz="3200" b="1" dirty="0" smtClean="0">
                <a:latin typeface="Arial Black" panose="020B0A04020102020204" pitchFamily="34" charset="0"/>
              </a:rPr>
              <a:t>ESCUELA SABÁTICA</a:t>
            </a:r>
          </a:p>
          <a:p>
            <a:r>
              <a:rPr lang="es-MX" sz="3200" b="1" dirty="0" smtClean="0">
                <a:latin typeface="Arial Black" panose="020B0A04020102020204" pitchFamily="34" charset="0"/>
              </a:rPr>
              <a:t>IGLESIA ADVENTISTA DEL 7° DÍA</a:t>
            </a:r>
            <a:endParaRPr lang="es-MX" sz="3200" b="1" dirty="0">
              <a:latin typeface="Arial Black" panose="020B0A04020102020204" pitchFamily="34" charset="0"/>
            </a:endParaRPr>
          </a:p>
        </p:txBody>
      </p:sp>
      <p:pic>
        <p:nvPicPr>
          <p:cNvPr id="8" name="Imagen 7"/>
          <p:cNvPicPr>
            <a:picLocks noChangeAspect="1"/>
          </p:cNvPicPr>
          <p:nvPr/>
        </p:nvPicPr>
        <p:blipFill>
          <a:blip r:embed="rId3"/>
          <a:stretch>
            <a:fillRect/>
          </a:stretch>
        </p:blipFill>
        <p:spPr>
          <a:xfrm>
            <a:off x="0" y="646330"/>
            <a:ext cx="9144000" cy="5123906"/>
          </a:xfrm>
          <a:prstGeom prst="rect">
            <a:avLst/>
          </a:prstGeom>
        </p:spPr>
      </p:pic>
    </p:spTree>
    <p:extLst>
      <p:ext uri="{BB962C8B-B14F-4D97-AF65-F5344CB8AC3E}">
        <p14:creationId xmlns:p14="http://schemas.microsoft.com/office/powerpoint/2010/main" val="3072926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 y="3855278"/>
            <a:ext cx="9143999" cy="2862322"/>
          </a:xfrm>
          <a:prstGeom prst="rect">
            <a:avLst/>
          </a:prstGeom>
        </p:spPr>
        <p:txBody>
          <a:bodyPr wrap="square">
            <a:spAutoFit/>
          </a:bodyPr>
          <a:lstStyle/>
          <a:p>
            <a:pPr algn="ctr"/>
            <a:r>
              <a:rPr lang="es-MX" sz="2000" b="1" dirty="0" smtClean="0">
                <a:latin typeface="Arial Black" panose="020B0A04020102020204" pitchFamily="34" charset="0"/>
              </a:rPr>
              <a:t> Apreciados hermanos, “al igual que los patriarcas de antaño, los que profesan amar a Dios deben levantar un altar al </a:t>
            </a:r>
          </a:p>
          <a:p>
            <a:pPr algn="ctr"/>
            <a:r>
              <a:rPr lang="es-MX" sz="2000" b="1" dirty="0" smtClean="0">
                <a:latin typeface="Arial Black" panose="020B0A04020102020204" pitchFamily="34" charset="0"/>
              </a:rPr>
              <a:t>Señor en todo lugar que se establezcan... Los padres y las madres a menudo deben elevar su corazón a Dios en humildes </a:t>
            </a:r>
          </a:p>
          <a:p>
            <a:pPr algn="ctr"/>
            <a:r>
              <a:rPr lang="es-MX" sz="2000" b="1" dirty="0" smtClean="0">
                <a:latin typeface="Arial Black" panose="020B0A04020102020204" pitchFamily="34" charset="0"/>
              </a:rPr>
              <a:t>súplicas por ellos y sus hijos. Que el padre, como sacerdote de la casa, ponga sobre el altar de Dios el sacrificio de la mañana </a:t>
            </a:r>
          </a:p>
          <a:p>
            <a:pPr algn="ctr"/>
            <a:r>
              <a:rPr lang="es-MX" sz="2000" b="1" dirty="0" smtClean="0">
                <a:latin typeface="Arial Black" panose="020B0A04020102020204" pitchFamily="34" charset="0"/>
              </a:rPr>
              <a:t>y de la tarde, mientras la esposa y los hijos se unen en oración y alabanza. En una casa así, a Jesús le encantaría quedarse” </a:t>
            </a:r>
          </a:p>
          <a:p>
            <a:pPr algn="ctr"/>
            <a:r>
              <a:rPr lang="es-MX" sz="2000" b="1" dirty="0" smtClean="0">
                <a:latin typeface="Arial Black" panose="020B0A04020102020204" pitchFamily="34" charset="0"/>
              </a:rPr>
              <a:t>(Patriarcas y profetas 123:1).</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3999" cy="3855278"/>
          </a:xfrm>
          <a:prstGeom prst="rect">
            <a:avLst/>
          </a:prstGeom>
        </p:spPr>
      </p:pic>
    </p:spTree>
    <p:extLst>
      <p:ext uri="{BB962C8B-B14F-4D97-AF65-F5344CB8AC3E}">
        <p14:creationId xmlns:p14="http://schemas.microsoft.com/office/powerpoint/2010/main" val="3133771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61973"/>
            <a:ext cx="9144000" cy="1938992"/>
          </a:xfrm>
          <a:prstGeom prst="rect">
            <a:avLst/>
          </a:prstGeom>
        </p:spPr>
        <p:txBody>
          <a:bodyPr wrap="square">
            <a:spAutoFit/>
          </a:bodyPr>
          <a:lstStyle/>
          <a:p>
            <a:pPr algn="ctr"/>
            <a:r>
              <a:rPr lang="es-MX" sz="2000" b="1" dirty="0" smtClean="0">
                <a:latin typeface="Arial Black" panose="020B0A04020102020204" pitchFamily="34" charset="0"/>
              </a:rPr>
              <a:t> “Si hubo tiempo en el que cada casa debiera ser una casa de oración, es ahora… Tengan siempre en cuenta los </a:t>
            </a:r>
          </a:p>
          <a:p>
            <a:pPr algn="ctr"/>
            <a:r>
              <a:rPr lang="es-MX" sz="2000" b="1" dirty="0" smtClean="0">
                <a:latin typeface="Arial Black" panose="020B0A04020102020204" pitchFamily="34" charset="0"/>
              </a:rPr>
              <a:t>miembros de cada familia que están íntimamente unidos con el cielo. El Señor tiene un interés especial en la familia de sus </a:t>
            </a:r>
          </a:p>
          <a:p>
            <a:pPr algn="ctr"/>
            <a:r>
              <a:rPr lang="es-MX" sz="2000" b="1" dirty="0" smtClean="0">
                <a:latin typeface="Arial Black" panose="020B0A04020102020204" pitchFamily="34" charset="0"/>
              </a:rPr>
              <a:t>hijos terrenales. Los ángeles ofrecen el humo del fragante incienso de las oraciones de los santos</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198517" y="0"/>
            <a:ext cx="6430192" cy="4652146"/>
          </a:xfrm>
          <a:prstGeom prst="rect">
            <a:avLst/>
          </a:prstGeom>
        </p:spPr>
      </p:pic>
    </p:spTree>
    <p:extLst>
      <p:ext uri="{BB962C8B-B14F-4D97-AF65-F5344CB8AC3E}">
        <p14:creationId xmlns:p14="http://schemas.microsoft.com/office/powerpoint/2010/main" val="3765451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43718"/>
            <a:ext cx="9144000" cy="1938992"/>
          </a:xfrm>
          <a:prstGeom prst="rect">
            <a:avLst/>
          </a:prstGeom>
        </p:spPr>
        <p:txBody>
          <a:bodyPr wrap="square">
            <a:spAutoFit/>
          </a:bodyPr>
          <a:lstStyle/>
          <a:p>
            <a:pPr algn="ctr"/>
            <a:r>
              <a:rPr lang="es-MX" sz="2000" b="1" dirty="0" smtClean="0">
                <a:latin typeface="Arial Black" panose="020B0A04020102020204" pitchFamily="34" charset="0"/>
              </a:rPr>
              <a:t>Por lo tanto, en cada familia </a:t>
            </a:r>
          </a:p>
          <a:p>
            <a:pPr algn="ctr"/>
            <a:r>
              <a:rPr lang="es-MX" sz="2000" b="1" dirty="0" smtClean="0">
                <a:latin typeface="Arial Black" panose="020B0A04020102020204" pitchFamily="34" charset="0"/>
              </a:rPr>
              <a:t>ascienda hacia el cielo la oración matinal y en la hora fresca de la puesta del sol, preséntense delante de Dios los méritos del </a:t>
            </a:r>
          </a:p>
          <a:p>
            <a:pPr algn="ctr"/>
            <a:r>
              <a:rPr lang="es-MX" sz="2000" b="1" dirty="0" smtClean="0">
                <a:latin typeface="Arial Black" panose="020B0A04020102020204" pitchFamily="34" charset="0"/>
              </a:rPr>
              <a:t>Salvador en favor nuestro. Mañana y noche, el universo celestial toma nota de cada familia que ora.”</a:t>
            </a:r>
          </a:p>
          <a:p>
            <a:pPr algn="ctr"/>
            <a:r>
              <a:rPr lang="es-MX" sz="2000" b="1" dirty="0" smtClean="0">
                <a:latin typeface="Arial Black" panose="020B0A04020102020204" pitchFamily="34" charset="0"/>
              </a:rPr>
              <a:t>(Conducción del niño 489:2, 491:1).</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0"/>
            <a:ext cx="9144000" cy="4743718"/>
          </a:xfrm>
          <a:prstGeom prst="rect">
            <a:avLst/>
          </a:prstGeom>
        </p:spPr>
      </p:pic>
    </p:spTree>
    <p:extLst>
      <p:ext uri="{BB962C8B-B14F-4D97-AF65-F5344CB8AC3E}">
        <p14:creationId xmlns:p14="http://schemas.microsoft.com/office/powerpoint/2010/main" val="15769539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84775"/>
          </a:xfrm>
          <a:prstGeom prst="rect">
            <a:avLst/>
          </a:prstGeom>
          <a:solidFill>
            <a:schemeClr val="accent1">
              <a:lumMod val="40000"/>
              <a:lumOff val="60000"/>
            </a:schemeClr>
          </a:solidFill>
        </p:spPr>
        <p:txBody>
          <a:bodyPr wrap="square" rtlCol="0">
            <a:spAutoFit/>
          </a:bodyPr>
          <a:lstStyle/>
          <a:p>
            <a:pPr algn="ctr"/>
            <a:r>
              <a:rPr lang="es-MX" sz="3200" b="1" dirty="0" smtClean="0">
                <a:latin typeface="Arial Black" panose="020B0A04020102020204" pitchFamily="34" charset="0"/>
              </a:rPr>
              <a:t>HIMNO  DE ALABANZA</a:t>
            </a:r>
            <a:endParaRPr lang="es-MX" sz="3200" b="1" dirty="0">
              <a:latin typeface="Arial Black" panose="020B0A04020102020204" pitchFamily="34" charset="0"/>
            </a:endParaRPr>
          </a:p>
        </p:txBody>
      </p:sp>
      <p:sp>
        <p:nvSpPr>
          <p:cNvPr id="3" name="Rectángulo 2"/>
          <p:cNvSpPr/>
          <p:nvPr/>
        </p:nvSpPr>
        <p:spPr>
          <a:xfrm>
            <a:off x="0" y="584774"/>
            <a:ext cx="9144000" cy="461665"/>
          </a:xfrm>
          <a:prstGeom prst="rect">
            <a:avLst/>
          </a:prstGeom>
          <a:solidFill>
            <a:schemeClr val="accent2">
              <a:lumMod val="40000"/>
              <a:lumOff val="60000"/>
            </a:schemeClr>
          </a:solidFill>
        </p:spPr>
        <p:txBody>
          <a:bodyPr wrap="square">
            <a:spAutoFit/>
          </a:bodyPr>
          <a:lstStyle/>
          <a:p>
            <a:pPr algn="ctr"/>
            <a:r>
              <a:rPr lang="es-MX" sz="2400" b="1" dirty="0" smtClean="0">
                <a:latin typeface="Arial Black" panose="020B0A04020102020204" pitchFamily="34" charset="0"/>
              </a:rPr>
              <a:t>#596 “EDIFICAMOS FAMILIAS”.</a:t>
            </a:r>
            <a:endParaRPr lang="es-MX" sz="2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400050" y="1046439"/>
            <a:ext cx="8365128" cy="6218078"/>
          </a:xfrm>
          <a:prstGeom prst="rect">
            <a:avLst/>
          </a:prstGeom>
        </p:spPr>
      </p:pic>
    </p:spTree>
    <p:extLst>
      <p:ext uri="{BB962C8B-B14F-4D97-AF65-F5344CB8AC3E}">
        <p14:creationId xmlns:p14="http://schemas.microsoft.com/office/powerpoint/2010/main" val="25846469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4458849"/>
            <a:ext cx="9144000" cy="2246769"/>
          </a:xfrm>
          <a:prstGeom prst="rect">
            <a:avLst/>
          </a:prstGeom>
        </p:spPr>
        <p:txBody>
          <a:bodyPr wrap="square">
            <a:spAutoFit/>
          </a:bodyPr>
          <a:lstStyle/>
          <a:p>
            <a:pPr algn="ctr"/>
            <a:r>
              <a:rPr lang="es-MX" sz="2000" b="1" dirty="0" smtClean="0">
                <a:latin typeface="Arial Black" panose="020B0A04020102020204" pitchFamily="34" charset="0"/>
              </a:rPr>
              <a:t>“Antes de salir de la casa para ir a trabajar, toda la familia debe ser convocada y el padre, o la madre en ausencia del </a:t>
            </a:r>
          </a:p>
          <a:p>
            <a:pPr algn="ctr"/>
            <a:r>
              <a:rPr lang="es-MX" sz="2000" b="1" dirty="0" smtClean="0">
                <a:latin typeface="Arial Black" panose="020B0A04020102020204" pitchFamily="34" charset="0"/>
              </a:rPr>
              <a:t>padre, debe rogar con fervor a Dios que los guarde durante el día. Acudid con humildad, con un corazón lleno de ternura, </a:t>
            </a:r>
          </a:p>
          <a:p>
            <a:pPr algn="ctr"/>
            <a:r>
              <a:rPr lang="es-MX" sz="2000" b="1" dirty="0" smtClean="0">
                <a:latin typeface="Arial Black" panose="020B0A04020102020204" pitchFamily="34" charset="0"/>
              </a:rPr>
              <a:t>presintiendo las tentaciones y peligros que os acechan a vosotros y a vuestros hijos, y por la fe atad a estos últimos al </a:t>
            </a:r>
          </a:p>
          <a:p>
            <a:pPr algn="ctr"/>
            <a:r>
              <a:rPr lang="es-MX" sz="2000" b="1" dirty="0" smtClean="0">
                <a:latin typeface="Arial Black" panose="020B0A04020102020204" pitchFamily="34" charset="0"/>
              </a:rPr>
              <a:t>altar, solicitando para ellos el cuidado del Señor</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1"/>
            <a:ext cx="9144000" cy="4323806"/>
          </a:xfrm>
          <a:prstGeom prst="rect">
            <a:avLst/>
          </a:prstGeom>
        </p:spPr>
      </p:pic>
    </p:spTree>
    <p:extLst>
      <p:ext uri="{BB962C8B-B14F-4D97-AF65-F5344CB8AC3E}">
        <p14:creationId xmlns:p14="http://schemas.microsoft.com/office/powerpoint/2010/main" val="11149102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chemeClr val="accent1">
              <a:lumMod val="75000"/>
            </a:schemeClr>
          </a:solidFill>
        </p:spPr>
        <p:txBody>
          <a:bodyPr wrap="square" rtlCol="0">
            <a:spAutoFit/>
          </a:bodyPr>
          <a:lstStyle/>
          <a:p>
            <a:pPr algn="ctr"/>
            <a:r>
              <a:rPr lang="es-MX" sz="3600" b="1" dirty="0" smtClean="0">
                <a:solidFill>
                  <a:srgbClr val="FFFF00"/>
                </a:solidFill>
                <a:latin typeface="Arial Black" panose="020B0A04020102020204" pitchFamily="34" charset="0"/>
              </a:rPr>
              <a:t>NUEVO </a:t>
            </a:r>
            <a:r>
              <a:rPr lang="es-MX" sz="3600" b="1" dirty="0" smtClean="0">
                <a:solidFill>
                  <a:srgbClr val="FF0000"/>
                </a:solidFill>
                <a:latin typeface="Arial Black" panose="020B0A04020102020204" pitchFamily="34" charset="0"/>
              </a:rPr>
              <a:t>HORIZONTE</a:t>
            </a:r>
            <a:endParaRPr lang="es-MX" sz="3600" b="1" dirty="0">
              <a:solidFill>
                <a:srgbClr val="FF0000"/>
              </a:solidFill>
              <a:latin typeface="Arial Black" panose="020B0A04020102020204" pitchFamily="34" charset="0"/>
            </a:endParaRPr>
          </a:p>
        </p:txBody>
      </p:sp>
      <p:sp>
        <p:nvSpPr>
          <p:cNvPr id="3" name="CuadroTexto 2"/>
          <p:cNvSpPr txBox="1"/>
          <p:nvPr/>
        </p:nvSpPr>
        <p:spPr>
          <a:xfrm>
            <a:off x="0" y="646331"/>
            <a:ext cx="9144000" cy="400110"/>
          </a:xfrm>
          <a:prstGeom prst="rect">
            <a:avLst/>
          </a:prstGeom>
          <a:solidFill>
            <a:srgbClr val="FFFF00"/>
          </a:solidFill>
        </p:spPr>
        <p:txBody>
          <a:bodyPr wrap="square" rtlCol="0">
            <a:spAutoFit/>
          </a:bodyPr>
          <a:lstStyle/>
          <a:p>
            <a:pPr algn="ctr"/>
            <a:r>
              <a:rPr lang="es-MX" sz="2000" b="1" dirty="0" smtClean="0">
                <a:latin typeface="Arial Black" panose="020B0A04020102020204" pitchFamily="34" charset="0"/>
              </a:rPr>
              <a:t>EVANGELISMO</a:t>
            </a:r>
            <a:endParaRPr lang="es-MX" sz="2000" b="1" dirty="0">
              <a:latin typeface="Arial Black" panose="020B0A04020102020204" pitchFamily="34" charset="0"/>
            </a:endParaRPr>
          </a:p>
        </p:txBody>
      </p:sp>
      <p:sp>
        <p:nvSpPr>
          <p:cNvPr id="4" name="CuadroTexto 3"/>
          <p:cNvSpPr txBox="1"/>
          <p:nvPr/>
        </p:nvSpPr>
        <p:spPr>
          <a:xfrm>
            <a:off x="0" y="5982788"/>
            <a:ext cx="9144000" cy="830997"/>
          </a:xfrm>
          <a:prstGeom prst="rect">
            <a:avLst/>
          </a:prstGeom>
          <a:solidFill>
            <a:schemeClr val="accent6">
              <a:lumMod val="60000"/>
              <a:lumOff val="40000"/>
            </a:schemeClr>
          </a:solidFill>
        </p:spPr>
        <p:txBody>
          <a:bodyPr wrap="square" rtlCol="0">
            <a:spAutoFit/>
          </a:bodyPr>
          <a:lstStyle/>
          <a:p>
            <a:pPr algn="ctr"/>
            <a:r>
              <a:rPr lang="es-MX" sz="2400" b="1" dirty="0" smtClean="0">
                <a:latin typeface="Arial Black" panose="020B0A04020102020204" pitchFamily="34" charset="0"/>
              </a:rPr>
              <a:t>ACTIVIDAD CONSCIENTE Y PASIVIDAD FUNCIONAL EN LA EVANGELIZACIÓN</a:t>
            </a:r>
            <a:endParaRPr lang="es-MX" sz="2400" b="1" dirty="0">
              <a:latin typeface="Arial Black" panose="020B0A04020102020204" pitchFamily="34" charset="0"/>
            </a:endParaRPr>
          </a:p>
        </p:txBody>
      </p:sp>
      <p:sp>
        <p:nvSpPr>
          <p:cNvPr id="5" name="CuadroTexto 4"/>
          <p:cNvSpPr txBox="1"/>
          <p:nvPr/>
        </p:nvSpPr>
        <p:spPr>
          <a:xfrm>
            <a:off x="1084217" y="1763486"/>
            <a:ext cx="2074286" cy="523220"/>
          </a:xfrm>
          <a:prstGeom prst="rect">
            <a:avLst/>
          </a:prstGeom>
          <a:solidFill>
            <a:srgbClr val="FFC000"/>
          </a:solidFill>
        </p:spPr>
        <p:txBody>
          <a:bodyPr wrap="none" rtlCol="0">
            <a:spAutoFit/>
          </a:bodyPr>
          <a:lstStyle/>
          <a:p>
            <a:r>
              <a:rPr lang="es-MX" sz="2800" b="1" dirty="0" smtClean="0">
                <a:latin typeface="Arial Black" panose="020B0A04020102020204" pitchFamily="34" charset="0"/>
              </a:rPr>
              <a:t>CAMINAR</a:t>
            </a:r>
            <a:endParaRPr lang="es-MX" sz="2800" b="1" dirty="0">
              <a:latin typeface="Arial Black" panose="020B0A04020102020204" pitchFamily="34" charset="0"/>
            </a:endParaRPr>
          </a:p>
        </p:txBody>
      </p:sp>
      <p:sp>
        <p:nvSpPr>
          <p:cNvPr id="6" name="CuadroTexto 5"/>
          <p:cNvSpPr txBox="1"/>
          <p:nvPr/>
        </p:nvSpPr>
        <p:spPr>
          <a:xfrm>
            <a:off x="5449121" y="1306639"/>
            <a:ext cx="2121093" cy="523220"/>
          </a:xfrm>
          <a:prstGeom prst="rect">
            <a:avLst/>
          </a:prstGeom>
          <a:solidFill>
            <a:srgbClr val="FF0000"/>
          </a:solidFill>
        </p:spPr>
        <p:txBody>
          <a:bodyPr wrap="none" rtlCol="0">
            <a:spAutoFit/>
          </a:bodyPr>
          <a:lstStyle/>
          <a:p>
            <a:r>
              <a:rPr lang="es-MX" sz="2800" b="1" dirty="0" smtClean="0">
                <a:solidFill>
                  <a:schemeClr val="bg1"/>
                </a:solidFill>
                <a:latin typeface="Arial Black" panose="020B0A04020102020204" pitchFamily="34" charset="0"/>
              </a:rPr>
              <a:t>ENSEÑAR</a:t>
            </a:r>
            <a:endParaRPr lang="es-MX" sz="2800" b="1" dirty="0">
              <a:solidFill>
                <a:schemeClr val="bg1"/>
              </a:solidFill>
              <a:latin typeface="Arial Black" panose="020B0A04020102020204" pitchFamily="34" charset="0"/>
            </a:endParaRPr>
          </a:p>
        </p:txBody>
      </p:sp>
      <p:sp>
        <p:nvSpPr>
          <p:cNvPr id="7" name="CuadroTexto 6"/>
          <p:cNvSpPr txBox="1"/>
          <p:nvPr/>
        </p:nvSpPr>
        <p:spPr>
          <a:xfrm>
            <a:off x="920390" y="3513909"/>
            <a:ext cx="2238113" cy="523220"/>
          </a:xfrm>
          <a:prstGeom prst="rect">
            <a:avLst/>
          </a:prstGeom>
          <a:solidFill>
            <a:schemeClr val="tx2">
              <a:lumMod val="40000"/>
              <a:lumOff val="60000"/>
            </a:schemeClr>
          </a:solidFill>
        </p:spPr>
        <p:txBody>
          <a:bodyPr wrap="none" rtlCol="0">
            <a:spAutoFit/>
          </a:bodyPr>
          <a:lstStyle/>
          <a:p>
            <a:r>
              <a:rPr lang="es-MX" sz="2800" b="1" dirty="0" smtClean="0">
                <a:latin typeface="Arial Black" panose="020B0A04020102020204" pitchFamily="34" charset="0"/>
              </a:rPr>
              <a:t>PREDICAR</a:t>
            </a:r>
            <a:endParaRPr lang="es-MX" sz="2800" b="1" dirty="0">
              <a:latin typeface="Arial Black" panose="020B0A04020102020204" pitchFamily="34" charset="0"/>
            </a:endParaRPr>
          </a:p>
        </p:txBody>
      </p:sp>
      <p:sp>
        <p:nvSpPr>
          <p:cNvPr id="8" name="CuadroTexto 7"/>
          <p:cNvSpPr txBox="1"/>
          <p:nvPr/>
        </p:nvSpPr>
        <p:spPr>
          <a:xfrm>
            <a:off x="4412212" y="2664823"/>
            <a:ext cx="1600118" cy="523220"/>
          </a:xfrm>
          <a:prstGeom prst="rect">
            <a:avLst/>
          </a:prstGeom>
          <a:solidFill>
            <a:schemeClr val="accent2">
              <a:lumMod val="75000"/>
            </a:schemeClr>
          </a:solidFill>
        </p:spPr>
        <p:txBody>
          <a:bodyPr wrap="none" rtlCol="0">
            <a:spAutoFit/>
          </a:bodyPr>
          <a:lstStyle/>
          <a:p>
            <a:r>
              <a:rPr lang="es-MX" sz="2800" b="1" dirty="0" smtClean="0">
                <a:solidFill>
                  <a:schemeClr val="bg1"/>
                </a:solidFill>
                <a:latin typeface="Arial Black" panose="020B0A04020102020204" pitchFamily="34" charset="0"/>
              </a:rPr>
              <a:t>CURAR</a:t>
            </a:r>
            <a:endParaRPr lang="es-MX" sz="2800" b="1" dirty="0">
              <a:solidFill>
                <a:schemeClr val="bg1"/>
              </a:solidFill>
              <a:latin typeface="Arial Black" panose="020B0A04020102020204" pitchFamily="34" charset="0"/>
            </a:endParaRPr>
          </a:p>
        </p:txBody>
      </p:sp>
      <p:sp>
        <p:nvSpPr>
          <p:cNvPr id="9" name="CuadroTexto 8"/>
          <p:cNvSpPr txBox="1"/>
          <p:nvPr/>
        </p:nvSpPr>
        <p:spPr>
          <a:xfrm>
            <a:off x="5172891" y="3892731"/>
            <a:ext cx="1856277" cy="523220"/>
          </a:xfrm>
          <a:prstGeom prst="rect">
            <a:avLst/>
          </a:prstGeom>
          <a:solidFill>
            <a:schemeClr val="accent6">
              <a:lumMod val="60000"/>
              <a:lumOff val="40000"/>
            </a:schemeClr>
          </a:solidFill>
        </p:spPr>
        <p:txBody>
          <a:bodyPr wrap="none" rtlCol="0">
            <a:spAutoFit/>
          </a:bodyPr>
          <a:lstStyle/>
          <a:p>
            <a:r>
              <a:rPr lang="es-MX" sz="2800" b="1" dirty="0" smtClean="0">
                <a:latin typeface="Arial Black" panose="020B0A04020102020204" pitchFamily="34" charset="0"/>
              </a:rPr>
              <a:t>CONTAR</a:t>
            </a:r>
            <a:endParaRPr lang="es-MX" sz="2800" b="1" dirty="0">
              <a:latin typeface="Arial Black" panose="020B0A04020102020204" pitchFamily="34" charset="0"/>
            </a:endParaRPr>
          </a:p>
        </p:txBody>
      </p:sp>
      <p:sp>
        <p:nvSpPr>
          <p:cNvPr id="10" name="CuadroTexto 9"/>
          <p:cNvSpPr txBox="1"/>
          <p:nvPr/>
        </p:nvSpPr>
        <p:spPr>
          <a:xfrm>
            <a:off x="3670663" y="5081451"/>
            <a:ext cx="1483098" cy="584775"/>
          </a:xfrm>
          <a:prstGeom prst="rect">
            <a:avLst/>
          </a:prstGeom>
          <a:solidFill>
            <a:srgbClr val="FF66CC"/>
          </a:solidFill>
        </p:spPr>
        <p:txBody>
          <a:bodyPr wrap="none" rtlCol="0">
            <a:spAutoFit/>
          </a:bodyPr>
          <a:lstStyle/>
          <a:p>
            <a:r>
              <a:rPr lang="es-MX" sz="3200" b="1" dirty="0" smtClean="0">
                <a:latin typeface="Arial Black" panose="020B0A04020102020204" pitchFamily="34" charset="0"/>
              </a:rPr>
              <a:t>ORAR</a:t>
            </a:r>
            <a:endParaRPr lang="es-MX" sz="3200" b="1" dirty="0">
              <a:latin typeface="Arial Black" panose="020B0A04020102020204" pitchFamily="34" charset="0"/>
            </a:endParaRPr>
          </a:p>
        </p:txBody>
      </p:sp>
    </p:spTree>
    <p:extLst>
      <p:ext uri="{BB962C8B-B14F-4D97-AF65-F5344CB8AC3E}">
        <p14:creationId xmlns:p14="http://schemas.microsoft.com/office/powerpoint/2010/main" val="35610894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816090"/>
            <a:ext cx="9144000" cy="2862322"/>
          </a:xfrm>
          <a:prstGeom prst="rect">
            <a:avLst/>
          </a:prstGeom>
        </p:spPr>
        <p:txBody>
          <a:bodyPr wrap="square">
            <a:spAutoFit/>
          </a:bodyPr>
          <a:lstStyle/>
          <a:p>
            <a:pPr algn="ctr"/>
            <a:r>
              <a:rPr lang="es-MX" sz="2000" b="1" dirty="0" smtClean="0">
                <a:latin typeface="Arial Black" panose="020B0A04020102020204" pitchFamily="34" charset="0"/>
              </a:rPr>
              <a:t>“En cada familia debería haber una hora fija para los cultos matutino y vespertino. Conviene a los padres reunir en </a:t>
            </a:r>
          </a:p>
          <a:p>
            <a:pPr algn="ctr"/>
            <a:r>
              <a:rPr lang="es-MX" sz="2000" b="1" dirty="0" smtClean="0">
                <a:latin typeface="Arial Black" panose="020B0A04020102020204" pitchFamily="34" charset="0"/>
              </a:rPr>
              <a:t>derredor suyo a sus hijos antes del desayuno para agradecer al Padre celestial por su protección durante la noche, y para </a:t>
            </a:r>
          </a:p>
          <a:p>
            <a:pPr algn="ctr"/>
            <a:r>
              <a:rPr lang="es-MX" sz="2000" b="1" dirty="0" smtClean="0">
                <a:latin typeface="Arial Black" panose="020B0A04020102020204" pitchFamily="34" charset="0"/>
              </a:rPr>
              <a:t>pedirle su ayuda y cuidado durante el día. Es propio también, cuando llega el anochecer, que los padres y los hijos se reúnan </a:t>
            </a:r>
          </a:p>
          <a:p>
            <a:pPr algn="ctr"/>
            <a:r>
              <a:rPr lang="es-MX" sz="2000" b="1" dirty="0" smtClean="0">
                <a:latin typeface="Arial Black" panose="020B0A04020102020204" pitchFamily="34" charset="0"/>
              </a:rPr>
              <a:t>una vez más delante de Dios para agradecerle las bendiciones recibidas durante el día que termina” </a:t>
            </a:r>
          </a:p>
          <a:p>
            <a:pPr algn="ctr"/>
            <a:r>
              <a:rPr lang="es-MX" sz="2000" b="1" dirty="0" smtClean="0">
                <a:latin typeface="Arial Black" panose="020B0A04020102020204" pitchFamily="34" charset="0"/>
              </a:rPr>
              <a:t>(Conducción del niño 492:1)</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3816090"/>
          </a:xfrm>
          <a:prstGeom prst="rect">
            <a:avLst/>
          </a:prstGeom>
        </p:spPr>
      </p:pic>
    </p:spTree>
    <p:extLst>
      <p:ext uri="{BB962C8B-B14F-4D97-AF65-F5344CB8AC3E}">
        <p14:creationId xmlns:p14="http://schemas.microsoft.com/office/powerpoint/2010/main" val="34590025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84775"/>
          </a:xfrm>
          <a:prstGeom prst="rect">
            <a:avLst/>
          </a:prstGeom>
          <a:solidFill>
            <a:srgbClr val="FF99CC"/>
          </a:solidFill>
        </p:spPr>
        <p:txBody>
          <a:bodyPr wrap="square" rtlCol="0">
            <a:spAutoFit/>
          </a:bodyPr>
          <a:lstStyle/>
          <a:p>
            <a:pPr algn="ctr"/>
            <a:r>
              <a:rPr lang="es-MX" sz="3200" b="1" dirty="0" smtClean="0">
                <a:latin typeface="Arial Black" panose="020B0A04020102020204" pitchFamily="34" charset="0"/>
              </a:rPr>
              <a:t>HIMNO ESPECIAL</a:t>
            </a:r>
            <a:endParaRPr lang="es-MX" sz="32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84774"/>
            <a:ext cx="9144001" cy="6273226"/>
          </a:xfrm>
          <a:prstGeom prst="rect">
            <a:avLst/>
          </a:prstGeom>
        </p:spPr>
      </p:pic>
      <p:sp>
        <p:nvSpPr>
          <p:cNvPr id="5" name="CuadroTexto 4"/>
          <p:cNvSpPr txBox="1"/>
          <p:nvPr/>
        </p:nvSpPr>
        <p:spPr>
          <a:xfrm>
            <a:off x="3712630" y="5525588"/>
            <a:ext cx="1718740" cy="707886"/>
          </a:xfrm>
          <a:prstGeom prst="rect">
            <a:avLst/>
          </a:prstGeom>
          <a:noFill/>
        </p:spPr>
        <p:txBody>
          <a:bodyPr wrap="none" rtlCol="0">
            <a:spAutoFit/>
          </a:bodyPr>
          <a:lstStyle/>
          <a:p>
            <a:r>
              <a:rPr lang="es-MX" sz="4000" b="1" dirty="0" smtClean="0">
                <a:solidFill>
                  <a:schemeClr val="accent5">
                    <a:lumMod val="75000"/>
                  </a:schemeClr>
                </a:solidFill>
                <a:latin typeface="Arial Black" panose="020B0A04020102020204" pitchFamily="34" charset="0"/>
              </a:rPr>
              <a:t># 380</a:t>
            </a:r>
            <a:endParaRPr lang="es-MX" sz="4000" b="1" dirty="0">
              <a:solidFill>
                <a:schemeClr val="accent5">
                  <a:lumMod val="75000"/>
                </a:schemeClr>
              </a:solidFill>
              <a:latin typeface="Arial Black" panose="020B0A04020102020204" pitchFamily="34" charset="0"/>
            </a:endParaRPr>
          </a:p>
        </p:txBody>
      </p:sp>
      <p:sp>
        <p:nvSpPr>
          <p:cNvPr id="6" name="CuadroTexto 5"/>
          <p:cNvSpPr txBox="1"/>
          <p:nvPr/>
        </p:nvSpPr>
        <p:spPr>
          <a:xfrm>
            <a:off x="7628709" y="633971"/>
            <a:ext cx="1515291" cy="1071155"/>
          </a:xfrm>
          <a:prstGeom prst="rect">
            <a:avLst/>
          </a:prstGeom>
          <a:solidFill>
            <a:schemeClr val="bg1"/>
          </a:solidFill>
        </p:spPr>
        <p:txBody>
          <a:bodyPr wrap="square" rtlCol="0">
            <a:spAutoFit/>
          </a:bodyPr>
          <a:lstStyle/>
          <a:p>
            <a:endParaRPr lang="es-MX" dirty="0"/>
          </a:p>
        </p:txBody>
      </p:sp>
      <p:sp>
        <p:nvSpPr>
          <p:cNvPr id="7" name="CuadroTexto 6"/>
          <p:cNvSpPr txBox="1"/>
          <p:nvPr/>
        </p:nvSpPr>
        <p:spPr>
          <a:xfrm>
            <a:off x="130629" y="6322774"/>
            <a:ext cx="9013371" cy="646331"/>
          </a:xfrm>
          <a:prstGeom prst="rect">
            <a:avLst/>
          </a:prstGeom>
          <a:solidFill>
            <a:srgbClr val="00CC00"/>
          </a:solidFill>
        </p:spPr>
        <p:txBody>
          <a:bodyPr wrap="square" rtlCol="0">
            <a:spAutoFit/>
          </a:bodyPr>
          <a:lstStyle/>
          <a:p>
            <a:endParaRPr lang="es-MX" dirty="0" smtClean="0"/>
          </a:p>
          <a:p>
            <a:endParaRPr lang="es-MX" dirty="0"/>
          </a:p>
        </p:txBody>
      </p:sp>
    </p:spTree>
    <p:extLst>
      <p:ext uri="{BB962C8B-B14F-4D97-AF65-F5344CB8AC3E}">
        <p14:creationId xmlns:p14="http://schemas.microsoft.com/office/powerpoint/2010/main" val="37322020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1323439"/>
          </a:xfrm>
          <a:prstGeom prst="rect">
            <a:avLst/>
          </a:prstGeom>
        </p:spPr>
        <p:txBody>
          <a:bodyPr wrap="square">
            <a:spAutoFit/>
          </a:bodyPr>
          <a:lstStyle/>
          <a:p>
            <a:pPr algn="ctr"/>
            <a:r>
              <a:rPr lang="es-MX" sz="2000" b="1" dirty="0" smtClean="0">
                <a:latin typeface="Arial Black" panose="020B0A04020102020204" pitchFamily="34" charset="0"/>
              </a:rPr>
              <a:t>Por la noche y por la mañana uníos con vuestros hijos en el culto a Dios, leyendo su Palabra y cantando sus </a:t>
            </a:r>
          </a:p>
          <a:p>
            <a:pPr algn="ctr"/>
            <a:r>
              <a:rPr lang="es-MX" sz="2000" b="1" dirty="0" smtClean="0">
                <a:latin typeface="Arial Black" panose="020B0A04020102020204" pitchFamily="34" charset="0"/>
              </a:rPr>
              <a:t>alabanzas. Enseñadles a repetir la ley de Dios. Respecto de los mandamientos, los israelitas recibieron esta instrucción: </a:t>
            </a:r>
          </a:p>
        </p:txBody>
      </p:sp>
      <p:pic>
        <p:nvPicPr>
          <p:cNvPr id="3" name="Imagen 2"/>
          <p:cNvPicPr>
            <a:picLocks noChangeAspect="1"/>
          </p:cNvPicPr>
          <p:nvPr/>
        </p:nvPicPr>
        <p:blipFill>
          <a:blip r:embed="rId2"/>
          <a:stretch>
            <a:fillRect/>
          </a:stretch>
        </p:blipFill>
        <p:spPr>
          <a:xfrm>
            <a:off x="0" y="1323439"/>
            <a:ext cx="9144000" cy="5534561"/>
          </a:xfrm>
          <a:prstGeom prst="rect">
            <a:avLst/>
          </a:prstGeom>
        </p:spPr>
      </p:pic>
    </p:spTree>
    <p:extLst>
      <p:ext uri="{BB962C8B-B14F-4D97-AF65-F5344CB8AC3E}">
        <p14:creationId xmlns:p14="http://schemas.microsoft.com/office/powerpoint/2010/main" val="29313693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505908"/>
            <a:ext cx="9144000" cy="2246769"/>
          </a:xfrm>
          <a:prstGeom prst="rect">
            <a:avLst/>
          </a:prstGeom>
        </p:spPr>
        <p:txBody>
          <a:bodyPr wrap="square">
            <a:spAutoFit/>
          </a:bodyPr>
          <a:lstStyle/>
          <a:p>
            <a:pPr algn="ctr"/>
            <a:r>
              <a:rPr lang="es-MX" sz="2000" b="1" dirty="0" smtClean="0">
                <a:latin typeface="Arial Black" panose="020B0A04020102020204" pitchFamily="34" charset="0"/>
              </a:rPr>
              <a:t>De acuerdo con estas palabras, Moisés instruyó a los israelitas a ponerle música a las palabras de la ley. Mientras los niños </a:t>
            </a:r>
          </a:p>
          <a:p>
            <a:pPr algn="ctr"/>
            <a:r>
              <a:rPr lang="es-MX" sz="2000" b="1" dirty="0" smtClean="0">
                <a:latin typeface="Arial Black" panose="020B0A04020102020204" pitchFamily="34" charset="0"/>
              </a:rPr>
              <a:t>mayores tocaban instrumentos musicales, los menores marchaban y cantaban en concierto el cántico de los mandamientos de Dios. En los años subsiguientes retenían en su mente las palabras de la ley que aprendieran durante la niñez” (Conducción del niño 496:1)</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505908"/>
          </a:xfrm>
          <a:prstGeom prst="rect">
            <a:avLst/>
          </a:prstGeom>
        </p:spPr>
      </p:pic>
    </p:spTree>
    <p:extLst>
      <p:ext uri="{BB962C8B-B14F-4D97-AF65-F5344CB8AC3E}">
        <p14:creationId xmlns:p14="http://schemas.microsoft.com/office/powerpoint/2010/main" val="3328814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50706"/>
            <a:ext cx="9144000" cy="707886"/>
          </a:xfrm>
          <a:prstGeom prst="rect">
            <a:avLst/>
          </a:prstGeom>
          <a:solidFill>
            <a:schemeClr val="accent1">
              <a:lumMod val="40000"/>
              <a:lumOff val="60000"/>
            </a:schemeClr>
          </a:solidFill>
        </p:spPr>
        <p:txBody>
          <a:bodyPr wrap="square">
            <a:spAutoFit/>
          </a:bodyPr>
          <a:lstStyle/>
          <a:p>
            <a:pPr algn="ctr"/>
            <a:r>
              <a:rPr lang="es-MX" sz="2000" b="1" dirty="0" smtClean="0">
                <a:latin typeface="Arial Black" panose="020B0A04020102020204" pitchFamily="34" charset="0"/>
              </a:rPr>
              <a:t>#270 “Meditar en Jesús”, #382 “A solas al huerto yo voy”,</a:t>
            </a:r>
          </a:p>
          <a:p>
            <a:pPr algn="ctr"/>
            <a:r>
              <a:rPr lang="es-MX" sz="2000" b="1" dirty="0" smtClean="0">
                <a:latin typeface="Arial Black" panose="020B0A04020102020204" pitchFamily="34" charset="0"/>
              </a:rPr>
              <a:t> #383 “Habla a tu Dios de mañana</a:t>
            </a:r>
            <a:endParaRPr lang="es-MX" sz="2000" b="1" dirty="0">
              <a:latin typeface="Arial Black" panose="020B0A04020102020204" pitchFamily="34" charset="0"/>
            </a:endParaRPr>
          </a:p>
        </p:txBody>
      </p:sp>
      <p:sp>
        <p:nvSpPr>
          <p:cNvPr id="3" name="CuadroTexto 2"/>
          <p:cNvSpPr txBox="1"/>
          <p:nvPr/>
        </p:nvSpPr>
        <p:spPr>
          <a:xfrm>
            <a:off x="0" y="0"/>
            <a:ext cx="9144000" cy="523220"/>
          </a:xfrm>
          <a:prstGeom prst="rect">
            <a:avLst/>
          </a:prstGeom>
          <a:solidFill>
            <a:schemeClr val="accent2">
              <a:lumMod val="40000"/>
              <a:lumOff val="60000"/>
            </a:schemeClr>
          </a:solidFill>
        </p:spPr>
        <p:txBody>
          <a:bodyPr wrap="square" rtlCol="0">
            <a:spAutoFit/>
          </a:bodyPr>
          <a:lstStyle/>
          <a:p>
            <a:pPr algn="ctr"/>
            <a:r>
              <a:rPr lang="es-MX" sz="2800" b="1" dirty="0" smtClean="0">
                <a:latin typeface="Arial Black" panose="020B0A04020102020204" pitchFamily="34" charset="0"/>
              </a:rPr>
              <a:t>SERVICIO  DE CANTO</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1286078"/>
            <a:ext cx="9175910" cy="5571922"/>
          </a:xfrm>
          <a:prstGeom prst="rect">
            <a:avLst/>
          </a:prstGeom>
        </p:spPr>
      </p:pic>
    </p:spTree>
    <p:extLst>
      <p:ext uri="{BB962C8B-B14F-4D97-AF65-F5344CB8AC3E}">
        <p14:creationId xmlns:p14="http://schemas.microsoft.com/office/powerpoint/2010/main" val="28499651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rgbClr val="FFFF00"/>
          </a:solidFill>
        </p:spPr>
        <p:txBody>
          <a:bodyPr wrap="square" rtlCol="0">
            <a:spAutoFit/>
          </a:bodyPr>
          <a:lstStyle/>
          <a:p>
            <a:pPr algn="ctr"/>
            <a:r>
              <a:rPr lang="es-MX" sz="3600" b="1" dirty="0" smtClean="0">
                <a:latin typeface="Arial Black" panose="020B0A04020102020204" pitchFamily="34" charset="0"/>
              </a:rPr>
              <a:t>MISIONERO MUNDIAL</a:t>
            </a:r>
            <a:endParaRPr lang="es-MX" sz="36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646330"/>
            <a:ext cx="9144000" cy="6211669"/>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6329"/>
            <a:ext cx="2011680" cy="1874802"/>
          </a:xfrm>
          <a:prstGeom prst="rect">
            <a:avLst/>
          </a:prstGeom>
        </p:spPr>
      </p:pic>
      <p:sp>
        <p:nvSpPr>
          <p:cNvPr id="5" name="CuadroTexto 4"/>
          <p:cNvSpPr txBox="1"/>
          <p:nvPr/>
        </p:nvSpPr>
        <p:spPr>
          <a:xfrm>
            <a:off x="4990012" y="2886892"/>
            <a:ext cx="4036422" cy="646331"/>
          </a:xfrm>
          <a:prstGeom prst="rect">
            <a:avLst/>
          </a:prstGeom>
          <a:solidFill>
            <a:schemeClr val="accent2">
              <a:lumMod val="60000"/>
              <a:lumOff val="40000"/>
            </a:schemeClr>
          </a:solidFill>
        </p:spPr>
        <p:txBody>
          <a:bodyPr wrap="square" rtlCol="0">
            <a:spAutoFit/>
          </a:bodyPr>
          <a:lstStyle/>
          <a:p>
            <a:pPr algn="ctr"/>
            <a:r>
              <a:rPr lang="es-MX" sz="3600" b="1" dirty="0" smtClean="0">
                <a:latin typeface="Arial Black" panose="020B0A04020102020204" pitchFamily="34" charset="0"/>
              </a:rPr>
              <a:t>POLONIA</a:t>
            </a:r>
            <a:endParaRPr lang="es-MX" sz="3600" b="1" dirty="0">
              <a:latin typeface="Arial Black" panose="020B0A04020102020204" pitchFamily="34" charset="0"/>
            </a:endParaRPr>
          </a:p>
        </p:txBody>
      </p:sp>
    </p:spTree>
    <p:extLst>
      <p:ext uri="{BB962C8B-B14F-4D97-AF65-F5344CB8AC3E}">
        <p14:creationId xmlns:p14="http://schemas.microsoft.com/office/powerpoint/2010/main" val="6048623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4372600"/>
            <a:ext cx="9144000" cy="2308324"/>
          </a:xfrm>
          <a:prstGeom prst="rect">
            <a:avLst/>
          </a:prstGeom>
        </p:spPr>
        <p:txBody>
          <a:bodyPr wrap="square">
            <a:spAutoFit/>
          </a:bodyPr>
          <a:lstStyle/>
          <a:p>
            <a:pPr algn="ctr"/>
            <a:r>
              <a:rPr lang="es-MX" b="1" dirty="0" smtClean="0">
                <a:latin typeface="Arial Black" panose="020B0A04020102020204" pitchFamily="34" charset="0"/>
              </a:rPr>
              <a:t>“El culto familiar no debiera ser gobernado por las circunstancias. </a:t>
            </a:r>
            <a:endParaRPr lang="es-MX" b="1" dirty="0" smtClean="0">
              <a:latin typeface="Arial Black" panose="020B0A04020102020204" pitchFamily="34" charset="0"/>
            </a:endParaRPr>
          </a:p>
          <a:p>
            <a:pPr algn="ctr"/>
            <a:r>
              <a:rPr lang="es-MX" b="1" dirty="0" smtClean="0">
                <a:latin typeface="Arial Black" panose="020B0A04020102020204" pitchFamily="34" charset="0"/>
              </a:rPr>
              <a:t>No </a:t>
            </a:r>
            <a:r>
              <a:rPr lang="es-MX" b="1" dirty="0" smtClean="0">
                <a:latin typeface="Arial Black" panose="020B0A04020102020204" pitchFamily="34" charset="0"/>
              </a:rPr>
              <a:t>habéis de orar ocasionalmente y descuidar la </a:t>
            </a:r>
          </a:p>
          <a:p>
            <a:pPr algn="ctr"/>
            <a:r>
              <a:rPr lang="es-MX" b="1" dirty="0" smtClean="0">
                <a:latin typeface="Arial Black" panose="020B0A04020102020204" pitchFamily="34" charset="0"/>
              </a:rPr>
              <a:t>oración en un día de mucho trabajo. Al hacer esto, inducís a vuestros hijos a considerar la oración como algo no importante. </a:t>
            </a:r>
          </a:p>
          <a:p>
            <a:pPr algn="ctr"/>
            <a:r>
              <a:rPr lang="es-MX" b="1" dirty="0" smtClean="0">
                <a:latin typeface="Arial Black" panose="020B0A04020102020204" pitchFamily="34" charset="0"/>
              </a:rPr>
              <a:t>Padres y madres, por muy urgentes que sean vuestros negocios, </a:t>
            </a:r>
            <a:endParaRPr lang="es-MX" b="1" dirty="0" smtClean="0">
              <a:latin typeface="Arial Black" panose="020B0A04020102020204" pitchFamily="34" charset="0"/>
            </a:endParaRPr>
          </a:p>
          <a:p>
            <a:pPr algn="ctr"/>
            <a:r>
              <a:rPr lang="es-MX" b="1" dirty="0" smtClean="0">
                <a:latin typeface="Arial Black" panose="020B0A04020102020204" pitchFamily="34" charset="0"/>
              </a:rPr>
              <a:t>no </a:t>
            </a:r>
            <a:r>
              <a:rPr lang="es-MX" b="1" dirty="0" smtClean="0">
                <a:latin typeface="Arial Black" panose="020B0A04020102020204" pitchFamily="34" charset="0"/>
              </a:rPr>
              <a:t>dejéis nunca de reunir a vuestra familia en torno del altar </a:t>
            </a:r>
          </a:p>
          <a:p>
            <a:pPr algn="ctr"/>
            <a:r>
              <a:rPr lang="es-MX" b="1" dirty="0" smtClean="0">
                <a:latin typeface="Arial Black" panose="020B0A04020102020204" pitchFamily="34" charset="0"/>
              </a:rPr>
              <a:t>de Dios. Pedid el amparo de los santos ángeles para vuestra casa.” (Conducción del niño 492:2, 3). </a:t>
            </a:r>
            <a:endParaRPr lang="es-MX"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1"/>
            <a:ext cx="9144000" cy="4372600"/>
          </a:xfrm>
          <a:prstGeom prst="rect">
            <a:avLst/>
          </a:prstGeom>
        </p:spPr>
      </p:pic>
    </p:spTree>
    <p:extLst>
      <p:ext uri="{BB962C8B-B14F-4D97-AF65-F5344CB8AC3E}">
        <p14:creationId xmlns:p14="http://schemas.microsoft.com/office/powerpoint/2010/main" val="14487421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93" y="0"/>
            <a:ext cx="9144793" cy="6858594"/>
          </a:xfrm>
          <a:prstGeom prst="rect">
            <a:avLst/>
          </a:prstGeom>
        </p:spPr>
      </p:pic>
      <p:sp>
        <p:nvSpPr>
          <p:cNvPr id="3" name="CuadroTexto 2"/>
          <p:cNvSpPr txBox="1"/>
          <p:nvPr/>
        </p:nvSpPr>
        <p:spPr>
          <a:xfrm rot="21073005">
            <a:off x="3299124" y="2100912"/>
            <a:ext cx="3372462" cy="1077218"/>
          </a:xfrm>
          <a:prstGeom prst="rect">
            <a:avLst/>
          </a:prstGeom>
          <a:noFill/>
        </p:spPr>
        <p:txBody>
          <a:bodyPr wrap="none" rtlCol="0">
            <a:spAutoFit/>
          </a:bodyPr>
          <a:lstStyle/>
          <a:p>
            <a:pPr algn="ctr"/>
            <a:r>
              <a:rPr lang="es-MX" sz="3200" b="1" dirty="0" smtClean="0">
                <a:latin typeface="Arial Black" panose="020B0A04020102020204" pitchFamily="34" charset="0"/>
              </a:rPr>
              <a:t>INFORME</a:t>
            </a:r>
          </a:p>
          <a:p>
            <a:pPr algn="ctr"/>
            <a:r>
              <a:rPr lang="es-MX" sz="3200" b="1" dirty="0" smtClean="0">
                <a:latin typeface="Arial Black" panose="020B0A04020102020204" pitchFamily="34" charset="0"/>
              </a:rPr>
              <a:t>SECRETARIAL</a:t>
            </a:r>
            <a:endParaRPr lang="es-MX" sz="3200" b="1" dirty="0">
              <a:latin typeface="Arial Black" panose="020B0A04020102020204" pitchFamily="34" charset="0"/>
            </a:endParaRPr>
          </a:p>
        </p:txBody>
      </p:sp>
    </p:spTree>
    <p:extLst>
      <p:ext uri="{BB962C8B-B14F-4D97-AF65-F5344CB8AC3E}">
        <p14:creationId xmlns:p14="http://schemas.microsoft.com/office/powerpoint/2010/main" val="36907580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04529"/>
            <a:ext cx="9144000" cy="1938992"/>
          </a:xfrm>
          <a:prstGeom prst="rect">
            <a:avLst/>
          </a:prstGeom>
        </p:spPr>
        <p:txBody>
          <a:bodyPr wrap="square">
            <a:spAutoFit/>
          </a:bodyPr>
          <a:lstStyle/>
          <a:p>
            <a:pPr algn="ctr"/>
            <a:r>
              <a:rPr lang="es-MX" sz="2000" b="1" dirty="0" smtClean="0">
                <a:latin typeface="Arial Black" panose="020B0A04020102020204" pitchFamily="34" charset="0"/>
              </a:rPr>
              <a:t> </a:t>
            </a:r>
            <a:r>
              <a:rPr lang="es-MX" sz="2000" b="1" dirty="0">
                <a:latin typeface="Arial Black" panose="020B0A04020102020204" pitchFamily="34" charset="0"/>
              </a:rPr>
              <a:t>“El padre, que es el sacerdote de su casa, debiera dirigir los cultos matutino y vespertino. No hay razón para que éste </a:t>
            </a:r>
          </a:p>
          <a:p>
            <a:pPr algn="ctr"/>
            <a:r>
              <a:rPr lang="es-MX" sz="2000" b="1" dirty="0">
                <a:latin typeface="Arial Black" panose="020B0A04020102020204" pitchFamily="34" charset="0"/>
              </a:rPr>
              <a:t>no sea el ejercicio más interesante y agradable de la vida hogareña, y Dios es deshonrado cuando se lo </a:t>
            </a:r>
            <a:r>
              <a:rPr lang="es-MX" sz="2000" b="1" dirty="0" smtClean="0">
                <a:latin typeface="Arial Black" panose="020B0A04020102020204" pitchFamily="34" charset="0"/>
              </a:rPr>
              <a:t>hace</a:t>
            </a:r>
          </a:p>
          <a:p>
            <a:pPr algn="ctr"/>
            <a:r>
              <a:rPr lang="es-MX" sz="2000" b="1" dirty="0" smtClean="0">
                <a:latin typeface="Arial Black" panose="020B0A04020102020204" pitchFamily="34" charset="0"/>
              </a:rPr>
              <a:t> </a:t>
            </a:r>
            <a:r>
              <a:rPr lang="es-MX" sz="2000" b="1" dirty="0">
                <a:latin typeface="Arial Black" panose="020B0A04020102020204" pitchFamily="34" charset="0"/>
              </a:rPr>
              <a:t>seco y tedioso. </a:t>
            </a:r>
          </a:p>
          <a:p>
            <a:pPr algn="ctr"/>
            <a:r>
              <a:rPr lang="es-MX" sz="2000" b="1" dirty="0">
                <a:latin typeface="Arial Black" panose="020B0A04020102020204" pitchFamily="34" charset="0"/>
              </a:rPr>
              <a:t>Sean cortas y animadas las reuniones del culto familiar.</a:t>
            </a:r>
          </a:p>
        </p:txBody>
      </p:sp>
      <p:pic>
        <p:nvPicPr>
          <p:cNvPr id="3" name="Imagen 2"/>
          <p:cNvPicPr>
            <a:picLocks noChangeAspect="1"/>
          </p:cNvPicPr>
          <p:nvPr/>
        </p:nvPicPr>
        <p:blipFill>
          <a:blip r:embed="rId2"/>
          <a:stretch>
            <a:fillRect/>
          </a:stretch>
        </p:blipFill>
        <p:spPr>
          <a:xfrm>
            <a:off x="507818" y="157843"/>
            <a:ext cx="7930787" cy="4457828"/>
          </a:xfrm>
          <a:prstGeom prst="rect">
            <a:avLst/>
          </a:prstGeom>
        </p:spPr>
      </p:pic>
    </p:spTree>
    <p:extLst>
      <p:ext uri="{BB962C8B-B14F-4D97-AF65-F5344CB8AC3E}">
        <p14:creationId xmlns:p14="http://schemas.microsoft.com/office/powerpoint/2010/main" val="36667463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122541"/>
            <a:ext cx="9144000" cy="1631216"/>
          </a:xfrm>
          <a:prstGeom prst="rect">
            <a:avLst/>
          </a:prstGeom>
        </p:spPr>
        <p:txBody>
          <a:bodyPr wrap="square">
            <a:spAutoFit/>
          </a:bodyPr>
          <a:lstStyle/>
          <a:p>
            <a:pPr algn="ctr"/>
            <a:r>
              <a:rPr lang="es-MX" sz="2000" b="1" dirty="0">
                <a:latin typeface="Arial Black" panose="020B0A04020102020204" pitchFamily="34" charset="0"/>
              </a:rPr>
              <a:t>No permitáis que vuestros hijos o cualquier otro miembro de la </a:t>
            </a:r>
          </a:p>
          <a:p>
            <a:pPr algn="ctr"/>
            <a:r>
              <a:rPr lang="es-MX" sz="2000" b="1" dirty="0">
                <a:latin typeface="Arial Black" panose="020B0A04020102020204" pitchFamily="34" charset="0"/>
              </a:rPr>
              <a:t>familia les tengan miedo por ser tediosos o faltos de interés. Cuando se lee un capítulo largo y se lo explica y se eleva una </a:t>
            </a:r>
          </a:p>
          <a:p>
            <a:pPr algn="ctr"/>
            <a:r>
              <a:rPr lang="es-MX" sz="2000" b="1" dirty="0">
                <a:latin typeface="Arial Black" panose="020B0A04020102020204" pitchFamily="34" charset="0"/>
              </a:rPr>
              <a:t>larga oración, este precioso servicio se hace cansador y es un alivio cuando termina” (Conducción del niño 493:3).</a:t>
            </a:r>
          </a:p>
        </p:txBody>
      </p:sp>
      <p:pic>
        <p:nvPicPr>
          <p:cNvPr id="4" name="Imagen 3"/>
          <p:cNvPicPr>
            <a:picLocks noChangeAspect="1"/>
          </p:cNvPicPr>
          <p:nvPr/>
        </p:nvPicPr>
        <p:blipFill>
          <a:blip r:embed="rId2"/>
          <a:stretch>
            <a:fillRect/>
          </a:stretch>
        </p:blipFill>
        <p:spPr>
          <a:xfrm>
            <a:off x="1230085" y="0"/>
            <a:ext cx="6398624" cy="5310858"/>
          </a:xfrm>
          <a:prstGeom prst="rect">
            <a:avLst/>
          </a:prstGeom>
        </p:spPr>
      </p:pic>
    </p:spTree>
    <p:extLst>
      <p:ext uri="{BB962C8B-B14F-4D97-AF65-F5344CB8AC3E}">
        <p14:creationId xmlns:p14="http://schemas.microsoft.com/office/powerpoint/2010/main" val="4773499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151345"/>
            <a:ext cx="9144000" cy="1323439"/>
          </a:xfrm>
          <a:prstGeom prst="rect">
            <a:avLst/>
          </a:prstGeom>
        </p:spPr>
        <p:txBody>
          <a:bodyPr wrap="square">
            <a:spAutoFit/>
          </a:bodyPr>
          <a:lstStyle/>
          <a:p>
            <a:pPr algn="ctr"/>
            <a:r>
              <a:rPr lang="es-MX" sz="2000" b="1" dirty="0" smtClean="0">
                <a:latin typeface="Arial Black" panose="020B0A04020102020204" pitchFamily="34" charset="0"/>
              </a:rPr>
              <a:t> </a:t>
            </a:r>
            <a:r>
              <a:rPr lang="es-MX" sz="2000" b="1" dirty="0">
                <a:latin typeface="Arial Black" panose="020B0A04020102020204" pitchFamily="34" charset="0"/>
              </a:rPr>
              <a:t>“Tomen parte los niños en el culto de familia del sábado. Traigan todos sus Biblias y lea cada uno de ellos uno o dos </a:t>
            </a:r>
          </a:p>
          <a:p>
            <a:pPr algn="ctr"/>
            <a:r>
              <a:rPr lang="es-MX" sz="2000" b="1" dirty="0">
                <a:latin typeface="Arial Black" panose="020B0A04020102020204" pitchFamily="34" charset="0"/>
              </a:rPr>
              <a:t>versículos. Luego cántese algún himno familiar, seguido de oración. Para ésta, Cristo ha dejado un modelo.</a:t>
            </a:r>
          </a:p>
        </p:txBody>
      </p:sp>
      <p:pic>
        <p:nvPicPr>
          <p:cNvPr id="3" name="Imagen 2"/>
          <p:cNvPicPr>
            <a:picLocks noChangeAspect="1"/>
          </p:cNvPicPr>
          <p:nvPr/>
        </p:nvPicPr>
        <p:blipFill>
          <a:blip r:embed="rId2"/>
          <a:stretch>
            <a:fillRect/>
          </a:stretch>
        </p:blipFill>
        <p:spPr>
          <a:xfrm>
            <a:off x="-1" y="0"/>
            <a:ext cx="9144001" cy="5055326"/>
          </a:xfrm>
          <a:prstGeom prst="rect">
            <a:avLst/>
          </a:prstGeom>
        </p:spPr>
      </p:pic>
    </p:spTree>
    <p:extLst>
      <p:ext uri="{BB962C8B-B14F-4D97-AF65-F5344CB8AC3E}">
        <p14:creationId xmlns:p14="http://schemas.microsoft.com/office/powerpoint/2010/main" val="12970037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158403"/>
            <a:ext cx="9144000" cy="2554545"/>
          </a:xfrm>
          <a:prstGeom prst="rect">
            <a:avLst/>
          </a:prstGeom>
        </p:spPr>
        <p:txBody>
          <a:bodyPr wrap="square">
            <a:spAutoFit/>
          </a:bodyPr>
          <a:lstStyle/>
          <a:p>
            <a:pPr algn="ctr"/>
            <a:r>
              <a:rPr lang="es-MX" sz="2000" b="1" dirty="0">
                <a:latin typeface="Arial Black" panose="020B0A04020102020204" pitchFamily="34" charset="0"/>
              </a:rPr>
              <a:t> El Padrenuestro </a:t>
            </a:r>
          </a:p>
          <a:p>
            <a:pPr algn="ctr"/>
            <a:r>
              <a:rPr lang="es-MX" sz="2000" b="1" dirty="0">
                <a:latin typeface="Arial Black" panose="020B0A04020102020204" pitchFamily="34" charset="0"/>
              </a:rPr>
              <a:t>no fue destinado a ser repetido simplemente como una fórmula, sino que es una ilustración de lo que deben ser nuestras </a:t>
            </a:r>
          </a:p>
          <a:p>
            <a:pPr algn="ctr"/>
            <a:r>
              <a:rPr lang="es-MX" sz="2000" b="1" dirty="0">
                <a:latin typeface="Arial Black" panose="020B0A04020102020204" pitchFamily="34" charset="0"/>
              </a:rPr>
              <a:t>oraciones: sencillas, fervientes y </a:t>
            </a:r>
            <a:r>
              <a:rPr lang="es-MX" sz="2000" b="1" dirty="0" err="1">
                <a:latin typeface="Arial Black" panose="020B0A04020102020204" pitchFamily="34" charset="0"/>
              </a:rPr>
              <a:t>abarcantes</a:t>
            </a:r>
            <a:r>
              <a:rPr lang="es-MX" sz="2000" b="1" dirty="0">
                <a:latin typeface="Arial Black" panose="020B0A04020102020204" pitchFamily="34" charset="0"/>
              </a:rPr>
              <a:t>. En una simple petición, expresad al Señor vuestras necesidades y gratitud </a:t>
            </a:r>
          </a:p>
          <a:p>
            <a:pPr algn="ctr"/>
            <a:r>
              <a:rPr lang="es-MX" sz="2000" b="1" dirty="0">
                <a:latin typeface="Arial Black" panose="020B0A04020102020204" pitchFamily="34" charset="0"/>
              </a:rPr>
              <a:t>por su misericordia. Así invitáis a Jesús como vuestro huésped bienvenido en el hogar y el corazón” </a:t>
            </a:r>
            <a:endParaRPr lang="es-MX" sz="2000" b="1" dirty="0" smtClean="0">
              <a:latin typeface="Arial Black" panose="020B0A04020102020204" pitchFamily="34" charset="0"/>
            </a:endParaRPr>
          </a:p>
          <a:p>
            <a:pPr algn="ctr"/>
            <a:r>
              <a:rPr lang="es-MX" sz="2000" b="1" dirty="0" smtClean="0">
                <a:latin typeface="Arial Black" panose="020B0A04020102020204" pitchFamily="34" charset="0"/>
              </a:rPr>
              <a:t>(</a:t>
            </a:r>
            <a:r>
              <a:rPr lang="es-MX" sz="2000" b="1" dirty="0">
                <a:latin typeface="Arial Black" panose="020B0A04020102020204" pitchFamily="34" charset="0"/>
              </a:rPr>
              <a:t>Conducción del niño </a:t>
            </a:r>
            <a:r>
              <a:rPr lang="es-MX" sz="2000" b="1" dirty="0" smtClean="0">
                <a:latin typeface="Arial Black" panose="020B0A04020102020204" pitchFamily="34" charset="0"/>
              </a:rPr>
              <a:t>496:2</a:t>
            </a:r>
            <a:r>
              <a:rPr lang="es-MX" sz="2000" b="1" dirty="0">
                <a:latin typeface="Arial Black" panose="020B0A04020102020204" pitchFamily="34" charset="0"/>
              </a:rPr>
              <a:t>)</a:t>
            </a:r>
          </a:p>
        </p:txBody>
      </p:sp>
      <p:pic>
        <p:nvPicPr>
          <p:cNvPr id="3" name="Imagen 2"/>
          <p:cNvPicPr>
            <a:picLocks noChangeAspect="1"/>
          </p:cNvPicPr>
          <p:nvPr/>
        </p:nvPicPr>
        <p:blipFill>
          <a:blip r:embed="rId2"/>
          <a:stretch>
            <a:fillRect/>
          </a:stretch>
        </p:blipFill>
        <p:spPr>
          <a:xfrm>
            <a:off x="1524000" y="0"/>
            <a:ext cx="6096000" cy="4158403"/>
          </a:xfrm>
          <a:prstGeom prst="rect">
            <a:avLst/>
          </a:prstGeom>
        </p:spPr>
      </p:pic>
      <p:sp>
        <p:nvSpPr>
          <p:cNvPr id="4" name="CuadroTexto 3"/>
          <p:cNvSpPr txBox="1"/>
          <p:nvPr/>
        </p:nvSpPr>
        <p:spPr>
          <a:xfrm>
            <a:off x="0" y="0"/>
            <a:ext cx="1524000" cy="4158403"/>
          </a:xfrm>
          <a:prstGeom prst="rect">
            <a:avLst/>
          </a:prstGeom>
          <a:solidFill>
            <a:schemeClr val="accent1">
              <a:lumMod val="40000"/>
              <a:lumOff val="60000"/>
            </a:schemeClr>
          </a:solidFill>
        </p:spPr>
        <p:txBody>
          <a:bodyPr wrap="square" rtlCol="0">
            <a:spAutoFit/>
          </a:bodyPr>
          <a:lstStyle/>
          <a:p>
            <a:endParaRPr lang="es-MX" dirty="0"/>
          </a:p>
        </p:txBody>
      </p:sp>
      <p:sp>
        <p:nvSpPr>
          <p:cNvPr id="5" name="CuadroTexto 4"/>
          <p:cNvSpPr txBox="1"/>
          <p:nvPr/>
        </p:nvSpPr>
        <p:spPr>
          <a:xfrm>
            <a:off x="7620000" y="-1"/>
            <a:ext cx="1524000" cy="4158403"/>
          </a:xfrm>
          <a:prstGeom prst="rect">
            <a:avLst/>
          </a:prstGeom>
          <a:solidFill>
            <a:schemeClr val="accent1">
              <a:lumMod val="40000"/>
              <a:lumOff val="60000"/>
            </a:schemeClr>
          </a:solidFill>
        </p:spPr>
        <p:txBody>
          <a:bodyPr wrap="square" rtlCol="0">
            <a:spAutoFit/>
          </a:bodyPr>
          <a:lstStyle/>
          <a:p>
            <a:endParaRPr lang="es-MX" dirty="0"/>
          </a:p>
        </p:txBody>
      </p:sp>
    </p:spTree>
    <p:extLst>
      <p:ext uri="{BB962C8B-B14F-4D97-AF65-F5344CB8AC3E}">
        <p14:creationId xmlns:p14="http://schemas.microsoft.com/office/powerpoint/2010/main" val="1245580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44000" cy="6858000"/>
          </a:xfrm>
          <a:prstGeom prst="rect">
            <a:avLst/>
          </a:prstGeom>
        </p:spPr>
      </p:pic>
      <p:sp>
        <p:nvSpPr>
          <p:cNvPr id="4" name="Rectángulo 3"/>
          <p:cNvSpPr/>
          <p:nvPr/>
        </p:nvSpPr>
        <p:spPr>
          <a:xfrm>
            <a:off x="339634" y="262992"/>
            <a:ext cx="8712926" cy="4893647"/>
          </a:xfrm>
          <a:prstGeom prst="rect">
            <a:avLst/>
          </a:prstGeom>
        </p:spPr>
        <p:txBody>
          <a:bodyPr wrap="square">
            <a:spAutoFit/>
          </a:bodyPr>
          <a:lstStyle/>
          <a:p>
            <a:pPr algn="ctr"/>
            <a:r>
              <a:rPr lang="es-MX" sz="2400" b="1" dirty="0">
                <a:solidFill>
                  <a:schemeClr val="bg1"/>
                </a:solidFill>
                <a:latin typeface="Arial Black" panose="020B0A04020102020204" pitchFamily="34" charset="0"/>
              </a:rPr>
              <a:t>Hagamos hoy el compromiso con Dios de realizar el culto matutino y vespertino en nuestro hogar y cumplamos el propósito </a:t>
            </a:r>
          </a:p>
          <a:p>
            <a:pPr algn="ctr"/>
            <a:r>
              <a:rPr lang="es-MX" sz="2400" b="1" dirty="0">
                <a:solidFill>
                  <a:schemeClr val="bg1"/>
                </a:solidFill>
                <a:latin typeface="Arial Black" panose="020B0A04020102020204" pitchFamily="34" charset="0"/>
              </a:rPr>
              <a:t>de Dios registrado en Deuteronomio 6:6-9 en nuestra vida y en la vida de nuestros hijos: </a:t>
            </a:r>
            <a:endParaRPr lang="es-MX" sz="2400" b="1" dirty="0" smtClean="0">
              <a:solidFill>
                <a:schemeClr val="bg1"/>
              </a:solidFill>
              <a:latin typeface="Arial Black" panose="020B0A04020102020204" pitchFamily="34" charset="0"/>
            </a:endParaRPr>
          </a:p>
          <a:p>
            <a:pPr algn="ctr"/>
            <a:r>
              <a:rPr lang="es-MX" sz="2400" b="1" dirty="0" smtClean="0">
                <a:solidFill>
                  <a:schemeClr val="bg1"/>
                </a:solidFill>
                <a:latin typeface="Arial Black" panose="020B0A04020102020204" pitchFamily="34" charset="0"/>
              </a:rPr>
              <a:t>“</a:t>
            </a:r>
            <a:r>
              <a:rPr lang="es-MX" sz="2400" b="1" dirty="0">
                <a:solidFill>
                  <a:schemeClr val="bg1"/>
                </a:solidFill>
                <a:latin typeface="Arial Black" panose="020B0A04020102020204" pitchFamily="34" charset="0"/>
              </a:rPr>
              <a:t>Estas palabras que yo te mando </a:t>
            </a:r>
          </a:p>
          <a:p>
            <a:pPr algn="ctr"/>
            <a:r>
              <a:rPr lang="es-MX" sz="2400" b="1" dirty="0">
                <a:solidFill>
                  <a:schemeClr val="bg1"/>
                </a:solidFill>
                <a:latin typeface="Arial Black" panose="020B0A04020102020204" pitchFamily="34" charset="0"/>
              </a:rPr>
              <a:t>hoy, estarán sobre tu corazón. Se las repetirás a tus hijos. Y les hablarás de ellas estando en tu casa y andando por el camino, </a:t>
            </a:r>
          </a:p>
          <a:p>
            <a:pPr algn="ctr"/>
            <a:r>
              <a:rPr lang="es-MX" sz="2400" b="1" dirty="0">
                <a:solidFill>
                  <a:schemeClr val="bg1"/>
                </a:solidFill>
                <a:latin typeface="Arial Black" panose="020B0A04020102020204" pitchFamily="34" charset="0"/>
              </a:rPr>
              <a:t>al acostarte y cuando te levantes. Las atarás como una señal en tu mano, y estarán como frontales entre tus ojos; las escribirás </a:t>
            </a:r>
          </a:p>
          <a:p>
            <a:pPr algn="ctr"/>
            <a:r>
              <a:rPr lang="es-MX" sz="2400" b="1" dirty="0">
                <a:solidFill>
                  <a:schemeClr val="bg1"/>
                </a:solidFill>
                <a:latin typeface="Arial Black" panose="020B0A04020102020204" pitchFamily="34" charset="0"/>
              </a:rPr>
              <a:t>en los postes de tu casa y en tus puertas.”</a:t>
            </a:r>
          </a:p>
        </p:txBody>
      </p:sp>
    </p:spTree>
    <p:extLst>
      <p:ext uri="{BB962C8B-B14F-4D97-AF65-F5344CB8AC3E}">
        <p14:creationId xmlns:p14="http://schemas.microsoft.com/office/powerpoint/2010/main" val="2184218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384995"/>
            <a:ext cx="9144000" cy="5473005"/>
          </a:xfrm>
          <a:prstGeom prst="rect">
            <a:avLst/>
          </a:prstGeom>
        </p:spPr>
      </p:pic>
      <p:sp>
        <p:nvSpPr>
          <p:cNvPr id="5" name="Rectángulo 4"/>
          <p:cNvSpPr/>
          <p:nvPr/>
        </p:nvSpPr>
        <p:spPr>
          <a:xfrm>
            <a:off x="0" y="0"/>
            <a:ext cx="9144000" cy="1384995"/>
          </a:xfrm>
          <a:prstGeom prst="rect">
            <a:avLst/>
          </a:prstGeom>
        </p:spPr>
        <p:txBody>
          <a:bodyPr wrap="square">
            <a:spAutoFit/>
          </a:bodyPr>
          <a:lstStyle/>
          <a:p>
            <a:pPr algn="ctr"/>
            <a:r>
              <a:rPr lang="es-MX" sz="2800" b="1" dirty="0" smtClean="0">
                <a:latin typeface="Arial Black" panose="020B0A04020102020204" pitchFamily="34" charset="0"/>
              </a:rPr>
              <a:t>SI ESTO HACEMOS, CUANDO NUESTRO SALVADOR VUELVA POR SEGUNDA VEZ, PODREMOS DECIR:</a:t>
            </a:r>
            <a:endParaRPr lang="es-MX" sz="2800" b="1" dirty="0">
              <a:latin typeface="Arial Black" panose="020B0A04020102020204" pitchFamily="34" charset="0"/>
            </a:endParaRPr>
          </a:p>
        </p:txBody>
      </p:sp>
    </p:spTree>
    <p:extLst>
      <p:ext uri="{BB962C8B-B14F-4D97-AF65-F5344CB8AC3E}">
        <p14:creationId xmlns:p14="http://schemas.microsoft.com/office/powerpoint/2010/main" val="11582065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chemeClr val="accent4">
              <a:lumMod val="60000"/>
              <a:lumOff val="40000"/>
            </a:schemeClr>
          </a:solidFill>
        </p:spPr>
        <p:txBody>
          <a:bodyPr wrap="square" rtlCol="0">
            <a:spAutoFit/>
          </a:bodyPr>
          <a:lstStyle/>
          <a:p>
            <a:pPr algn="ctr"/>
            <a:r>
              <a:rPr lang="es-MX" sz="3600" b="1" dirty="0" smtClean="0">
                <a:latin typeface="Arial Black" panose="020B0A04020102020204" pitchFamily="34" charset="0"/>
              </a:rPr>
              <a:t>VERSÍCULO PARA MEMORIZAR</a:t>
            </a:r>
            <a:endParaRPr lang="es-MX" sz="36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646331"/>
            <a:ext cx="9144000" cy="6211669"/>
          </a:xfrm>
          <a:prstGeom prst="rect">
            <a:avLst/>
          </a:prstGeom>
        </p:spPr>
      </p:pic>
    </p:spTree>
    <p:extLst>
      <p:ext uri="{BB962C8B-B14F-4D97-AF65-F5344CB8AC3E}">
        <p14:creationId xmlns:p14="http://schemas.microsoft.com/office/powerpoint/2010/main" val="23179241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1"/>
            <a:ext cx="9196251" cy="6858001"/>
          </a:xfrm>
          <a:prstGeom prst="rect">
            <a:avLst/>
          </a:prstGeom>
        </p:spPr>
      </p:pic>
      <p:sp>
        <p:nvSpPr>
          <p:cNvPr id="3" name="CuadroTexto 2"/>
          <p:cNvSpPr txBox="1"/>
          <p:nvPr/>
        </p:nvSpPr>
        <p:spPr>
          <a:xfrm>
            <a:off x="4140926" y="4820194"/>
            <a:ext cx="875211" cy="1240972"/>
          </a:xfrm>
          <a:prstGeom prst="rect">
            <a:avLst/>
          </a:prstGeom>
          <a:solidFill>
            <a:srgbClr val="0099FF"/>
          </a:solidFill>
        </p:spPr>
        <p:txBody>
          <a:bodyPr wrap="square" rtlCol="0">
            <a:spAutoFit/>
          </a:bodyPr>
          <a:lstStyle/>
          <a:p>
            <a:endParaRPr lang="es-MX" dirty="0"/>
          </a:p>
        </p:txBody>
      </p:sp>
      <p:sp>
        <p:nvSpPr>
          <p:cNvPr id="4" name="CuadroTexto 3"/>
          <p:cNvSpPr txBox="1"/>
          <p:nvPr/>
        </p:nvSpPr>
        <p:spPr>
          <a:xfrm>
            <a:off x="-2" y="4911634"/>
            <a:ext cx="9196251" cy="646331"/>
          </a:xfrm>
          <a:prstGeom prst="rect">
            <a:avLst/>
          </a:prstGeom>
          <a:noFill/>
        </p:spPr>
        <p:txBody>
          <a:bodyPr wrap="square" rtlCol="0">
            <a:spAutoFit/>
          </a:bodyPr>
          <a:lstStyle/>
          <a:p>
            <a:pPr algn="ctr"/>
            <a:r>
              <a:rPr lang="es-MX" sz="3600" b="1" dirty="0" smtClean="0">
                <a:solidFill>
                  <a:schemeClr val="bg1"/>
                </a:solidFill>
                <a:latin typeface="Arial Black" panose="020B0A04020102020204" pitchFamily="34" charset="0"/>
              </a:rPr>
              <a:t>IGLESIA ADVENTISTA DEL 7° DÍA</a:t>
            </a:r>
            <a:endParaRPr lang="es-MX" sz="36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7013625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chemeClr val="accent1">
              <a:lumMod val="40000"/>
              <a:lumOff val="60000"/>
            </a:schemeClr>
          </a:solidFill>
        </p:spPr>
        <p:txBody>
          <a:bodyPr wrap="square" rtlCol="0">
            <a:spAutoFit/>
          </a:bodyPr>
          <a:lstStyle/>
          <a:p>
            <a:pPr algn="ctr"/>
            <a:r>
              <a:rPr lang="es-MX" sz="3600" b="1" dirty="0" smtClean="0">
                <a:latin typeface="Arial Black" panose="020B0A04020102020204" pitchFamily="34" charset="0"/>
              </a:rPr>
              <a:t>REPASO DE LA LECCIÓN # 5</a:t>
            </a:r>
            <a:endParaRPr lang="es-MX" sz="3600" b="1" dirty="0">
              <a:latin typeface="Arial Black" panose="020B0A04020102020204" pitchFamily="34" charset="0"/>
            </a:endParaRPr>
          </a:p>
        </p:txBody>
      </p:sp>
      <p:sp>
        <p:nvSpPr>
          <p:cNvPr id="3" name="Rectángulo 2"/>
          <p:cNvSpPr/>
          <p:nvPr/>
        </p:nvSpPr>
        <p:spPr>
          <a:xfrm>
            <a:off x="5499463" y="646331"/>
            <a:ext cx="3644537" cy="3046988"/>
          </a:xfrm>
          <a:prstGeom prst="rect">
            <a:avLst/>
          </a:prstGeom>
          <a:solidFill>
            <a:schemeClr val="accent4">
              <a:lumMod val="60000"/>
              <a:lumOff val="40000"/>
            </a:schemeClr>
          </a:solidFill>
        </p:spPr>
        <p:txBody>
          <a:bodyPr wrap="square">
            <a:spAutoFit/>
          </a:bodyPr>
          <a:lstStyle/>
          <a:p>
            <a:pPr algn="ctr"/>
            <a:endParaRPr lang="es-MX" sz="3200" b="1" dirty="0" smtClean="0">
              <a:latin typeface="Arial Black" panose="020B0A04020102020204" pitchFamily="34" charset="0"/>
            </a:endParaRPr>
          </a:p>
          <a:p>
            <a:pPr algn="ctr"/>
            <a:r>
              <a:rPr lang="es-MX" sz="3200" b="1" dirty="0" smtClean="0">
                <a:latin typeface="Arial Black" panose="020B0A04020102020204" pitchFamily="34" charset="0"/>
              </a:rPr>
              <a:t>EXPIACIÓN </a:t>
            </a:r>
          </a:p>
          <a:p>
            <a:pPr algn="ctr"/>
            <a:r>
              <a:rPr lang="es-MX" sz="3200" b="1" dirty="0" smtClean="0">
                <a:latin typeface="Arial Black" panose="020B0A04020102020204" pitchFamily="34" charset="0"/>
              </a:rPr>
              <a:t>HORIZONTAL:</a:t>
            </a:r>
          </a:p>
          <a:p>
            <a:pPr algn="ctr"/>
            <a:r>
              <a:rPr lang="es-MX" sz="3200" b="1" dirty="0" smtClean="0">
                <a:latin typeface="Arial Black" panose="020B0A04020102020204" pitchFamily="34" charset="0"/>
              </a:rPr>
              <a:t> </a:t>
            </a:r>
            <a:r>
              <a:rPr lang="es-MX" sz="3200" b="1" dirty="0">
                <a:latin typeface="Arial Black" panose="020B0A04020102020204" pitchFamily="34" charset="0"/>
              </a:rPr>
              <a:t>LA CRUZ </a:t>
            </a:r>
            <a:endParaRPr lang="es-MX" sz="3200" b="1" dirty="0" smtClean="0">
              <a:latin typeface="Arial Black" panose="020B0A04020102020204" pitchFamily="34" charset="0"/>
            </a:endParaRPr>
          </a:p>
          <a:p>
            <a:pPr algn="ctr"/>
            <a:r>
              <a:rPr lang="es-MX" sz="3200" b="1" dirty="0" smtClean="0">
                <a:latin typeface="Arial Black" panose="020B0A04020102020204" pitchFamily="34" charset="0"/>
              </a:rPr>
              <a:t>Y </a:t>
            </a:r>
            <a:r>
              <a:rPr lang="es-MX" sz="3200" b="1" dirty="0">
                <a:latin typeface="Arial Black" panose="020B0A04020102020204" pitchFamily="34" charset="0"/>
              </a:rPr>
              <a:t>LA </a:t>
            </a:r>
            <a:r>
              <a:rPr lang="es-MX" sz="3200" b="1" dirty="0" smtClean="0">
                <a:latin typeface="Arial Black" panose="020B0A04020102020204" pitchFamily="34" charset="0"/>
              </a:rPr>
              <a:t>IGLESIA</a:t>
            </a:r>
          </a:p>
          <a:p>
            <a:pPr algn="ctr"/>
            <a:endParaRPr lang="es-MX" sz="32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646331"/>
            <a:ext cx="5499463" cy="6342298"/>
          </a:xfrm>
          <a:prstGeom prst="rect">
            <a:avLst/>
          </a:prstGeom>
        </p:spPr>
      </p:pic>
      <p:pic>
        <p:nvPicPr>
          <p:cNvPr id="7" name="Imagen 6"/>
          <p:cNvPicPr>
            <a:picLocks noChangeAspect="1"/>
          </p:cNvPicPr>
          <p:nvPr/>
        </p:nvPicPr>
        <p:blipFill>
          <a:blip r:embed="rId3"/>
          <a:stretch>
            <a:fillRect/>
          </a:stretch>
        </p:blipFill>
        <p:spPr>
          <a:xfrm>
            <a:off x="5499463" y="3722029"/>
            <a:ext cx="3676650" cy="3371102"/>
          </a:xfrm>
          <a:prstGeom prst="rect">
            <a:avLst/>
          </a:prstGeom>
        </p:spPr>
      </p:pic>
    </p:spTree>
    <p:extLst>
      <p:ext uri="{BB962C8B-B14F-4D97-AF65-F5344CB8AC3E}">
        <p14:creationId xmlns:p14="http://schemas.microsoft.com/office/powerpoint/2010/main" val="39196500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84774"/>
            <a:ext cx="9144000" cy="1323439"/>
          </a:xfrm>
          <a:prstGeom prst="rect">
            <a:avLst/>
          </a:prstGeom>
          <a:solidFill>
            <a:schemeClr val="accent1">
              <a:lumMod val="20000"/>
              <a:lumOff val="80000"/>
            </a:schemeClr>
          </a:solidFill>
        </p:spPr>
        <p:txBody>
          <a:bodyPr wrap="square">
            <a:spAutoFit/>
          </a:bodyPr>
          <a:lstStyle/>
          <a:p>
            <a:pPr algn="ctr"/>
            <a:r>
              <a:rPr lang="es-MX" sz="2000" b="1" dirty="0">
                <a:latin typeface="Arial Black" panose="020B0A04020102020204" pitchFamily="34" charset="0"/>
              </a:rPr>
              <a:t>“La eternidad sola pondrá en evidencia el bien verificado por esos cultos de familia” (Joyas de los testimonios</a:t>
            </a:r>
            <a:r>
              <a:rPr lang="es-MX" sz="2000" b="1" dirty="0" smtClean="0">
                <a:latin typeface="Arial Black" panose="020B0A04020102020204" pitchFamily="34" charset="0"/>
              </a:rPr>
              <a:t>,</a:t>
            </a:r>
          </a:p>
          <a:p>
            <a:pPr algn="ctr"/>
            <a:r>
              <a:rPr lang="es-MX" sz="2000" b="1" dirty="0" smtClean="0">
                <a:latin typeface="Arial Black" panose="020B0A04020102020204" pitchFamily="34" charset="0"/>
              </a:rPr>
              <a:t> </a:t>
            </a:r>
            <a:r>
              <a:rPr lang="es-MX" sz="2000" b="1" dirty="0">
                <a:latin typeface="Arial Black" panose="020B0A04020102020204" pitchFamily="34" charset="0"/>
              </a:rPr>
              <a:t>tomo </a:t>
            </a:r>
            <a:r>
              <a:rPr lang="es-MX" sz="2000" b="1" dirty="0" smtClean="0">
                <a:latin typeface="Arial Black" panose="020B0A04020102020204" pitchFamily="34" charset="0"/>
              </a:rPr>
              <a:t>3</a:t>
            </a:r>
            <a:r>
              <a:rPr lang="es-MX" sz="2000" b="1" dirty="0">
                <a:latin typeface="Arial Black" panose="020B0A04020102020204" pitchFamily="34" charset="0"/>
              </a:rPr>
              <a:t>, 92:4). Cantemos el himno #</a:t>
            </a:r>
            <a:r>
              <a:rPr lang="es-MX" sz="2000" b="1" dirty="0" smtClean="0">
                <a:latin typeface="Arial Black" panose="020B0A04020102020204" pitchFamily="34" charset="0"/>
              </a:rPr>
              <a:t> </a:t>
            </a:r>
            <a:r>
              <a:rPr lang="es-MX" sz="2000" b="1" dirty="0">
                <a:latin typeface="Arial Black" panose="020B0A04020102020204" pitchFamily="34" charset="0"/>
              </a:rPr>
              <a:t>591 </a:t>
            </a:r>
            <a:endParaRPr lang="es-MX" sz="2000" b="1" dirty="0" smtClean="0">
              <a:latin typeface="Arial Black" panose="020B0A04020102020204" pitchFamily="34" charset="0"/>
            </a:endParaRPr>
          </a:p>
          <a:p>
            <a:pPr algn="ctr"/>
            <a:r>
              <a:rPr lang="es-MX" sz="2000" b="1" dirty="0" smtClean="0">
                <a:latin typeface="Arial Black" panose="020B0A04020102020204" pitchFamily="34" charset="0"/>
              </a:rPr>
              <a:t>“TODO ES BELLO EN EL HOGAR”</a:t>
            </a:r>
            <a:endParaRPr lang="es-MX" sz="2000" b="1" dirty="0">
              <a:latin typeface="Arial Black" panose="020B0A04020102020204" pitchFamily="34" charset="0"/>
            </a:endParaRPr>
          </a:p>
        </p:txBody>
      </p:sp>
      <p:sp>
        <p:nvSpPr>
          <p:cNvPr id="3" name="CuadroTexto 2"/>
          <p:cNvSpPr txBox="1"/>
          <p:nvPr/>
        </p:nvSpPr>
        <p:spPr>
          <a:xfrm>
            <a:off x="0" y="-1"/>
            <a:ext cx="9144000" cy="584775"/>
          </a:xfrm>
          <a:prstGeom prst="rect">
            <a:avLst/>
          </a:prstGeom>
          <a:solidFill>
            <a:schemeClr val="accent4">
              <a:lumMod val="40000"/>
              <a:lumOff val="60000"/>
            </a:schemeClr>
          </a:solidFill>
        </p:spPr>
        <p:txBody>
          <a:bodyPr wrap="square" rtlCol="0">
            <a:spAutoFit/>
          </a:bodyPr>
          <a:lstStyle/>
          <a:p>
            <a:pPr algn="ctr"/>
            <a:r>
              <a:rPr lang="es-MX" sz="3200" b="1" dirty="0" smtClean="0">
                <a:latin typeface="Arial Black" panose="020B0A04020102020204" pitchFamily="34" charset="0"/>
              </a:rPr>
              <a:t>HIMNO FINAL</a:t>
            </a:r>
            <a:endParaRPr lang="es-MX" sz="32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1908212"/>
            <a:ext cx="9144000" cy="4949787"/>
          </a:xfrm>
          <a:prstGeom prst="rect">
            <a:avLst/>
          </a:prstGeom>
        </p:spPr>
      </p:pic>
    </p:spTree>
    <p:extLst>
      <p:ext uri="{BB962C8B-B14F-4D97-AF65-F5344CB8AC3E}">
        <p14:creationId xmlns:p14="http://schemas.microsoft.com/office/powerpoint/2010/main" val="2862270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37110" cy="6858000"/>
          </a:xfrm>
          <a:prstGeom prst="rect">
            <a:avLst/>
          </a:prstGeom>
        </p:spPr>
      </p:pic>
      <p:sp>
        <p:nvSpPr>
          <p:cNvPr id="4" name="CuadroTexto 3"/>
          <p:cNvSpPr txBox="1"/>
          <p:nvPr/>
        </p:nvSpPr>
        <p:spPr>
          <a:xfrm>
            <a:off x="6071844" y="3135085"/>
            <a:ext cx="2857193" cy="1323439"/>
          </a:xfrm>
          <a:prstGeom prst="rect">
            <a:avLst/>
          </a:prstGeom>
          <a:noFill/>
        </p:spPr>
        <p:txBody>
          <a:bodyPr wrap="none" rtlCol="0">
            <a:spAutoFit/>
          </a:bodyPr>
          <a:lstStyle/>
          <a:p>
            <a:pPr algn="ctr"/>
            <a:r>
              <a:rPr lang="es-MX" sz="4000" b="1" dirty="0" smtClean="0">
                <a:latin typeface="Arial Black" panose="020B0A04020102020204" pitchFamily="34" charset="0"/>
              </a:rPr>
              <a:t>ORACIÓN</a:t>
            </a:r>
          </a:p>
          <a:p>
            <a:pPr algn="ctr"/>
            <a:r>
              <a:rPr lang="es-MX" sz="4000" b="1" dirty="0" smtClean="0">
                <a:latin typeface="Arial Black" panose="020B0A04020102020204" pitchFamily="34" charset="0"/>
              </a:rPr>
              <a:t>FINAL</a:t>
            </a:r>
            <a:endParaRPr lang="es-MX" sz="4000" b="1" dirty="0">
              <a:latin typeface="Arial Black" panose="020B0A04020102020204" pitchFamily="34" charset="0"/>
            </a:endParaRPr>
          </a:p>
        </p:txBody>
      </p:sp>
    </p:spTree>
    <p:extLst>
      <p:ext uri="{BB962C8B-B14F-4D97-AF65-F5344CB8AC3E}">
        <p14:creationId xmlns:p14="http://schemas.microsoft.com/office/powerpoint/2010/main" val="2749463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uadroTexto 2"/>
          <p:cNvSpPr txBox="1"/>
          <p:nvPr/>
        </p:nvSpPr>
        <p:spPr>
          <a:xfrm>
            <a:off x="0" y="6309360"/>
            <a:ext cx="1593669" cy="548640"/>
          </a:xfrm>
          <a:prstGeom prst="rect">
            <a:avLst/>
          </a:prstGeom>
          <a:solidFill>
            <a:schemeClr val="accent1">
              <a:lumMod val="40000"/>
              <a:lumOff val="60000"/>
            </a:schemeClr>
          </a:solidFill>
        </p:spPr>
        <p:txBody>
          <a:bodyPr wrap="square" rtlCol="0">
            <a:spAutoFit/>
          </a:bodyPr>
          <a:lstStyle/>
          <a:p>
            <a:endParaRPr lang="es-MX" dirty="0"/>
          </a:p>
        </p:txBody>
      </p:sp>
    </p:spTree>
    <p:extLst>
      <p:ext uri="{BB962C8B-B14F-4D97-AF65-F5344CB8AC3E}">
        <p14:creationId xmlns:p14="http://schemas.microsoft.com/office/powerpoint/2010/main" val="41913908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167088"/>
            <a:ext cx="9144000" cy="1569660"/>
          </a:xfrm>
          <a:prstGeom prst="rect">
            <a:avLst/>
          </a:prstGeom>
        </p:spPr>
        <p:txBody>
          <a:bodyPr wrap="square">
            <a:spAutoFit/>
          </a:bodyPr>
          <a:lstStyle/>
          <a:p>
            <a:pPr algn="ctr"/>
            <a:r>
              <a:rPr lang="es-MX" sz="2400" b="1" dirty="0" smtClean="0">
                <a:latin typeface="Arial Black" panose="020B0A04020102020204" pitchFamily="34" charset="0"/>
              </a:rPr>
              <a:t>Los ángeles ministradores guardarán a los niños así dedicados a Dios.” </a:t>
            </a:r>
          </a:p>
          <a:p>
            <a:pPr algn="ctr"/>
            <a:r>
              <a:rPr lang="es-MX" sz="2400" b="1" dirty="0" smtClean="0">
                <a:latin typeface="Arial Black" panose="020B0A04020102020204" pitchFamily="34" charset="0"/>
              </a:rPr>
              <a:t>(Conducción del niño 491.2). </a:t>
            </a:r>
          </a:p>
          <a:p>
            <a:pPr algn="ctr"/>
            <a:r>
              <a:rPr lang="es-MX" sz="2400" b="1" dirty="0" smtClean="0">
                <a:latin typeface="Arial Black" panose="020B0A04020102020204" pitchFamily="34" charset="0"/>
              </a:rPr>
              <a:t>Les invito a colocarnos de rodillas para orar</a:t>
            </a:r>
            <a:endParaRPr lang="es-MX" sz="2400" b="1" dirty="0">
              <a:latin typeface="Arial Black" panose="020B0A04020102020204" pitchFamily="34" charset="0"/>
            </a:endParaRPr>
          </a:p>
        </p:txBody>
      </p:sp>
      <p:sp>
        <p:nvSpPr>
          <p:cNvPr id="3" name="CuadroTexto 2"/>
          <p:cNvSpPr txBox="1"/>
          <p:nvPr/>
        </p:nvSpPr>
        <p:spPr>
          <a:xfrm>
            <a:off x="0" y="-1"/>
            <a:ext cx="9144000" cy="523220"/>
          </a:xfrm>
          <a:prstGeom prst="rect">
            <a:avLst/>
          </a:prstGeom>
          <a:solidFill>
            <a:srgbClr val="00B0F0"/>
          </a:solidFill>
        </p:spPr>
        <p:txBody>
          <a:bodyPr wrap="square" rtlCol="0">
            <a:spAutoFit/>
          </a:bodyPr>
          <a:lstStyle/>
          <a:p>
            <a:pPr algn="ctr"/>
            <a:r>
              <a:rPr lang="es-MX" sz="2800" b="1" dirty="0" smtClean="0">
                <a:solidFill>
                  <a:schemeClr val="bg1"/>
                </a:solidFill>
                <a:latin typeface="Arial Black" panose="020B0A04020102020204" pitchFamily="34" charset="0"/>
              </a:rPr>
              <a:t>ORACIÓN DE RODILLAS</a:t>
            </a:r>
            <a:endParaRPr lang="es-MX" sz="2800" b="1" dirty="0">
              <a:solidFill>
                <a:schemeClr val="bg1"/>
              </a:solidFill>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2373823" y="523219"/>
            <a:ext cx="4396354" cy="4643869"/>
          </a:xfrm>
          <a:prstGeom prst="rect">
            <a:avLst/>
          </a:prstGeom>
        </p:spPr>
      </p:pic>
      <p:pic>
        <p:nvPicPr>
          <p:cNvPr id="5" name="Imagen 4"/>
          <p:cNvPicPr>
            <a:picLocks noChangeAspect="1"/>
          </p:cNvPicPr>
          <p:nvPr/>
        </p:nvPicPr>
        <p:blipFill>
          <a:blip r:embed="rId3"/>
          <a:stretch>
            <a:fillRect/>
          </a:stretch>
        </p:blipFill>
        <p:spPr>
          <a:xfrm>
            <a:off x="0" y="523219"/>
            <a:ext cx="2373823" cy="4643869"/>
          </a:xfrm>
          <a:prstGeom prst="rect">
            <a:avLst/>
          </a:prstGeom>
        </p:spPr>
      </p:pic>
      <p:pic>
        <p:nvPicPr>
          <p:cNvPr id="6" name="Imagen 5"/>
          <p:cNvPicPr>
            <a:picLocks noChangeAspect="1"/>
          </p:cNvPicPr>
          <p:nvPr/>
        </p:nvPicPr>
        <p:blipFill>
          <a:blip r:embed="rId3"/>
          <a:stretch>
            <a:fillRect/>
          </a:stretch>
        </p:blipFill>
        <p:spPr>
          <a:xfrm>
            <a:off x="6770177" y="523219"/>
            <a:ext cx="2373823" cy="4643869"/>
          </a:xfrm>
          <a:prstGeom prst="rect">
            <a:avLst/>
          </a:prstGeom>
        </p:spPr>
      </p:pic>
    </p:spTree>
    <p:extLst>
      <p:ext uri="{BB962C8B-B14F-4D97-AF65-F5344CB8AC3E}">
        <p14:creationId xmlns:p14="http://schemas.microsoft.com/office/powerpoint/2010/main" val="19058780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84775"/>
          </a:xfrm>
          <a:prstGeom prst="rect">
            <a:avLst/>
          </a:prstGeom>
          <a:solidFill>
            <a:srgbClr val="FFC000"/>
          </a:solidFill>
        </p:spPr>
        <p:txBody>
          <a:bodyPr wrap="square" rtlCol="0">
            <a:spAutoFit/>
          </a:bodyPr>
          <a:lstStyle/>
          <a:p>
            <a:pPr algn="ctr"/>
            <a:r>
              <a:rPr lang="es-MX" sz="3200" b="1" dirty="0" smtClean="0">
                <a:latin typeface="Arial Black" panose="020B0A04020102020204" pitchFamily="34" charset="0"/>
              </a:rPr>
              <a:t>LECTURA BÍBLICA</a:t>
            </a:r>
            <a:endParaRPr lang="es-MX" sz="32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84775"/>
            <a:ext cx="9144000" cy="6273225"/>
          </a:xfrm>
          <a:prstGeom prst="rect">
            <a:avLst/>
          </a:prstGeom>
        </p:spPr>
      </p:pic>
      <p:sp>
        <p:nvSpPr>
          <p:cNvPr id="5" name="Rectángulo 4"/>
          <p:cNvSpPr/>
          <p:nvPr/>
        </p:nvSpPr>
        <p:spPr>
          <a:xfrm>
            <a:off x="3329841" y="3721387"/>
            <a:ext cx="5370022" cy="584775"/>
          </a:xfrm>
          <a:prstGeom prst="rect">
            <a:avLst/>
          </a:prstGeom>
        </p:spPr>
        <p:txBody>
          <a:bodyPr wrap="square">
            <a:spAutoFit/>
          </a:bodyPr>
          <a:lstStyle/>
          <a:p>
            <a:pPr algn="ctr"/>
            <a:r>
              <a:rPr lang="es-MX" sz="3200" b="1" dirty="0" smtClean="0">
                <a:latin typeface="Arial Black" panose="020B0A04020102020204" pitchFamily="34" charset="0"/>
              </a:rPr>
              <a:t>DEUTERONOMIO 6:6-9</a:t>
            </a:r>
            <a:endParaRPr lang="es-MX" sz="3200" b="1" dirty="0">
              <a:latin typeface="Arial Black" panose="020B0A04020102020204" pitchFamily="34" charset="0"/>
            </a:endParaRPr>
          </a:p>
        </p:txBody>
      </p:sp>
    </p:spTree>
    <p:extLst>
      <p:ext uri="{BB962C8B-B14F-4D97-AF65-F5344CB8AC3E}">
        <p14:creationId xmlns:p14="http://schemas.microsoft.com/office/powerpoint/2010/main" val="37728507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PROPÓSITO</a:t>
            </a:r>
            <a:endParaRPr lang="es-MX" sz="2800" b="1" dirty="0">
              <a:latin typeface="Arial Black" panose="020B0A04020102020204" pitchFamily="34" charset="0"/>
            </a:endParaRPr>
          </a:p>
        </p:txBody>
      </p:sp>
      <p:sp>
        <p:nvSpPr>
          <p:cNvPr id="3" name="CuadroTexto 2"/>
          <p:cNvSpPr txBox="1"/>
          <p:nvPr/>
        </p:nvSpPr>
        <p:spPr>
          <a:xfrm>
            <a:off x="0" y="5682343"/>
            <a:ext cx="9144000" cy="1015663"/>
          </a:xfrm>
          <a:prstGeom prst="rect">
            <a:avLst/>
          </a:prstGeom>
          <a:noFill/>
        </p:spPr>
        <p:txBody>
          <a:bodyPr wrap="square" rtlCol="0">
            <a:spAutoFit/>
          </a:bodyPr>
          <a:lstStyle/>
          <a:p>
            <a:pPr algn="ctr"/>
            <a:r>
              <a:rPr lang="es-MX" sz="2000" b="1" dirty="0" smtClean="0">
                <a:latin typeface="Arial Black" panose="020B0A04020102020204" pitchFamily="34" charset="0"/>
              </a:rPr>
              <a:t>RESALTAR LA IMPORTANCIA DEL CULTO FAMILIAR Y ANIMAR A CADA FAMILIA A REALIZAR EN CASA LOS CULTOS MATUTINO Y  VESPERTINO.</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23220"/>
            <a:ext cx="9144000" cy="5159123"/>
          </a:xfrm>
          <a:prstGeom prst="rect">
            <a:avLst/>
          </a:prstGeom>
        </p:spPr>
      </p:pic>
    </p:spTree>
    <p:extLst>
      <p:ext uri="{BB962C8B-B14F-4D97-AF65-F5344CB8AC3E}">
        <p14:creationId xmlns:p14="http://schemas.microsoft.com/office/powerpoint/2010/main" val="3401920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747657" y="261298"/>
            <a:ext cx="3396343" cy="6555641"/>
          </a:xfrm>
          <a:prstGeom prst="rect">
            <a:avLst/>
          </a:prstGeom>
        </p:spPr>
        <p:txBody>
          <a:bodyPr wrap="square">
            <a:spAutoFit/>
          </a:bodyPr>
          <a:lstStyle/>
          <a:p>
            <a:pPr algn="ctr"/>
            <a:r>
              <a:rPr lang="es-MX" sz="2000" b="1" dirty="0" smtClean="0">
                <a:latin typeface="Arial Black" panose="020B0A04020102020204" pitchFamily="34" charset="0"/>
              </a:rPr>
              <a:t>El hogar es el lugar más importante para la estabilidad psicológica, física y espiritual de cada persona. Es por ello que Dios tiene interés de que cada hogar “debe ser un pequeño cielo en la tierra, un lugar donde los afectos son cultivados en vez de ser estudiosamente reprimidos. Nuestra felicidad depende de que se cultive así el amor, la simpatía y la verdadera cortesía mutua” (El hogar cristiano, p. 11)</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
            <a:ext cx="5747657" cy="7419703"/>
          </a:xfrm>
          <a:prstGeom prst="rect">
            <a:avLst/>
          </a:prstGeom>
        </p:spPr>
      </p:pic>
    </p:spTree>
    <p:extLst>
      <p:ext uri="{BB962C8B-B14F-4D97-AF65-F5344CB8AC3E}">
        <p14:creationId xmlns:p14="http://schemas.microsoft.com/office/powerpoint/2010/main" val="41312886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141621" y="-1"/>
            <a:ext cx="4827389" cy="2456796"/>
          </a:xfrm>
          <a:prstGeom prst="rect">
            <a:avLst/>
          </a:prstGeom>
        </p:spPr>
      </p:pic>
      <p:sp>
        <p:nvSpPr>
          <p:cNvPr id="3" name="Rectángulo 2"/>
          <p:cNvSpPr/>
          <p:nvPr/>
        </p:nvSpPr>
        <p:spPr>
          <a:xfrm>
            <a:off x="572588" y="2456795"/>
            <a:ext cx="8059783" cy="4401205"/>
          </a:xfrm>
          <a:prstGeom prst="rect">
            <a:avLst/>
          </a:prstGeom>
        </p:spPr>
        <p:txBody>
          <a:bodyPr wrap="square">
            <a:spAutoFit/>
          </a:bodyPr>
          <a:lstStyle/>
          <a:p>
            <a:pPr algn="ctr"/>
            <a:r>
              <a:rPr lang="es-MX" sz="2000" b="1" dirty="0" smtClean="0">
                <a:latin typeface="Arial Black" panose="020B0A04020102020204" pitchFamily="34" charset="0"/>
              </a:rPr>
              <a:t>Un elemento importante en el plan de Dios para lograr lo anterior, es el culto familiar. En una encuesta realizada sobre este </a:t>
            </a:r>
          </a:p>
          <a:p>
            <a:pPr algn="ctr"/>
            <a:r>
              <a:rPr lang="es-MX" sz="2000" b="1" dirty="0" smtClean="0">
                <a:latin typeface="Arial Black" panose="020B0A04020102020204" pitchFamily="34" charset="0"/>
              </a:rPr>
              <a:t>asunto la pregunta fue: “¿Cuál es la frecuencia del culto en su hogar?” El resultado fue el siguiente: </a:t>
            </a:r>
          </a:p>
          <a:p>
            <a:pPr algn="ctr"/>
            <a:r>
              <a:rPr lang="es-MX" sz="2000" b="1" dirty="0" smtClean="0">
                <a:latin typeface="Arial Black" panose="020B0A04020102020204" pitchFamily="34" charset="0"/>
              </a:rPr>
              <a:t>el 20% respondieron </a:t>
            </a:r>
          </a:p>
          <a:p>
            <a:pPr algn="ctr"/>
            <a:r>
              <a:rPr lang="es-MX" sz="2000" b="1" dirty="0" smtClean="0">
                <a:latin typeface="Arial Black" panose="020B0A04020102020204" pitchFamily="34" charset="0"/>
              </a:rPr>
              <a:t>que realizan el culto en su hogar diariamente, </a:t>
            </a:r>
          </a:p>
          <a:p>
            <a:pPr algn="ctr"/>
            <a:r>
              <a:rPr lang="es-MX" sz="2000" b="1" dirty="0" smtClean="0">
                <a:latin typeface="Arial Black" panose="020B0A04020102020204" pitchFamily="34" charset="0"/>
              </a:rPr>
              <a:t>el 28% dijo que solo de vez en cuando y </a:t>
            </a:r>
          </a:p>
          <a:p>
            <a:pPr algn="ctr"/>
            <a:r>
              <a:rPr lang="es-MX" sz="2000" b="1" dirty="0" smtClean="0">
                <a:latin typeface="Arial Black" panose="020B0A04020102020204" pitchFamily="34" charset="0"/>
              </a:rPr>
              <a:t>el 52% contestó que nunca han hecho </a:t>
            </a:r>
          </a:p>
          <a:p>
            <a:pPr algn="ctr"/>
            <a:r>
              <a:rPr lang="es-MX" sz="2000" b="1" dirty="0" smtClean="0">
                <a:latin typeface="Arial Black" panose="020B0A04020102020204" pitchFamily="34" charset="0"/>
              </a:rPr>
              <a:t>el culto familiar o personal en casa. Esto nos revela que como familias debemos volver al altar, al culto familiar. En este programa vamos a considerar cómo nuestro hogar se puede convertir en “un pequeño cielo en la tierra”</a:t>
            </a:r>
            <a:endParaRPr lang="es-MX" sz="2000" b="1" dirty="0">
              <a:latin typeface="Arial Black" panose="020B0A04020102020204" pitchFamily="34" charset="0"/>
            </a:endParaRPr>
          </a:p>
        </p:txBody>
      </p:sp>
    </p:spTree>
    <p:extLst>
      <p:ext uri="{BB962C8B-B14F-4D97-AF65-F5344CB8AC3E}">
        <p14:creationId xmlns:p14="http://schemas.microsoft.com/office/powerpoint/2010/main" val="11166901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783722"/>
            <a:ext cx="9144000" cy="954107"/>
          </a:xfrm>
          <a:prstGeom prst="rect">
            <a:avLst/>
          </a:prstGeom>
        </p:spPr>
        <p:txBody>
          <a:bodyPr wrap="square">
            <a:spAutoFit/>
          </a:bodyPr>
          <a:lstStyle/>
          <a:p>
            <a:pPr algn="ctr"/>
            <a:r>
              <a:rPr lang="es-MX" sz="2800" b="1" dirty="0" smtClean="0">
                <a:latin typeface="Arial Black" panose="020B0A04020102020204" pitchFamily="34" charset="0"/>
              </a:rPr>
              <a:t>“Hijos, es hora del culto familiar, vengan a la sala.” </a:t>
            </a:r>
            <a:endParaRPr lang="es-MX" sz="28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0"/>
            <a:ext cx="9153269" cy="5783722"/>
          </a:xfrm>
          <a:prstGeom prst="rect">
            <a:avLst/>
          </a:prstGeom>
        </p:spPr>
      </p:pic>
    </p:spTree>
    <p:extLst>
      <p:ext uri="{BB962C8B-B14F-4D97-AF65-F5344CB8AC3E}">
        <p14:creationId xmlns:p14="http://schemas.microsoft.com/office/powerpoint/2010/main" val="71141398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254</TotalTime>
  <Words>1405</Words>
  <Application>Microsoft Office PowerPoint</Application>
  <PresentationFormat>Presentación en pantalla (4:3)</PresentationFormat>
  <Paragraphs>106</Paragraphs>
  <Slides>33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33</vt:i4>
      </vt:variant>
    </vt:vector>
  </HeadingPairs>
  <TitlesOfParts>
    <vt:vector size="38"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dc:creator>
  <cp:lastModifiedBy>ADMIN</cp:lastModifiedBy>
  <cp:revision>31</cp:revision>
  <dcterms:created xsi:type="dcterms:W3CDTF">2023-07-23T22:51:11Z</dcterms:created>
  <dcterms:modified xsi:type="dcterms:W3CDTF">2023-07-24T23:11:31Z</dcterms:modified>
</cp:coreProperties>
</file>