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8" r:id="rId4"/>
    <p:sldId id="257" r:id="rId5"/>
    <p:sldId id="269" r:id="rId6"/>
    <p:sldId id="267" r:id="rId7"/>
    <p:sldId id="259" r:id="rId8"/>
    <p:sldId id="260" r:id="rId9"/>
    <p:sldId id="262" r:id="rId10"/>
    <p:sldId id="263" r:id="rId11"/>
    <p:sldId id="264" r:id="rId12"/>
    <p:sldId id="265" r:id="rId13"/>
    <p:sldId id="266"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8" r:id="rId33"/>
    <p:sldId id="293" r:id="rId34"/>
    <p:sldId id="287" r:id="rId35"/>
    <p:sldId id="289" r:id="rId36"/>
    <p:sldId id="290" r:id="rId37"/>
    <p:sldId id="291" r:id="rId38"/>
    <p:sldId id="292" r:id="rId39"/>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1470" y="78"/>
      </p:cViewPr>
      <p:guideLst/>
    </p:cSldViewPr>
  </p:slideViewPr>
  <p:notesTextViewPr>
    <p:cViewPr>
      <p:scale>
        <a:sx n="1" d="1"/>
        <a:sy n="1" d="1"/>
      </p:scale>
      <p:origin x="0" y="0"/>
    </p:cViewPr>
  </p:notesTextViewPr>
  <p:sorterViewPr>
    <p:cViewPr>
      <p:scale>
        <a:sx n="100" d="100"/>
        <a:sy n="100" d="100"/>
      </p:scale>
      <p:origin x="0" y="-82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830AA18D-55DF-4623-9EF7-11F7EF896812}" type="datetimeFigureOut">
              <a:rPr lang="es-MX" smtClean="0"/>
              <a:t>01/03/2023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2E6C4D5-CBB9-4BC4-B51E-D0EB16A58688}" type="slidenum">
              <a:rPr lang="es-MX" smtClean="0"/>
              <a:t>‹Nº›</a:t>
            </a:fld>
            <a:endParaRPr lang="es-MX"/>
          </a:p>
        </p:txBody>
      </p:sp>
    </p:spTree>
    <p:extLst>
      <p:ext uri="{BB962C8B-B14F-4D97-AF65-F5344CB8AC3E}">
        <p14:creationId xmlns:p14="http://schemas.microsoft.com/office/powerpoint/2010/main" val="3620757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30AA18D-55DF-4623-9EF7-11F7EF896812}" type="datetimeFigureOut">
              <a:rPr lang="es-MX" smtClean="0"/>
              <a:t>01/03/2023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2E6C4D5-CBB9-4BC4-B51E-D0EB16A58688}" type="slidenum">
              <a:rPr lang="es-MX" smtClean="0"/>
              <a:t>‹Nº›</a:t>
            </a:fld>
            <a:endParaRPr lang="es-MX"/>
          </a:p>
        </p:txBody>
      </p:sp>
    </p:spTree>
    <p:extLst>
      <p:ext uri="{BB962C8B-B14F-4D97-AF65-F5344CB8AC3E}">
        <p14:creationId xmlns:p14="http://schemas.microsoft.com/office/powerpoint/2010/main" val="4056511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30AA18D-55DF-4623-9EF7-11F7EF896812}" type="datetimeFigureOut">
              <a:rPr lang="es-MX" smtClean="0"/>
              <a:t>01/03/2023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2E6C4D5-CBB9-4BC4-B51E-D0EB16A58688}" type="slidenum">
              <a:rPr lang="es-MX" smtClean="0"/>
              <a:t>‹Nº›</a:t>
            </a:fld>
            <a:endParaRPr lang="es-MX"/>
          </a:p>
        </p:txBody>
      </p:sp>
    </p:spTree>
    <p:extLst>
      <p:ext uri="{BB962C8B-B14F-4D97-AF65-F5344CB8AC3E}">
        <p14:creationId xmlns:p14="http://schemas.microsoft.com/office/powerpoint/2010/main" val="481623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30AA18D-55DF-4623-9EF7-11F7EF896812}" type="datetimeFigureOut">
              <a:rPr lang="es-MX" smtClean="0"/>
              <a:t>01/03/2023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2E6C4D5-CBB9-4BC4-B51E-D0EB16A58688}" type="slidenum">
              <a:rPr lang="es-MX" smtClean="0"/>
              <a:t>‹Nº›</a:t>
            </a:fld>
            <a:endParaRPr lang="es-MX"/>
          </a:p>
        </p:txBody>
      </p:sp>
    </p:spTree>
    <p:extLst>
      <p:ext uri="{BB962C8B-B14F-4D97-AF65-F5344CB8AC3E}">
        <p14:creationId xmlns:p14="http://schemas.microsoft.com/office/powerpoint/2010/main" val="4120575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830AA18D-55DF-4623-9EF7-11F7EF896812}" type="datetimeFigureOut">
              <a:rPr lang="es-MX" smtClean="0"/>
              <a:t>01/03/2023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2E6C4D5-CBB9-4BC4-B51E-D0EB16A58688}" type="slidenum">
              <a:rPr lang="es-MX" smtClean="0"/>
              <a:t>‹Nº›</a:t>
            </a:fld>
            <a:endParaRPr lang="es-MX"/>
          </a:p>
        </p:txBody>
      </p:sp>
    </p:spTree>
    <p:extLst>
      <p:ext uri="{BB962C8B-B14F-4D97-AF65-F5344CB8AC3E}">
        <p14:creationId xmlns:p14="http://schemas.microsoft.com/office/powerpoint/2010/main" val="426100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830AA18D-55DF-4623-9EF7-11F7EF896812}" type="datetimeFigureOut">
              <a:rPr lang="es-MX" smtClean="0"/>
              <a:t>01/03/2023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F2E6C4D5-CBB9-4BC4-B51E-D0EB16A58688}" type="slidenum">
              <a:rPr lang="es-MX" smtClean="0"/>
              <a:t>‹Nº›</a:t>
            </a:fld>
            <a:endParaRPr lang="es-MX"/>
          </a:p>
        </p:txBody>
      </p:sp>
    </p:spTree>
    <p:extLst>
      <p:ext uri="{BB962C8B-B14F-4D97-AF65-F5344CB8AC3E}">
        <p14:creationId xmlns:p14="http://schemas.microsoft.com/office/powerpoint/2010/main" val="3279570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830AA18D-55DF-4623-9EF7-11F7EF896812}" type="datetimeFigureOut">
              <a:rPr lang="es-MX" smtClean="0"/>
              <a:t>01/03/2023</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F2E6C4D5-CBB9-4BC4-B51E-D0EB16A58688}" type="slidenum">
              <a:rPr lang="es-MX" smtClean="0"/>
              <a:t>‹Nº›</a:t>
            </a:fld>
            <a:endParaRPr lang="es-MX"/>
          </a:p>
        </p:txBody>
      </p:sp>
    </p:spTree>
    <p:extLst>
      <p:ext uri="{BB962C8B-B14F-4D97-AF65-F5344CB8AC3E}">
        <p14:creationId xmlns:p14="http://schemas.microsoft.com/office/powerpoint/2010/main" val="1512522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830AA18D-55DF-4623-9EF7-11F7EF896812}" type="datetimeFigureOut">
              <a:rPr lang="es-MX" smtClean="0"/>
              <a:t>01/03/2023</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F2E6C4D5-CBB9-4BC4-B51E-D0EB16A58688}" type="slidenum">
              <a:rPr lang="es-MX" smtClean="0"/>
              <a:t>‹Nº›</a:t>
            </a:fld>
            <a:endParaRPr lang="es-MX"/>
          </a:p>
        </p:txBody>
      </p:sp>
    </p:spTree>
    <p:extLst>
      <p:ext uri="{BB962C8B-B14F-4D97-AF65-F5344CB8AC3E}">
        <p14:creationId xmlns:p14="http://schemas.microsoft.com/office/powerpoint/2010/main" val="52575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30AA18D-55DF-4623-9EF7-11F7EF896812}" type="datetimeFigureOut">
              <a:rPr lang="es-MX" smtClean="0"/>
              <a:t>01/03/2023</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F2E6C4D5-CBB9-4BC4-B51E-D0EB16A58688}" type="slidenum">
              <a:rPr lang="es-MX" smtClean="0"/>
              <a:t>‹Nº›</a:t>
            </a:fld>
            <a:endParaRPr lang="es-MX"/>
          </a:p>
        </p:txBody>
      </p:sp>
    </p:spTree>
    <p:extLst>
      <p:ext uri="{BB962C8B-B14F-4D97-AF65-F5344CB8AC3E}">
        <p14:creationId xmlns:p14="http://schemas.microsoft.com/office/powerpoint/2010/main" val="254110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830AA18D-55DF-4623-9EF7-11F7EF896812}" type="datetimeFigureOut">
              <a:rPr lang="es-MX" smtClean="0"/>
              <a:t>01/03/2023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F2E6C4D5-CBB9-4BC4-B51E-D0EB16A58688}" type="slidenum">
              <a:rPr lang="es-MX" smtClean="0"/>
              <a:t>‹Nº›</a:t>
            </a:fld>
            <a:endParaRPr lang="es-MX"/>
          </a:p>
        </p:txBody>
      </p:sp>
    </p:spTree>
    <p:extLst>
      <p:ext uri="{BB962C8B-B14F-4D97-AF65-F5344CB8AC3E}">
        <p14:creationId xmlns:p14="http://schemas.microsoft.com/office/powerpoint/2010/main" val="2551908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830AA18D-55DF-4623-9EF7-11F7EF896812}" type="datetimeFigureOut">
              <a:rPr lang="es-MX" smtClean="0"/>
              <a:t>01/03/2023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F2E6C4D5-CBB9-4BC4-B51E-D0EB16A58688}" type="slidenum">
              <a:rPr lang="es-MX" smtClean="0"/>
              <a:t>‹Nº›</a:t>
            </a:fld>
            <a:endParaRPr lang="es-MX"/>
          </a:p>
        </p:txBody>
      </p:sp>
    </p:spTree>
    <p:extLst>
      <p:ext uri="{BB962C8B-B14F-4D97-AF65-F5344CB8AC3E}">
        <p14:creationId xmlns:p14="http://schemas.microsoft.com/office/powerpoint/2010/main" val="351099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30AA18D-55DF-4623-9EF7-11F7EF896812}" type="datetimeFigureOut">
              <a:rPr lang="es-MX" smtClean="0"/>
              <a:t>01/03/2023</a:t>
            </a:fld>
            <a:endParaRPr lang="es-MX"/>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E6C4D5-CBB9-4BC4-B51E-D0EB16A58688}" type="slidenum">
              <a:rPr lang="es-MX" smtClean="0"/>
              <a:t>‹Nº›</a:t>
            </a:fld>
            <a:endParaRPr lang="es-MX"/>
          </a:p>
        </p:txBody>
      </p:sp>
    </p:spTree>
    <p:extLst>
      <p:ext uri="{BB962C8B-B14F-4D97-AF65-F5344CB8AC3E}">
        <p14:creationId xmlns:p14="http://schemas.microsoft.com/office/powerpoint/2010/main" val="3385258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
            <a:ext cx="9144000" cy="646331"/>
          </a:xfrm>
          <a:prstGeom prst="rect">
            <a:avLst/>
          </a:prstGeom>
          <a:solidFill>
            <a:srgbClr val="FFFF00"/>
          </a:solidFill>
        </p:spPr>
        <p:txBody>
          <a:bodyPr wrap="square" rtlCol="0">
            <a:spAutoFit/>
          </a:bodyPr>
          <a:lstStyle/>
          <a:p>
            <a:pPr algn="ctr"/>
            <a:r>
              <a:rPr lang="es-MX" sz="3600" b="1" dirty="0" smtClean="0">
                <a:latin typeface="Arial Black" panose="020B0A04020102020204" pitchFamily="34" charset="0"/>
              </a:rPr>
              <a:t>“JUNTOS Y EN ARMONÍA”</a:t>
            </a:r>
            <a:endParaRPr lang="es-MX" sz="3600" b="1" dirty="0">
              <a:latin typeface="Arial Black" panose="020B0A0402010202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85" y="5623559"/>
            <a:ext cx="1093177" cy="1093177"/>
          </a:xfrm>
          <a:prstGeom prst="rect">
            <a:avLst/>
          </a:prstGeom>
        </p:spPr>
      </p:pic>
      <p:sp>
        <p:nvSpPr>
          <p:cNvPr id="6" name="CuadroTexto 5"/>
          <p:cNvSpPr txBox="1"/>
          <p:nvPr/>
        </p:nvSpPr>
        <p:spPr>
          <a:xfrm>
            <a:off x="1603716" y="5623559"/>
            <a:ext cx="9186204" cy="1077218"/>
          </a:xfrm>
          <a:prstGeom prst="rect">
            <a:avLst/>
          </a:prstGeom>
          <a:noFill/>
        </p:spPr>
        <p:txBody>
          <a:bodyPr wrap="square" rtlCol="0">
            <a:spAutoFit/>
          </a:bodyPr>
          <a:lstStyle/>
          <a:p>
            <a:r>
              <a:rPr lang="es-MX" sz="3200" b="1" dirty="0" smtClean="0">
                <a:latin typeface="Arial Black" panose="020B0A04020102020204" pitchFamily="34" charset="0"/>
              </a:rPr>
              <a:t>ESCUELA SABÁTICA</a:t>
            </a:r>
          </a:p>
          <a:p>
            <a:r>
              <a:rPr lang="es-MX" sz="3200" b="1" dirty="0" smtClean="0">
                <a:latin typeface="Arial Black" panose="020B0A04020102020204" pitchFamily="34" charset="0"/>
              </a:rPr>
              <a:t>IGLESIA ADVENTISTA DEL 7° DÍA</a:t>
            </a:r>
            <a:endParaRPr lang="es-MX" sz="3200" b="1" dirty="0">
              <a:latin typeface="Arial Black" panose="020B0A04020102020204" pitchFamily="34" charset="0"/>
            </a:endParaRPr>
          </a:p>
        </p:txBody>
      </p:sp>
      <p:pic>
        <p:nvPicPr>
          <p:cNvPr id="7" name="Imagen 6"/>
          <p:cNvPicPr>
            <a:picLocks noChangeAspect="1"/>
          </p:cNvPicPr>
          <p:nvPr/>
        </p:nvPicPr>
        <p:blipFill>
          <a:blip r:embed="rId3"/>
          <a:stretch>
            <a:fillRect/>
          </a:stretch>
        </p:blipFill>
        <p:spPr>
          <a:xfrm>
            <a:off x="0" y="646329"/>
            <a:ext cx="9144000" cy="4977229"/>
          </a:xfrm>
          <a:prstGeom prst="rect">
            <a:avLst/>
          </a:prstGeom>
        </p:spPr>
      </p:pic>
    </p:spTree>
    <p:extLst>
      <p:ext uri="{BB962C8B-B14F-4D97-AF65-F5344CB8AC3E}">
        <p14:creationId xmlns:p14="http://schemas.microsoft.com/office/powerpoint/2010/main" val="3847731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5203932"/>
            <a:ext cx="9144000" cy="1569660"/>
          </a:xfrm>
          <a:prstGeom prst="rect">
            <a:avLst/>
          </a:prstGeom>
        </p:spPr>
        <p:txBody>
          <a:bodyPr wrap="square">
            <a:spAutoFit/>
          </a:bodyPr>
          <a:lstStyle/>
          <a:p>
            <a:pPr algn="ctr"/>
            <a:r>
              <a:rPr lang="es-MX" sz="2400" b="1" dirty="0" smtClean="0">
                <a:latin typeface="Arial Black" panose="020B0A04020102020204" pitchFamily="34" charset="0"/>
              </a:rPr>
              <a:t>En esta mañana, aprenderemos sobre la importancia de la unidad y las ricas bendiciones que podemos obtener de ella, al practicarla como iglesia y como familia.</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
            <a:ext cx="9144000" cy="5036234"/>
          </a:xfrm>
          <a:prstGeom prst="rect">
            <a:avLst/>
          </a:prstGeom>
        </p:spPr>
      </p:pic>
    </p:spTree>
    <p:extLst>
      <p:ext uri="{BB962C8B-B14F-4D97-AF65-F5344CB8AC3E}">
        <p14:creationId xmlns:p14="http://schemas.microsoft.com/office/powerpoint/2010/main" val="1680186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23219"/>
            <a:ext cx="9144000" cy="461665"/>
          </a:xfrm>
          <a:prstGeom prst="rect">
            <a:avLst/>
          </a:prstGeom>
          <a:solidFill>
            <a:schemeClr val="accent4">
              <a:lumMod val="40000"/>
              <a:lumOff val="60000"/>
            </a:schemeClr>
          </a:solidFill>
        </p:spPr>
        <p:txBody>
          <a:bodyPr wrap="square">
            <a:spAutoFit/>
          </a:bodyPr>
          <a:lstStyle/>
          <a:p>
            <a:pPr algn="ctr"/>
            <a:r>
              <a:rPr lang="es-MX" sz="2400" b="1" dirty="0" smtClean="0">
                <a:latin typeface="Arial Black" panose="020B0A04020102020204" pitchFamily="34" charset="0"/>
              </a:rPr>
              <a:t>#12 “TODOS JUNTOS REUNIDOS”</a:t>
            </a:r>
            <a:endParaRPr lang="es-MX" sz="2400" b="1" dirty="0">
              <a:latin typeface="Arial Black" panose="020B0A04020102020204" pitchFamily="34" charset="0"/>
            </a:endParaRPr>
          </a:p>
        </p:txBody>
      </p:sp>
      <p:sp>
        <p:nvSpPr>
          <p:cNvPr id="3" name="CuadroTexto 2"/>
          <p:cNvSpPr txBox="1"/>
          <p:nvPr/>
        </p:nvSpPr>
        <p:spPr>
          <a:xfrm>
            <a:off x="0" y="-1"/>
            <a:ext cx="9144000" cy="523220"/>
          </a:xfrm>
          <a:prstGeom prst="rect">
            <a:avLst/>
          </a:prstGeom>
          <a:solidFill>
            <a:schemeClr val="accent6">
              <a:lumMod val="20000"/>
              <a:lumOff val="80000"/>
            </a:schemeClr>
          </a:solidFill>
        </p:spPr>
        <p:txBody>
          <a:bodyPr wrap="square" rtlCol="0">
            <a:spAutoFit/>
          </a:bodyPr>
          <a:lstStyle/>
          <a:p>
            <a:pPr algn="ctr"/>
            <a:r>
              <a:rPr lang="es-MX" sz="2800" b="1" dirty="0" smtClean="0">
                <a:latin typeface="Arial Black" panose="020B0A04020102020204" pitchFamily="34" charset="0"/>
              </a:rPr>
              <a:t>HIMNO DE ALABANZA</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984884"/>
            <a:ext cx="9144000" cy="5894362"/>
          </a:xfrm>
          <a:prstGeom prst="rect">
            <a:avLst/>
          </a:prstGeom>
        </p:spPr>
      </p:pic>
    </p:spTree>
    <p:extLst>
      <p:ext uri="{BB962C8B-B14F-4D97-AF65-F5344CB8AC3E}">
        <p14:creationId xmlns:p14="http://schemas.microsoft.com/office/powerpoint/2010/main" val="563861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526823"/>
            <a:ext cx="9144000" cy="2246769"/>
          </a:xfrm>
          <a:prstGeom prst="rect">
            <a:avLst/>
          </a:prstGeom>
        </p:spPr>
        <p:txBody>
          <a:bodyPr wrap="square">
            <a:spAutoFit/>
          </a:bodyPr>
          <a:lstStyle/>
          <a:p>
            <a:pPr algn="ctr"/>
            <a:r>
              <a:rPr lang="es-MX" sz="2000" b="1" dirty="0" smtClean="0">
                <a:latin typeface="Arial Black" panose="020B0A04020102020204" pitchFamily="34" charset="0"/>
              </a:rPr>
              <a:t>Hay un hermoso salmo que exalta la unidad entre hermanos, y es el Salmo 133. Este salmo fue compuesto mientras David se</a:t>
            </a:r>
          </a:p>
          <a:p>
            <a:pPr algn="ctr"/>
            <a:r>
              <a:rPr lang="es-MX" sz="2000" b="1" dirty="0" smtClean="0">
                <a:latin typeface="Arial Black" panose="020B0A04020102020204" pitchFamily="34" charset="0"/>
              </a:rPr>
              <a:t>encontraba en la cueva de </a:t>
            </a:r>
            <a:r>
              <a:rPr lang="es-MX" sz="2000" b="1" dirty="0" err="1" smtClean="0">
                <a:latin typeface="Arial Black" panose="020B0A04020102020204" pitchFamily="34" charset="0"/>
              </a:rPr>
              <a:t>Adulam</a:t>
            </a:r>
            <a:r>
              <a:rPr lang="es-MX" sz="2000" b="1" dirty="0" smtClean="0">
                <a:latin typeface="Arial Black" panose="020B0A04020102020204" pitchFamily="34" charset="0"/>
              </a:rPr>
              <a:t>, acompañado por sus hermanos y su padre. El hijo de Isaí había probado las amarguras de la desconfianza de sus propios hermanos; pero ahora, la armonía reemplazaba la discordia y llenaba de regocijo su corazón.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503860"/>
          </a:xfrm>
          <a:prstGeom prst="rect">
            <a:avLst/>
          </a:prstGeom>
        </p:spPr>
      </p:pic>
    </p:spTree>
    <p:extLst>
      <p:ext uri="{BB962C8B-B14F-4D97-AF65-F5344CB8AC3E}">
        <p14:creationId xmlns:p14="http://schemas.microsoft.com/office/powerpoint/2010/main" val="174005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81822" y="612844"/>
            <a:ext cx="3362178" cy="5632311"/>
          </a:xfrm>
          <a:prstGeom prst="rect">
            <a:avLst/>
          </a:prstGeom>
        </p:spPr>
        <p:txBody>
          <a:bodyPr wrap="square">
            <a:spAutoFit/>
          </a:bodyPr>
          <a:lstStyle/>
          <a:p>
            <a:pPr algn="ctr"/>
            <a:r>
              <a:rPr lang="es-MX" sz="2000" b="1" dirty="0" smtClean="0">
                <a:latin typeface="Arial Black" panose="020B0A04020102020204" pitchFamily="34" charset="0"/>
              </a:rPr>
              <a:t>El hijo de Isaí podía producir melodías con la voz y con su arpa mientras cantaba: ¡Mirad cuán bueno y cuán delicioso es</a:t>
            </a:r>
          </a:p>
          <a:p>
            <a:pPr algn="ctr"/>
            <a:r>
              <a:rPr lang="es-MX" sz="2000" b="1" dirty="0" smtClean="0">
                <a:latin typeface="Arial Black" panose="020B0A04020102020204" pitchFamily="34" charset="0"/>
              </a:rPr>
              <a:t>que habiten los hermanos juntos en armonía!”. PP. 645.4. </a:t>
            </a:r>
          </a:p>
          <a:p>
            <a:pPr algn="ctr"/>
            <a:r>
              <a:rPr lang="es-MX" sz="2000" b="1" dirty="0" smtClean="0">
                <a:latin typeface="Arial Black" panose="020B0A04020102020204" pitchFamily="34" charset="0"/>
              </a:rPr>
              <a:t>No hay nada mejor que estar en paz y en armonía con la familia,</a:t>
            </a:r>
          </a:p>
          <a:p>
            <a:pPr algn="ctr"/>
            <a:r>
              <a:rPr lang="es-MX" sz="2000" b="1" dirty="0" smtClean="0">
                <a:latin typeface="Arial Black" panose="020B0A04020102020204" pitchFamily="34" charset="0"/>
              </a:rPr>
              <a:t>sobre todo con la familia espiritual, donde nos reunimos para adorar y alabar el nombre del Señor.</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5781822" cy="6858000"/>
          </a:xfrm>
          <a:prstGeom prst="rect">
            <a:avLst/>
          </a:prstGeom>
        </p:spPr>
      </p:pic>
    </p:spTree>
    <p:extLst>
      <p:ext uri="{BB962C8B-B14F-4D97-AF65-F5344CB8AC3E}">
        <p14:creationId xmlns:p14="http://schemas.microsoft.com/office/powerpoint/2010/main" val="349085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63174" y="312896"/>
            <a:ext cx="3080826" cy="6001643"/>
          </a:xfrm>
          <a:prstGeom prst="rect">
            <a:avLst/>
          </a:prstGeom>
        </p:spPr>
        <p:txBody>
          <a:bodyPr wrap="square">
            <a:spAutoFit/>
          </a:bodyPr>
          <a:lstStyle/>
          <a:p>
            <a:pPr algn="ctr"/>
            <a:r>
              <a:rPr lang="es-MX" sz="2400" b="1" dirty="0" smtClean="0">
                <a:latin typeface="Arial Black" panose="020B0A04020102020204" pitchFamily="34" charset="0"/>
              </a:rPr>
              <a:t>El salmo empieza con la palabra “mirad”, una invitación directa para mirar los beneficios de la unidad y la armonía. </a:t>
            </a:r>
          </a:p>
          <a:p>
            <a:pPr algn="ctr"/>
            <a:r>
              <a:rPr lang="es-MX" sz="2400" b="1" dirty="0" smtClean="0">
                <a:latin typeface="Arial Black" panose="020B0A04020102020204" pitchFamily="34" charset="0"/>
              </a:rPr>
              <a:t>“¡Mirad cuán bueno y cuán delicioso es habitar los hermanos juntos en armonía!”. Salmo 133:1</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6063175" cy="6858000"/>
          </a:xfrm>
          <a:prstGeom prst="rect">
            <a:avLst/>
          </a:prstGeom>
        </p:spPr>
      </p:pic>
    </p:spTree>
    <p:extLst>
      <p:ext uri="{BB962C8B-B14F-4D97-AF65-F5344CB8AC3E}">
        <p14:creationId xmlns:p14="http://schemas.microsoft.com/office/powerpoint/2010/main" val="9707161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84769"/>
            <a:ext cx="9144000" cy="2031325"/>
          </a:xfrm>
          <a:prstGeom prst="rect">
            <a:avLst/>
          </a:prstGeom>
        </p:spPr>
        <p:txBody>
          <a:bodyPr wrap="square">
            <a:spAutoFit/>
          </a:bodyPr>
          <a:lstStyle/>
          <a:p>
            <a:pPr algn="ctr"/>
            <a:r>
              <a:rPr lang="es-MX" b="1" dirty="0" smtClean="0">
                <a:latin typeface="Arial Black" panose="020B0A04020102020204" pitchFamily="34" charset="0"/>
              </a:rPr>
              <a:t>David invita a sus oyentes por medio de este canto a detenerse y contemplar la hermosura de la unidad entre hermanos. </a:t>
            </a:r>
          </a:p>
          <a:p>
            <a:pPr algn="ctr"/>
            <a:r>
              <a:rPr lang="es-MX" b="1" dirty="0" smtClean="0">
                <a:latin typeface="Arial Black" panose="020B0A04020102020204" pitchFamily="34" charset="0"/>
              </a:rPr>
              <a:t>La</a:t>
            </a:r>
            <a:r>
              <a:rPr lang="es-MX" b="1" dirty="0">
                <a:latin typeface="Arial Black" panose="020B0A04020102020204" pitchFamily="34" charset="0"/>
              </a:rPr>
              <a:t> </a:t>
            </a:r>
            <a:r>
              <a:rPr lang="es-MX" b="1" dirty="0" smtClean="0">
                <a:latin typeface="Arial Black" panose="020B0A04020102020204" pitchFamily="34" charset="0"/>
              </a:rPr>
              <a:t>unidad es buena en gran manera y merece nuestra atención (objetivamente). Pero también es deliciosa en gran manera</a:t>
            </a:r>
          </a:p>
          <a:p>
            <a:pPr algn="ctr"/>
            <a:r>
              <a:rPr lang="es-MX" b="1" dirty="0" smtClean="0">
                <a:latin typeface="Arial Black" panose="020B0A04020102020204" pitchFamily="34" charset="0"/>
              </a:rPr>
              <a:t>(subjetivamente). Estas palabras hacen eco al relato de la creación del Génesis para indicar los árboles que eran buenos y</a:t>
            </a:r>
          </a:p>
          <a:p>
            <a:pPr algn="ctr"/>
            <a:r>
              <a:rPr lang="es-MX" b="1" dirty="0" smtClean="0">
                <a:latin typeface="Arial Black" panose="020B0A04020102020204" pitchFamily="34" charset="0"/>
              </a:rPr>
              <a:t>deliciosos a la vista (Génesis  2:9)</a:t>
            </a:r>
            <a:endParaRPr lang="es-MX"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183412" y="0"/>
            <a:ext cx="6777176" cy="4684769"/>
          </a:xfrm>
          <a:prstGeom prst="rect">
            <a:avLst/>
          </a:prstGeom>
        </p:spPr>
      </p:pic>
      <p:sp>
        <p:nvSpPr>
          <p:cNvPr id="4" name="CuadroTexto 3"/>
          <p:cNvSpPr txBox="1"/>
          <p:nvPr/>
        </p:nvSpPr>
        <p:spPr>
          <a:xfrm>
            <a:off x="0" y="0"/>
            <a:ext cx="1183412" cy="4684769"/>
          </a:xfrm>
          <a:prstGeom prst="rect">
            <a:avLst/>
          </a:prstGeom>
          <a:solidFill>
            <a:schemeClr val="accent6">
              <a:lumMod val="60000"/>
              <a:lumOff val="40000"/>
            </a:schemeClr>
          </a:solidFill>
        </p:spPr>
        <p:txBody>
          <a:bodyPr wrap="square" rtlCol="0">
            <a:spAutoFit/>
          </a:bodyPr>
          <a:lstStyle/>
          <a:p>
            <a:endParaRPr lang="es-MX" dirty="0"/>
          </a:p>
        </p:txBody>
      </p:sp>
      <p:sp>
        <p:nvSpPr>
          <p:cNvPr id="5" name="CuadroTexto 4"/>
          <p:cNvSpPr txBox="1"/>
          <p:nvPr/>
        </p:nvSpPr>
        <p:spPr>
          <a:xfrm>
            <a:off x="7960588" y="-1"/>
            <a:ext cx="1183412" cy="4684769"/>
          </a:xfrm>
          <a:prstGeom prst="rect">
            <a:avLst/>
          </a:prstGeom>
          <a:solidFill>
            <a:schemeClr val="accent6">
              <a:lumMod val="60000"/>
              <a:lumOff val="40000"/>
            </a:schemeClr>
          </a:solidFill>
        </p:spPr>
        <p:txBody>
          <a:bodyPr wrap="square" rtlCol="0">
            <a:spAutoFit/>
          </a:bodyPr>
          <a:lstStyle/>
          <a:p>
            <a:endParaRPr lang="es-MX" dirty="0"/>
          </a:p>
        </p:txBody>
      </p:sp>
    </p:spTree>
    <p:extLst>
      <p:ext uri="{BB962C8B-B14F-4D97-AF65-F5344CB8AC3E}">
        <p14:creationId xmlns:p14="http://schemas.microsoft.com/office/powerpoint/2010/main" val="817371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92399"/>
            <a:ext cx="9144000" cy="1938992"/>
          </a:xfrm>
          <a:prstGeom prst="rect">
            <a:avLst/>
          </a:prstGeom>
        </p:spPr>
        <p:txBody>
          <a:bodyPr wrap="square">
            <a:spAutoFit/>
          </a:bodyPr>
          <a:lstStyle/>
          <a:p>
            <a:pPr algn="ctr"/>
            <a:r>
              <a:rPr lang="es-MX" sz="2000" b="1" dirty="0" smtClean="0">
                <a:latin typeface="Arial Black" panose="020B0A04020102020204" pitchFamily="34" charset="0"/>
              </a:rPr>
              <a:t>David está comparando la unidad y la armonía entre hermanos con la experiencia del Edén.</a:t>
            </a:r>
          </a:p>
          <a:p>
            <a:pPr algn="ctr"/>
            <a:r>
              <a:rPr lang="es-MX" sz="2000" b="1" dirty="0" smtClean="0">
                <a:latin typeface="Arial Black" panose="020B0A04020102020204" pitchFamily="34" charset="0"/>
              </a:rPr>
              <a:t>Este es un llamado a la restauración, de vivir en paz y en armonía como lo fue en días del Edén, antes de la entrada del</a:t>
            </a:r>
          </a:p>
          <a:p>
            <a:pPr algn="ctr"/>
            <a:r>
              <a:rPr lang="es-MX" sz="2000" b="1" dirty="0" smtClean="0">
                <a:latin typeface="Arial Black" panose="020B0A04020102020204" pitchFamily="34" charset="0"/>
              </a:rPr>
              <a:t>pecado. Dinámica de oración: Invitar a la iglesia orar por familias.</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
            <a:ext cx="9144000" cy="4771869"/>
          </a:xfrm>
          <a:prstGeom prst="rect">
            <a:avLst/>
          </a:prstGeom>
        </p:spPr>
      </p:pic>
    </p:spTree>
    <p:extLst>
      <p:ext uri="{BB962C8B-B14F-4D97-AF65-F5344CB8AC3E}">
        <p14:creationId xmlns:p14="http://schemas.microsoft.com/office/powerpoint/2010/main" val="302849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80318"/>
            <a:ext cx="9144000" cy="1569660"/>
          </a:xfrm>
          <a:prstGeom prst="rect">
            <a:avLst/>
          </a:prstGeom>
        </p:spPr>
        <p:txBody>
          <a:bodyPr wrap="square">
            <a:spAutoFit/>
          </a:bodyPr>
          <a:lstStyle/>
          <a:p>
            <a:pPr algn="ctr"/>
            <a:r>
              <a:rPr lang="es-MX" sz="2400" b="1" dirty="0" smtClean="0">
                <a:latin typeface="Arial Black" panose="020B0A04020102020204" pitchFamily="34" charset="0"/>
              </a:rPr>
              <a:t>La tercera característica de la unidad es la permanencia. El término que usa el salmista es la palabra habitar. La palabra habitar tiene el sentido de permanecer, de estar siempre allí.</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613743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731136"/>
            <a:ext cx="9144000" cy="1015663"/>
          </a:xfrm>
          <a:prstGeom prst="rect">
            <a:avLst/>
          </a:prstGeom>
        </p:spPr>
        <p:txBody>
          <a:bodyPr wrap="square">
            <a:spAutoFit/>
          </a:bodyPr>
          <a:lstStyle/>
          <a:p>
            <a:pPr algn="ctr"/>
            <a:r>
              <a:rPr lang="es-MX" sz="2000" b="1" dirty="0" smtClean="0">
                <a:latin typeface="Arial Black" panose="020B0A04020102020204" pitchFamily="34" charset="0"/>
              </a:rPr>
              <a:t> Da la idea de pasar un periodo de tiempo largo y llevarse bien.</a:t>
            </a:r>
          </a:p>
          <a:p>
            <a:pPr algn="ctr"/>
            <a:r>
              <a:rPr lang="es-MX" sz="2000" b="1" dirty="0" smtClean="0">
                <a:latin typeface="Arial Black" panose="020B0A04020102020204" pitchFamily="34" charset="0"/>
              </a:rPr>
              <a:t>No habla de un encuentro casual y fugaz de los hermanos sino una convivencia permanente y continua. </a:t>
            </a:r>
            <a:endParaRPr lang="es-MX" sz="2000" b="1" dirty="0">
              <a:latin typeface="Arial Black" panose="020B0A04020102020204" pitchFamily="34" charset="0"/>
            </a:endParaRPr>
          </a:p>
        </p:txBody>
      </p:sp>
      <p:sp>
        <p:nvSpPr>
          <p:cNvPr id="3" name="CuadroTexto 2"/>
          <p:cNvSpPr txBox="1"/>
          <p:nvPr/>
        </p:nvSpPr>
        <p:spPr>
          <a:xfrm>
            <a:off x="0" y="0"/>
            <a:ext cx="9144000" cy="523220"/>
          </a:xfrm>
          <a:prstGeom prst="rect">
            <a:avLst/>
          </a:prstGeom>
          <a:solidFill>
            <a:schemeClr val="accent1">
              <a:lumMod val="20000"/>
              <a:lumOff val="80000"/>
            </a:schemeClr>
          </a:solidFill>
        </p:spPr>
        <p:txBody>
          <a:bodyPr wrap="square" rtlCol="0">
            <a:spAutoFit/>
          </a:bodyPr>
          <a:lstStyle/>
          <a:p>
            <a:pPr algn="ctr"/>
            <a:r>
              <a:rPr lang="es-MX" sz="2800" b="1" dirty="0" smtClean="0">
                <a:latin typeface="Arial Black" panose="020B0A04020102020204" pitchFamily="34" charset="0"/>
              </a:rPr>
              <a:t>HIMNO ESPECIAL</a:t>
            </a:r>
            <a:endParaRPr lang="es-MX" sz="2800" b="1" dirty="0">
              <a:latin typeface="Arial Black" panose="020B0A04020102020204" pitchFamily="34" charset="0"/>
            </a:endParaRPr>
          </a:p>
        </p:txBody>
      </p:sp>
      <p:sp>
        <p:nvSpPr>
          <p:cNvPr id="4" name="CuadroTexto 3"/>
          <p:cNvSpPr txBox="1"/>
          <p:nvPr/>
        </p:nvSpPr>
        <p:spPr>
          <a:xfrm>
            <a:off x="0" y="523220"/>
            <a:ext cx="9144000" cy="461665"/>
          </a:xfrm>
          <a:prstGeom prst="rect">
            <a:avLst/>
          </a:prstGeom>
          <a:solidFill>
            <a:schemeClr val="accent4">
              <a:lumMod val="40000"/>
              <a:lumOff val="60000"/>
            </a:schemeClr>
          </a:solidFill>
        </p:spPr>
        <p:txBody>
          <a:bodyPr wrap="square" rtlCol="0">
            <a:spAutoFit/>
          </a:bodyPr>
          <a:lstStyle/>
          <a:p>
            <a:pPr algn="ctr"/>
            <a:r>
              <a:rPr lang="es-MX" sz="2400" b="1" dirty="0" smtClean="0">
                <a:latin typeface="Arial Black" panose="020B0A04020102020204" pitchFamily="34" charset="0"/>
              </a:rPr>
              <a:t># 533 “CUÁN BUENO Y AGRADABLE”</a:t>
            </a:r>
            <a:endParaRPr lang="es-MX" sz="24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984884"/>
            <a:ext cx="9144000" cy="4746251"/>
          </a:xfrm>
          <a:prstGeom prst="rect">
            <a:avLst/>
          </a:prstGeom>
        </p:spPr>
      </p:pic>
    </p:spTree>
    <p:extLst>
      <p:ext uri="{BB962C8B-B14F-4D97-AF65-F5344CB8AC3E}">
        <p14:creationId xmlns:p14="http://schemas.microsoft.com/office/powerpoint/2010/main" val="1422223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646331"/>
          </a:xfrm>
          <a:prstGeom prst="rect">
            <a:avLst/>
          </a:prstGeom>
          <a:solidFill>
            <a:schemeClr val="accent1">
              <a:lumMod val="40000"/>
              <a:lumOff val="60000"/>
            </a:schemeClr>
          </a:solidFill>
        </p:spPr>
        <p:txBody>
          <a:bodyPr wrap="square" rtlCol="0">
            <a:spAutoFit/>
          </a:bodyPr>
          <a:lstStyle/>
          <a:p>
            <a:pPr algn="ctr"/>
            <a:r>
              <a:rPr lang="es-MX" sz="3600" b="1" dirty="0" smtClean="0">
                <a:solidFill>
                  <a:srgbClr val="FFFF00"/>
                </a:solidFill>
                <a:latin typeface="Arial Black" panose="020B0A04020102020204" pitchFamily="34" charset="0"/>
              </a:rPr>
              <a:t>NUEVO </a:t>
            </a:r>
            <a:r>
              <a:rPr lang="es-MX" sz="3600" b="1" dirty="0" smtClean="0">
                <a:solidFill>
                  <a:srgbClr val="FF0000"/>
                </a:solidFill>
                <a:latin typeface="Arial Black" panose="020B0A04020102020204" pitchFamily="34" charset="0"/>
              </a:rPr>
              <a:t>HORIZONTE</a:t>
            </a:r>
            <a:endParaRPr lang="es-MX" sz="3600" b="1" dirty="0">
              <a:solidFill>
                <a:srgbClr val="FF0000"/>
              </a:solidFill>
              <a:latin typeface="Arial Black" panose="020B0A04020102020204" pitchFamily="34" charset="0"/>
            </a:endParaRPr>
          </a:p>
        </p:txBody>
      </p:sp>
      <p:sp>
        <p:nvSpPr>
          <p:cNvPr id="3" name="CuadroTexto 2"/>
          <p:cNvSpPr txBox="1"/>
          <p:nvPr/>
        </p:nvSpPr>
        <p:spPr>
          <a:xfrm>
            <a:off x="0" y="646329"/>
            <a:ext cx="9144000" cy="461665"/>
          </a:xfrm>
          <a:prstGeom prst="rect">
            <a:avLst/>
          </a:prstGeom>
          <a:solidFill>
            <a:srgbClr val="FFC000"/>
          </a:solidFill>
        </p:spPr>
        <p:txBody>
          <a:bodyPr wrap="square" rtlCol="0">
            <a:spAutoFit/>
          </a:bodyPr>
          <a:lstStyle/>
          <a:p>
            <a:pPr algn="ctr"/>
            <a:r>
              <a:rPr lang="es-MX" sz="2400" b="1" dirty="0" smtClean="0">
                <a:latin typeface="Arial Black" panose="020B0A04020102020204" pitchFamily="34" charset="0"/>
              </a:rPr>
              <a:t>EVANGELISMO</a:t>
            </a:r>
            <a:endParaRPr lang="es-MX" sz="2400" b="1" dirty="0">
              <a:latin typeface="Arial Black" panose="020B0A04020102020204" pitchFamily="34" charset="0"/>
            </a:endParaRPr>
          </a:p>
        </p:txBody>
      </p:sp>
      <p:sp>
        <p:nvSpPr>
          <p:cNvPr id="4" name="CuadroTexto 3"/>
          <p:cNvSpPr txBox="1"/>
          <p:nvPr/>
        </p:nvSpPr>
        <p:spPr>
          <a:xfrm>
            <a:off x="0" y="6231987"/>
            <a:ext cx="9144000" cy="584775"/>
          </a:xfrm>
          <a:prstGeom prst="rect">
            <a:avLst/>
          </a:prstGeom>
          <a:solidFill>
            <a:srgbClr val="FFC000"/>
          </a:solidFill>
        </p:spPr>
        <p:txBody>
          <a:bodyPr wrap="square" rtlCol="0">
            <a:spAutoFit/>
          </a:bodyPr>
          <a:lstStyle/>
          <a:p>
            <a:pPr algn="ctr"/>
            <a:r>
              <a:rPr lang="es-MX" sz="3200" b="1" dirty="0" smtClean="0">
                <a:latin typeface="Arial Black" panose="020B0A04020102020204" pitchFamily="34" charset="0"/>
              </a:rPr>
              <a:t>TRABAJEMOS POR CRISTO</a:t>
            </a:r>
            <a:endParaRPr lang="es-MX" sz="32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1600362"/>
            <a:ext cx="9162962" cy="4026715"/>
          </a:xfrm>
          <a:prstGeom prst="rect">
            <a:avLst/>
          </a:prstGeom>
        </p:spPr>
      </p:pic>
      <p:sp>
        <p:nvSpPr>
          <p:cNvPr id="6" name="CuadroTexto 5"/>
          <p:cNvSpPr txBox="1"/>
          <p:nvPr/>
        </p:nvSpPr>
        <p:spPr>
          <a:xfrm>
            <a:off x="0" y="1107994"/>
            <a:ext cx="9162962" cy="604910"/>
          </a:xfrm>
          <a:prstGeom prst="rect">
            <a:avLst/>
          </a:prstGeom>
          <a:solidFill>
            <a:schemeClr val="accent1">
              <a:lumMod val="20000"/>
              <a:lumOff val="80000"/>
            </a:schemeClr>
          </a:solidFill>
        </p:spPr>
        <p:txBody>
          <a:bodyPr wrap="square" rtlCol="0">
            <a:spAutoFit/>
          </a:bodyPr>
          <a:lstStyle/>
          <a:p>
            <a:endParaRPr lang="es-MX" dirty="0"/>
          </a:p>
        </p:txBody>
      </p:sp>
      <p:sp>
        <p:nvSpPr>
          <p:cNvPr id="7" name="CuadroTexto 6"/>
          <p:cNvSpPr txBox="1"/>
          <p:nvPr/>
        </p:nvSpPr>
        <p:spPr>
          <a:xfrm>
            <a:off x="0" y="5627077"/>
            <a:ext cx="9144000" cy="604910"/>
          </a:xfrm>
          <a:prstGeom prst="rect">
            <a:avLst/>
          </a:prstGeom>
          <a:solidFill>
            <a:schemeClr val="accent1">
              <a:lumMod val="20000"/>
              <a:lumOff val="80000"/>
            </a:schemeClr>
          </a:solidFill>
        </p:spPr>
        <p:txBody>
          <a:bodyPr wrap="square" rtlCol="0">
            <a:spAutoFit/>
          </a:bodyPr>
          <a:lstStyle/>
          <a:p>
            <a:endParaRPr lang="es-MX" dirty="0"/>
          </a:p>
        </p:txBody>
      </p:sp>
    </p:spTree>
    <p:extLst>
      <p:ext uri="{BB962C8B-B14F-4D97-AF65-F5344CB8AC3E}">
        <p14:creationId xmlns:p14="http://schemas.microsoft.com/office/powerpoint/2010/main" val="2465112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225674"/>
            <a:ext cx="9144000" cy="4378362"/>
          </a:xfrm>
          <a:prstGeom prst="rect">
            <a:avLst/>
          </a:prstGeom>
        </p:spPr>
      </p:pic>
      <p:sp>
        <p:nvSpPr>
          <p:cNvPr id="5" name="CuadroTexto 4"/>
          <p:cNvSpPr txBox="1"/>
          <p:nvPr/>
        </p:nvSpPr>
        <p:spPr>
          <a:xfrm>
            <a:off x="0" y="-1"/>
            <a:ext cx="9143999" cy="1225675"/>
          </a:xfrm>
          <a:prstGeom prst="rect">
            <a:avLst/>
          </a:prstGeom>
          <a:solidFill>
            <a:srgbClr val="FFC000"/>
          </a:solidFill>
        </p:spPr>
        <p:txBody>
          <a:bodyPr wrap="square" rtlCol="0">
            <a:spAutoFit/>
          </a:bodyPr>
          <a:lstStyle/>
          <a:p>
            <a:endParaRPr lang="es-MX"/>
          </a:p>
        </p:txBody>
      </p:sp>
      <p:sp>
        <p:nvSpPr>
          <p:cNvPr id="6" name="CuadroTexto 5"/>
          <p:cNvSpPr txBox="1"/>
          <p:nvPr/>
        </p:nvSpPr>
        <p:spPr>
          <a:xfrm>
            <a:off x="0" y="5604036"/>
            <a:ext cx="9143999" cy="1253963"/>
          </a:xfrm>
          <a:prstGeom prst="rect">
            <a:avLst/>
          </a:prstGeom>
          <a:solidFill>
            <a:srgbClr val="00B0F0"/>
          </a:solidFill>
        </p:spPr>
        <p:txBody>
          <a:bodyPr wrap="square" rtlCol="0">
            <a:spAutoFit/>
          </a:bodyPr>
          <a:lstStyle/>
          <a:p>
            <a:endParaRPr lang="es-MX" dirty="0"/>
          </a:p>
        </p:txBody>
      </p:sp>
      <p:sp>
        <p:nvSpPr>
          <p:cNvPr id="7" name="CuadroTexto 6"/>
          <p:cNvSpPr txBox="1"/>
          <p:nvPr/>
        </p:nvSpPr>
        <p:spPr>
          <a:xfrm>
            <a:off x="1744395" y="1646461"/>
            <a:ext cx="7570268" cy="1446550"/>
          </a:xfrm>
          <a:prstGeom prst="rect">
            <a:avLst/>
          </a:prstGeom>
          <a:noFill/>
        </p:spPr>
        <p:txBody>
          <a:bodyPr wrap="square" rtlCol="0">
            <a:spAutoFit/>
          </a:bodyPr>
          <a:lstStyle/>
          <a:p>
            <a:pPr algn="ctr"/>
            <a:r>
              <a:rPr lang="es-MX" sz="8800" b="1" dirty="0" smtClean="0">
                <a:latin typeface="Edwardian Script ITC" panose="030303020407070D0804" pitchFamily="66" charset="0"/>
              </a:rPr>
              <a:t>Bienvenidos Todos</a:t>
            </a:r>
            <a:endParaRPr lang="es-MX" sz="8800" b="1" dirty="0">
              <a:latin typeface="Edwardian Script ITC" panose="030303020407070D0804" pitchFamily="66" charset="0"/>
            </a:endParaRPr>
          </a:p>
        </p:txBody>
      </p:sp>
    </p:spTree>
    <p:extLst>
      <p:ext uri="{BB962C8B-B14F-4D97-AF65-F5344CB8AC3E}">
        <p14:creationId xmlns:p14="http://schemas.microsoft.com/office/powerpoint/2010/main" val="1205478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
        <p:nvSpPr>
          <p:cNvPr id="3" name="Rectángulo 2"/>
          <p:cNvSpPr/>
          <p:nvPr/>
        </p:nvSpPr>
        <p:spPr>
          <a:xfrm>
            <a:off x="1287194" y="606312"/>
            <a:ext cx="6562578" cy="5324535"/>
          </a:xfrm>
          <a:prstGeom prst="rect">
            <a:avLst/>
          </a:prstGeom>
          <a:solidFill>
            <a:schemeClr val="bg1"/>
          </a:solidFill>
        </p:spPr>
        <p:txBody>
          <a:bodyPr wrap="square">
            <a:spAutoFit/>
          </a:bodyPr>
          <a:lstStyle/>
          <a:p>
            <a:pPr algn="ctr"/>
            <a:r>
              <a:rPr lang="es-MX" sz="2000" b="1" dirty="0" smtClean="0">
                <a:latin typeface="Arial Black" panose="020B0A04020102020204" pitchFamily="34" charset="0"/>
              </a:rPr>
              <a:t>La cuarta característica de la unidad es la armonía. Que mejor que David, quien era compositor y músico, podía ayudar</a:t>
            </a:r>
          </a:p>
          <a:p>
            <a:pPr algn="ctr"/>
            <a:r>
              <a:rPr lang="es-MX" sz="2000" b="1" dirty="0" smtClean="0">
                <a:latin typeface="Arial Black" panose="020B0A04020102020204" pitchFamily="34" charset="0"/>
              </a:rPr>
              <a:t>a los lectores a entender el significado de la armonía. No siempre hay armonía en la unidad. El estar juntos nunca es una</a:t>
            </a:r>
          </a:p>
          <a:p>
            <a:pPr algn="ctr"/>
            <a:r>
              <a:rPr lang="es-MX" sz="2000" b="1" dirty="0" smtClean="0">
                <a:latin typeface="Arial Black" panose="020B0A04020102020204" pitchFamily="34" charset="0"/>
              </a:rPr>
              <a:t>garantía de unidad. A veces hay unidad por conveniencia. El tema principal del Salmo 133 es la armonía, ya que, a la palabra</a:t>
            </a:r>
          </a:p>
          <a:p>
            <a:pPr algn="ctr"/>
            <a:r>
              <a:rPr lang="es-MX" sz="2000" b="1" dirty="0" smtClean="0">
                <a:latin typeface="Arial Black" panose="020B0A04020102020204" pitchFamily="34" charset="0"/>
              </a:rPr>
              <a:t>“juntos”, se le agrega el término </a:t>
            </a:r>
          </a:p>
          <a:p>
            <a:pPr algn="ctr"/>
            <a:r>
              <a:rPr lang="es-MX" sz="2000" b="1" dirty="0" smtClean="0">
                <a:latin typeface="Arial Black" panose="020B0A04020102020204" pitchFamily="34" charset="0"/>
              </a:rPr>
              <a:t>“en armonía”. La armonía entre hermanos es como una buena melodía musical que capta</a:t>
            </a:r>
          </a:p>
          <a:p>
            <a:pPr algn="ctr"/>
            <a:r>
              <a:rPr lang="es-MX" sz="2000" b="1" dirty="0" smtClean="0">
                <a:latin typeface="Arial Black" panose="020B0A04020102020204" pitchFamily="34" charset="0"/>
              </a:rPr>
              <a:t>la atención de las personas. En contraste, con las contiendas y divisiones que generan ruidos discordantes. De hecho, lo que</a:t>
            </a:r>
          </a:p>
          <a:p>
            <a:pPr algn="ctr"/>
            <a:r>
              <a:rPr lang="es-MX" sz="2000" b="1" dirty="0" smtClean="0">
                <a:latin typeface="Arial Black" panose="020B0A04020102020204" pitchFamily="34" charset="0"/>
              </a:rPr>
              <a:t>hace la reunión de los hermanos un ambiente agradable, es la armonía.</a:t>
            </a:r>
            <a:endParaRPr lang="es-MX" sz="2000" b="1" dirty="0">
              <a:latin typeface="Arial Black" panose="020B0A04020102020204" pitchFamily="34" charset="0"/>
            </a:endParaRPr>
          </a:p>
        </p:txBody>
      </p:sp>
    </p:spTree>
    <p:extLst>
      <p:ext uri="{BB962C8B-B14F-4D97-AF65-F5344CB8AC3E}">
        <p14:creationId xmlns:p14="http://schemas.microsoft.com/office/powerpoint/2010/main" val="8055689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
        <p:nvSpPr>
          <p:cNvPr id="3" name="Rectángulo 2"/>
          <p:cNvSpPr/>
          <p:nvPr/>
        </p:nvSpPr>
        <p:spPr>
          <a:xfrm>
            <a:off x="967154" y="766732"/>
            <a:ext cx="7209692" cy="5324535"/>
          </a:xfrm>
          <a:prstGeom prst="rect">
            <a:avLst/>
          </a:prstGeom>
        </p:spPr>
        <p:txBody>
          <a:bodyPr wrap="square">
            <a:spAutoFit/>
          </a:bodyPr>
          <a:lstStyle/>
          <a:p>
            <a:pPr algn="ctr"/>
            <a:r>
              <a:rPr lang="es-MX" sz="2000" b="1" dirty="0" smtClean="0">
                <a:latin typeface="Arial Black" panose="020B0A04020102020204" pitchFamily="34" charset="0"/>
              </a:rPr>
              <a:t>El egoísmo es el gran enemigo de la armonía, porque no piensa en los demás, sino en la satisfacción propia. Mientras que</a:t>
            </a:r>
          </a:p>
          <a:p>
            <a:pPr algn="ctr"/>
            <a:r>
              <a:rPr lang="es-MX" sz="2000" b="1" dirty="0" smtClean="0">
                <a:latin typeface="Arial Black" panose="020B0A04020102020204" pitchFamily="34" charset="0"/>
              </a:rPr>
              <a:t>la armonía enfatiza los diferentes dones y talentos; ni uno es más, ni otro es menos como instrumentos musicales bien</a:t>
            </a:r>
          </a:p>
          <a:p>
            <a:pPr algn="ctr"/>
            <a:r>
              <a:rPr lang="es-MX" sz="2000" b="1" dirty="0" smtClean="0">
                <a:latin typeface="Arial Black" panose="020B0A04020102020204" pitchFamily="34" charset="0"/>
              </a:rPr>
              <a:t>ejecutados por una orquesta. Todos aportan para un mismo fin, ejecutando cada quién su instrumento, con la misma nota,</a:t>
            </a:r>
          </a:p>
          <a:p>
            <a:pPr algn="ctr"/>
            <a:r>
              <a:rPr lang="es-MX" sz="2000" b="1" dirty="0" smtClean="0">
                <a:latin typeface="Arial Black" panose="020B0A04020102020204" pitchFamily="34" charset="0"/>
              </a:rPr>
              <a:t>hasta que sea oída la dulce melodía que alaba al Señor. La armonía, no significa que todos debemos ser iguales o que todos</a:t>
            </a:r>
          </a:p>
          <a:p>
            <a:pPr algn="ctr"/>
            <a:r>
              <a:rPr lang="es-MX" sz="2000" b="1" dirty="0" smtClean="0">
                <a:latin typeface="Arial Black" panose="020B0A04020102020204" pitchFamily="34" charset="0"/>
              </a:rPr>
              <a:t>debemos estar de acuerdo, sino que todos somos parte de un cuerpo y trabajamos unidos para lograr un propósito en común,</a:t>
            </a:r>
          </a:p>
          <a:p>
            <a:pPr algn="ctr"/>
            <a:r>
              <a:rPr lang="es-MX" sz="2000" b="1" dirty="0" smtClean="0">
                <a:latin typeface="Arial Black" panose="020B0A04020102020204" pitchFamily="34" charset="0"/>
              </a:rPr>
              <a:t>dejando a un lado las diferencias innecesarias que entorpecen la misión (Fil 2:2, 14-15).</a:t>
            </a:r>
            <a:endParaRPr lang="es-MX" sz="2000" b="1" dirty="0">
              <a:latin typeface="Arial Black" panose="020B0A04020102020204" pitchFamily="34" charset="0"/>
            </a:endParaRPr>
          </a:p>
        </p:txBody>
      </p:sp>
    </p:spTree>
    <p:extLst>
      <p:ext uri="{BB962C8B-B14F-4D97-AF65-F5344CB8AC3E}">
        <p14:creationId xmlns:p14="http://schemas.microsoft.com/office/powerpoint/2010/main" val="3911124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31549"/>
            <a:ext cx="9144000" cy="2246769"/>
          </a:xfrm>
          <a:prstGeom prst="rect">
            <a:avLst/>
          </a:prstGeom>
        </p:spPr>
        <p:txBody>
          <a:bodyPr wrap="square">
            <a:spAutoFit/>
          </a:bodyPr>
          <a:lstStyle/>
          <a:p>
            <a:pPr algn="ctr"/>
            <a:r>
              <a:rPr lang="es-MX" sz="2000" b="1" dirty="0" smtClean="0">
                <a:latin typeface="Arial Black" panose="020B0A04020102020204" pitchFamily="34" charset="0"/>
              </a:rPr>
              <a:t>El salmista usa dos símbolos para ilustrar la importancia de la armonía y la bendición que podemos recibir de ella si la</a:t>
            </a:r>
          </a:p>
          <a:p>
            <a:pPr algn="ctr"/>
            <a:r>
              <a:rPr lang="es-MX" sz="2000" b="1" dirty="0" smtClean="0">
                <a:latin typeface="Arial Black" panose="020B0A04020102020204" pitchFamily="34" charset="0"/>
              </a:rPr>
              <a:t>practicamos. La armonía es como el buen óleo, el aceite de la unción de Jehová. David, no pudo escoger una figura mejor</a:t>
            </a:r>
          </a:p>
          <a:p>
            <a:pPr algn="ctr"/>
            <a:r>
              <a:rPr lang="es-MX" sz="2000" b="1" dirty="0" smtClean="0">
                <a:latin typeface="Arial Black" panose="020B0A04020102020204" pitchFamily="34" charset="0"/>
              </a:rPr>
              <a:t>para representar la armonía, que el aceite de la unción. Este aceite fue usado para consagrar al primer sumo sacerdote Aarón y el Santuario (</a:t>
            </a:r>
            <a:r>
              <a:rPr lang="es-MX" sz="2000" b="1" dirty="0" err="1" smtClean="0">
                <a:latin typeface="Arial Black" panose="020B0A04020102020204" pitchFamily="34" charset="0"/>
              </a:rPr>
              <a:t>Exodo</a:t>
            </a:r>
            <a:r>
              <a:rPr lang="es-MX" sz="2000" b="1" dirty="0" smtClean="0">
                <a:latin typeface="Arial Black" panose="020B0A04020102020204" pitchFamily="34" charset="0"/>
              </a:rPr>
              <a:t> 30:23-25; Levítico 8)</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9144001" cy="4396040"/>
          </a:xfrm>
          <a:prstGeom prst="rect">
            <a:avLst/>
          </a:prstGeom>
        </p:spPr>
      </p:pic>
    </p:spTree>
    <p:extLst>
      <p:ext uri="{BB962C8B-B14F-4D97-AF65-F5344CB8AC3E}">
        <p14:creationId xmlns:p14="http://schemas.microsoft.com/office/powerpoint/2010/main" val="19822702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965896" y="766732"/>
            <a:ext cx="4178104" cy="5324535"/>
          </a:xfrm>
          <a:prstGeom prst="rect">
            <a:avLst/>
          </a:prstGeom>
        </p:spPr>
        <p:txBody>
          <a:bodyPr wrap="square">
            <a:spAutoFit/>
          </a:bodyPr>
          <a:lstStyle/>
          <a:p>
            <a:pPr algn="ctr"/>
            <a:r>
              <a:rPr lang="es-MX" sz="2000" b="1" dirty="0" smtClean="0">
                <a:latin typeface="Arial Black" panose="020B0A04020102020204" pitchFamily="34" charset="0"/>
              </a:rPr>
              <a:t>Con este santo óleo se consagraban también a los reyes </a:t>
            </a:r>
          </a:p>
          <a:p>
            <a:pPr algn="ctr"/>
            <a:r>
              <a:rPr lang="es-MX" sz="2000" b="1" dirty="0" smtClean="0">
                <a:latin typeface="Arial Black" panose="020B0A04020102020204" pitchFamily="34" charset="0"/>
              </a:rPr>
              <a:t>y profetas para el desempeño</a:t>
            </a:r>
          </a:p>
          <a:p>
            <a:pPr algn="ctr"/>
            <a:r>
              <a:rPr lang="es-MX" sz="2000" b="1" dirty="0" smtClean="0">
                <a:latin typeface="Arial Black" panose="020B0A04020102020204" pitchFamily="34" charset="0"/>
              </a:rPr>
              <a:t>de una tarea santa de parte de Dios. Este aceite representaba la unción del Espíritu, la presencia de Jehová en ellos </a:t>
            </a:r>
          </a:p>
          <a:p>
            <a:pPr algn="ctr"/>
            <a:r>
              <a:rPr lang="es-MX" sz="2000" b="1" dirty="0" smtClean="0">
                <a:latin typeface="Arial Black" panose="020B0A04020102020204" pitchFamily="34" charset="0"/>
              </a:rPr>
              <a:t>(1 Samuel 10:1; 16:14).</a:t>
            </a:r>
          </a:p>
          <a:p>
            <a:pPr algn="ctr"/>
            <a:r>
              <a:rPr lang="es-MX" sz="2000" b="1" dirty="0" smtClean="0">
                <a:latin typeface="Arial Black" panose="020B0A04020102020204" pitchFamily="34" charset="0"/>
              </a:rPr>
              <a:t> La armonía entre hermanos, por lo tanto, es una muestra visible de la consagración del pueblo al servicio del Señor y posee la unción de Jehová</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4965896" cy="6858000"/>
          </a:xfrm>
          <a:prstGeom prst="rect">
            <a:avLst/>
          </a:prstGeom>
        </p:spPr>
      </p:pic>
    </p:spTree>
    <p:extLst>
      <p:ext uri="{BB962C8B-B14F-4D97-AF65-F5344CB8AC3E}">
        <p14:creationId xmlns:p14="http://schemas.microsoft.com/office/powerpoint/2010/main" val="2307066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84775"/>
            <a:ext cx="9144000" cy="461665"/>
          </a:xfrm>
          <a:prstGeom prst="rect">
            <a:avLst/>
          </a:prstGeom>
          <a:solidFill>
            <a:schemeClr val="accent4">
              <a:lumMod val="40000"/>
              <a:lumOff val="60000"/>
            </a:schemeClr>
          </a:solidFill>
        </p:spPr>
        <p:txBody>
          <a:bodyPr wrap="square">
            <a:spAutoFit/>
          </a:bodyPr>
          <a:lstStyle/>
          <a:p>
            <a:pPr algn="ctr"/>
            <a:r>
              <a:rPr lang="es-MX" sz="2400" b="1" dirty="0" smtClean="0">
                <a:latin typeface="Arial Black" panose="020B0A04020102020204" pitchFamily="34" charset="0"/>
              </a:rPr>
              <a:t>#193 DIOS NOS HA DADO PROMESA.</a:t>
            </a:r>
            <a:endParaRPr lang="es-MX" sz="2400" b="1" dirty="0">
              <a:latin typeface="Arial Black" panose="020B0A04020102020204" pitchFamily="34" charset="0"/>
            </a:endParaRPr>
          </a:p>
        </p:txBody>
      </p:sp>
      <p:sp>
        <p:nvSpPr>
          <p:cNvPr id="3" name="CuadroTexto 2"/>
          <p:cNvSpPr txBox="1"/>
          <p:nvPr/>
        </p:nvSpPr>
        <p:spPr>
          <a:xfrm>
            <a:off x="0" y="0"/>
            <a:ext cx="9144000" cy="584775"/>
          </a:xfrm>
          <a:prstGeom prst="rect">
            <a:avLst/>
          </a:prstGeom>
          <a:solidFill>
            <a:schemeClr val="accent1">
              <a:lumMod val="20000"/>
              <a:lumOff val="80000"/>
            </a:schemeClr>
          </a:solidFill>
        </p:spPr>
        <p:txBody>
          <a:bodyPr wrap="square" rtlCol="0">
            <a:spAutoFit/>
          </a:bodyPr>
          <a:lstStyle/>
          <a:p>
            <a:pPr algn="ctr"/>
            <a:r>
              <a:rPr lang="es-MX" sz="3200" b="1" dirty="0" smtClean="0">
                <a:latin typeface="Arial Black" panose="020B0A04020102020204" pitchFamily="34" charset="0"/>
              </a:rPr>
              <a:t>HIMNO DE ALABANZA</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046439"/>
            <a:ext cx="9189410" cy="5811561"/>
          </a:xfrm>
          <a:prstGeom prst="rect">
            <a:avLst/>
          </a:prstGeom>
        </p:spPr>
      </p:pic>
    </p:spTree>
    <p:extLst>
      <p:ext uri="{BB962C8B-B14F-4D97-AF65-F5344CB8AC3E}">
        <p14:creationId xmlns:p14="http://schemas.microsoft.com/office/powerpoint/2010/main" val="12484994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646331"/>
          </a:xfrm>
          <a:prstGeom prst="rect">
            <a:avLst/>
          </a:prstGeom>
          <a:solidFill>
            <a:srgbClr val="FFFF00"/>
          </a:solidFill>
        </p:spPr>
        <p:txBody>
          <a:bodyPr wrap="square" rtlCol="0">
            <a:spAutoFit/>
          </a:bodyPr>
          <a:lstStyle/>
          <a:p>
            <a:pPr algn="ctr"/>
            <a:r>
              <a:rPr lang="es-MX" sz="3600" b="1" dirty="0" smtClean="0">
                <a:latin typeface="Arial Black" panose="020B0A04020102020204" pitchFamily="34" charset="0"/>
              </a:rPr>
              <a:t>MISIONERO MUNDIAL</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447" y="682518"/>
            <a:ext cx="9145447" cy="6211670"/>
          </a:xfrm>
          <a:prstGeom prst="rect">
            <a:avLst/>
          </a:prstGeom>
        </p:spPr>
      </p:pic>
      <p:sp>
        <p:nvSpPr>
          <p:cNvPr id="4" name="Rectángulo 3"/>
          <p:cNvSpPr/>
          <p:nvPr/>
        </p:nvSpPr>
        <p:spPr>
          <a:xfrm>
            <a:off x="382345" y="3723901"/>
            <a:ext cx="5203669" cy="1077218"/>
          </a:xfrm>
          <a:prstGeom prst="rect">
            <a:avLst/>
          </a:prstGeom>
          <a:solidFill>
            <a:srgbClr val="FFC000"/>
          </a:solidFill>
        </p:spPr>
        <p:txBody>
          <a:bodyPr wrap="none">
            <a:spAutoFit/>
          </a:bodyPr>
          <a:lstStyle/>
          <a:p>
            <a:pPr algn="ctr"/>
            <a:r>
              <a:rPr lang="es-MX" sz="3200" b="1" dirty="0" smtClean="0">
                <a:latin typeface="Arial Black" panose="020B0A04020102020204" pitchFamily="34" charset="0"/>
              </a:rPr>
              <a:t>EL "CONFLICTO" </a:t>
            </a:r>
          </a:p>
          <a:p>
            <a:pPr algn="ctr"/>
            <a:r>
              <a:rPr lang="es-MX" sz="3200" b="1" dirty="0" smtClean="0">
                <a:latin typeface="Arial Black" panose="020B0A04020102020204" pitchFamily="34" charset="0"/>
              </a:rPr>
              <a:t>QUE CAMBIÓ MI VIDA </a:t>
            </a:r>
            <a:endParaRPr lang="es-MX" sz="3200" b="1" dirty="0">
              <a:latin typeface="Arial Black" panose="020B0A04020102020204" pitchFamily="34" charset="0"/>
            </a:endParaRPr>
          </a:p>
        </p:txBody>
      </p:sp>
      <p:sp>
        <p:nvSpPr>
          <p:cNvPr id="5" name="CuadroTexto 4"/>
          <p:cNvSpPr txBox="1"/>
          <p:nvPr/>
        </p:nvSpPr>
        <p:spPr>
          <a:xfrm>
            <a:off x="450166" y="6288258"/>
            <a:ext cx="4561633" cy="584775"/>
          </a:xfrm>
          <a:prstGeom prst="rect">
            <a:avLst/>
          </a:prstGeom>
          <a:noFill/>
        </p:spPr>
        <p:txBody>
          <a:bodyPr wrap="none" rtlCol="0">
            <a:spAutoFit/>
          </a:bodyPr>
          <a:lstStyle/>
          <a:p>
            <a:r>
              <a:rPr lang="es-MX" sz="3200" b="1" dirty="0" smtClean="0">
                <a:latin typeface="Arial Black" panose="020B0A04020102020204" pitchFamily="34" charset="0"/>
              </a:rPr>
              <a:t>4 de marzo de 2023</a:t>
            </a:r>
            <a:endParaRPr lang="es-MX" sz="3200" b="1" dirty="0">
              <a:latin typeface="Arial Black" panose="020B0A04020102020204" pitchFamily="34" charset="0"/>
            </a:endParaRPr>
          </a:p>
        </p:txBody>
      </p:sp>
      <p:pic>
        <p:nvPicPr>
          <p:cNvPr id="7" name="Imagen 6"/>
          <p:cNvPicPr>
            <a:picLocks noChangeAspect="1"/>
          </p:cNvPicPr>
          <p:nvPr/>
        </p:nvPicPr>
        <p:blipFill>
          <a:blip r:embed="rId3"/>
          <a:stretch>
            <a:fillRect/>
          </a:stretch>
        </p:blipFill>
        <p:spPr>
          <a:xfrm>
            <a:off x="7019778" y="5533857"/>
            <a:ext cx="1741830" cy="1162203"/>
          </a:xfrm>
          <a:prstGeom prst="rect">
            <a:avLst/>
          </a:prstGeom>
        </p:spPr>
      </p:pic>
      <p:sp>
        <p:nvSpPr>
          <p:cNvPr id="8" name="CuadroTexto 7"/>
          <p:cNvSpPr txBox="1"/>
          <p:nvPr/>
        </p:nvSpPr>
        <p:spPr>
          <a:xfrm>
            <a:off x="7137574" y="5064161"/>
            <a:ext cx="1624034" cy="461665"/>
          </a:xfrm>
          <a:prstGeom prst="rect">
            <a:avLst/>
          </a:prstGeom>
          <a:noFill/>
        </p:spPr>
        <p:txBody>
          <a:bodyPr wrap="none" rtlCol="0">
            <a:spAutoFit/>
          </a:bodyPr>
          <a:lstStyle/>
          <a:p>
            <a:r>
              <a:rPr lang="es-MX" sz="2400" b="1" dirty="0" smtClean="0">
                <a:latin typeface="Arial Black" panose="020B0A04020102020204" pitchFamily="34" charset="0"/>
              </a:rPr>
              <a:t>RUANDA</a:t>
            </a:r>
            <a:endParaRPr lang="es-MX" sz="2400" b="1" dirty="0">
              <a:latin typeface="Arial Black" panose="020B0A04020102020204" pitchFamily="34" charset="0"/>
            </a:endParaRPr>
          </a:p>
        </p:txBody>
      </p:sp>
      <p:pic>
        <p:nvPicPr>
          <p:cNvPr id="9" name="Imagen 8"/>
          <p:cNvPicPr>
            <a:picLocks noChangeAspect="1"/>
          </p:cNvPicPr>
          <p:nvPr/>
        </p:nvPicPr>
        <p:blipFill>
          <a:blip r:embed="rId4"/>
          <a:stretch>
            <a:fillRect/>
          </a:stretch>
        </p:blipFill>
        <p:spPr>
          <a:xfrm>
            <a:off x="5824908" y="849709"/>
            <a:ext cx="3080198" cy="3412801"/>
          </a:xfrm>
          <a:prstGeom prst="rect">
            <a:avLst/>
          </a:prstGeom>
        </p:spPr>
      </p:pic>
      <p:sp>
        <p:nvSpPr>
          <p:cNvPr id="10" name="CuadroTexto 9"/>
          <p:cNvSpPr txBox="1"/>
          <p:nvPr/>
        </p:nvSpPr>
        <p:spPr>
          <a:xfrm>
            <a:off x="4130286" y="1630832"/>
            <a:ext cx="1575175" cy="461665"/>
          </a:xfrm>
          <a:prstGeom prst="rect">
            <a:avLst/>
          </a:prstGeom>
          <a:solidFill>
            <a:srgbClr val="00B0F0"/>
          </a:solidFill>
        </p:spPr>
        <p:txBody>
          <a:bodyPr wrap="none" rtlCol="0">
            <a:spAutoFit/>
          </a:bodyPr>
          <a:lstStyle/>
          <a:p>
            <a:r>
              <a:rPr lang="es-MX" sz="2400" b="1" dirty="0" smtClean="0">
                <a:solidFill>
                  <a:schemeClr val="bg1"/>
                </a:solidFill>
                <a:latin typeface="Arial Black" panose="020B0A04020102020204" pitchFamily="34" charset="0"/>
              </a:rPr>
              <a:t>CLAUDE</a:t>
            </a:r>
            <a:endParaRPr lang="es-MX" sz="24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5790275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218000"/>
            <a:ext cx="9144000" cy="1569660"/>
          </a:xfrm>
          <a:prstGeom prst="rect">
            <a:avLst/>
          </a:prstGeom>
        </p:spPr>
        <p:txBody>
          <a:bodyPr wrap="square">
            <a:spAutoFit/>
          </a:bodyPr>
          <a:lstStyle/>
          <a:p>
            <a:pPr algn="ctr"/>
            <a:r>
              <a:rPr lang="es-MX" sz="2400" b="1" dirty="0" smtClean="0">
                <a:latin typeface="Arial Black" panose="020B0A04020102020204" pitchFamily="34" charset="0"/>
              </a:rPr>
              <a:t>El siguiente símbolo que utiliza el salmista para ilustrar la importancia de la armonía es “el rocío que desciende” sobre el </a:t>
            </a:r>
            <a:r>
              <a:rPr lang="es-MX" sz="2400" b="1" dirty="0" smtClean="0">
                <a:solidFill>
                  <a:srgbClr val="FF0000"/>
                </a:solidFill>
                <a:latin typeface="Arial Black" panose="020B0A04020102020204" pitchFamily="34" charset="0"/>
              </a:rPr>
              <a:t>MONTE HERMÓN </a:t>
            </a:r>
            <a:r>
              <a:rPr lang="es-MX" sz="2400" b="1" dirty="0" smtClean="0">
                <a:latin typeface="Arial Black" panose="020B0A04020102020204" pitchFamily="34" charset="0"/>
              </a:rPr>
              <a:t>y los montes de Sion.</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5250876"/>
          </a:xfrm>
          <a:prstGeom prst="rect">
            <a:avLst/>
          </a:prstGeom>
        </p:spPr>
      </p:pic>
    </p:spTree>
    <p:extLst>
      <p:ext uri="{BB962C8B-B14F-4D97-AF65-F5344CB8AC3E}">
        <p14:creationId xmlns:p14="http://schemas.microsoft.com/office/powerpoint/2010/main" val="13032755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22616"/>
            <a:ext cx="9144000" cy="1938992"/>
          </a:xfrm>
          <a:prstGeom prst="rect">
            <a:avLst/>
          </a:prstGeom>
        </p:spPr>
        <p:txBody>
          <a:bodyPr wrap="square">
            <a:spAutoFit/>
          </a:bodyPr>
          <a:lstStyle/>
          <a:p>
            <a:pPr algn="ctr"/>
            <a:r>
              <a:rPr lang="es-MX" sz="2000" b="1" dirty="0" smtClean="0">
                <a:latin typeface="Arial Black" panose="020B0A04020102020204" pitchFamily="34" charset="0"/>
              </a:rPr>
              <a:t>Nunca fue el plan de Dios que las doce tribus de Israel estuvieran en conflictos. La referencia al “rocío que desciende” sobre el monte Hermón, la montaña principal de Israel (al norte), y el </a:t>
            </a:r>
            <a:r>
              <a:rPr lang="es-MX" sz="2000" b="1" dirty="0" smtClean="0">
                <a:solidFill>
                  <a:srgbClr val="FF0000"/>
                </a:solidFill>
                <a:latin typeface="Arial Black" panose="020B0A04020102020204" pitchFamily="34" charset="0"/>
              </a:rPr>
              <a:t>MONTE SION</a:t>
            </a:r>
            <a:r>
              <a:rPr lang="es-MX" sz="2000" b="1" dirty="0" smtClean="0">
                <a:latin typeface="Arial Black" panose="020B0A04020102020204" pitchFamily="34" charset="0"/>
              </a:rPr>
              <a:t>, la montaña principal de Judá (al sur). Borra cualquier tipo de división que pudiera existir entre hermanos (1 Reyes 12:19).</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4692455"/>
          </a:xfrm>
          <a:prstGeom prst="rect">
            <a:avLst/>
          </a:prstGeom>
        </p:spPr>
      </p:pic>
    </p:spTree>
    <p:extLst>
      <p:ext uri="{BB962C8B-B14F-4D97-AF65-F5344CB8AC3E}">
        <p14:creationId xmlns:p14="http://schemas.microsoft.com/office/powerpoint/2010/main" val="22652542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87926" y="450393"/>
            <a:ext cx="3756074" cy="5632311"/>
          </a:xfrm>
          <a:prstGeom prst="rect">
            <a:avLst/>
          </a:prstGeom>
        </p:spPr>
        <p:txBody>
          <a:bodyPr wrap="square">
            <a:spAutoFit/>
          </a:bodyPr>
          <a:lstStyle/>
          <a:p>
            <a:pPr algn="ctr"/>
            <a:r>
              <a:rPr lang="es-MX" sz="2000" b="1" dirty="0" smtClean="0">
                <a:latin typeface="Arial Black" panose="020B0A04020102020204" pitchFamily="34" charset="0"/>
              </a:rPr>
              <a:t> El rocío en la Biblia representa al Señor: </a:t>
            </a:r>
          </a:p>
          <a:p>
            <a:pPr algn="ctr"/>
            <a:r>
              <a:rPr lang="es-MX" sz="2000" b="1" dirty="0" smtClean="0">
                <a:latin typeface="Arial Black" panose="020B0A04020102020204" pitchFamily="34" charset="0"/>
              </a:rPr>
              <a:t>“Yo seré a Israel como rocío; él florecerá como lirio, y extenderá sus raíces como el Líbano”. Oseas 14:5. </a:t>
            </a:r>
          </a:p>
          <a:p>
            <a:pPr algn="ctr"/>
            <a:r>
              <a:rPr lang="es-MX" sz="2000" b="1" dirty="0" smtClean="0">
                <a:latin typeface="Arial Black" panose="020B0A04020102020204" pitchFamily="34" charset="0"/>
              </a:rPr>
              <a:t>Es importante señalar, que los verbos “descender” y “bajar”, que se refieren al “aceite de la unción” y “al rocío”, se les menciona tres veces en el Salmo 133, lo que significa que la armonía viene de arriba hacia abajo, es decir, viene de Dios</a:t>
            </a:r>
            <a:endParaRPr lang="es-MX" sz="20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0"/>
            <a:ext cx="5387926" cy="6858000"/>
          </a:xfrm>
          <a:prstGeom prst="rect">
            <a:avLst/>
          </a:prstGeom>
        </p:spPr>
      </p:pic>
    </p:spTree>
    <p:extLst>
      <p:ext uri="{BB962C8B-B14F-4D97-AF65-F5344CB8AC3E}">
        <p14:creationId xmlns:p14="http://schemas.microsoft.com/office/powerpoint/2010/main" val="12403890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66441"/>
            <a:ext cx="9144000" cy="2554545"/>
          </a:xfrm>
          <a:prstGeom prst="rect">
            <a:avLst/>
          </a:prstGeom>
        </p:spPr>
        <p:txBody>
          <a:bodyPr wrap="square">
            <a:spAutoFit/>
          </a:bodyPr>
          <a:lstStyle/>
          <a:p>
            <a:pPr algn="ctr"/>
            <a:r>
              <a:rPr lang="es-MX" sz="2000" b="1" dirty="0" smtClean="0">
                <a:latin typeface="Arial Black" panose="020B0A04020102020204" pitchFamily="34" charset="0"/>
              </a:rPr>
              <a:t>Por lo tanto, la falta de armonía que vemos por doquier es producto del pecado y solo puede ser resuelta por intervención</a:t>
            </a:r>
          </a:p>
          <a:p>
            <a:pPr algn="ctr"/>
            <a:r>
              <a:rPr lang="es-MX" sz="2000" b="1" dirty="0" smtClean="0">
                <a:latin typeface="Arial Black" panose="020B0A04020102020204" pitchFamily="34" charset="0"/>
              </a:rPr>
              <a:t>divina. Nadie puede crear la unidad de la iglesia. La armonía solo es posible cuando la presencia del Señor desciende sobre</a:t>
            </a:r>
          </a:p>
          <a:p>
            <a:pPr algn="ctr"/>
            <a:r>
              <a:rPr lang="es-MX" sz="2000" b="1" dirty="0" smtClean="0">
                <a:latin typeface="Arial Black" panose="020B0A04020102020204" pitchFamily="34" charset="0"/>
              </a:rPr>
              <a:t>la familia y la iglesia. Cuando estamos dispuestos a contemplar su hermosura y disfrutar de ella. Cuando abrimos nuestros</a:t>
            </a:r>
          </a:p>
          <a:p>
            <a:pPr algn="ctr"/>
            <a:r>
              <a:rPr lang="es-MX" sz="2000" b="1" dirty="0" smtClean="0">
                <a:latin typeface="Arial Black" panose="020B0A04020102020204" pitchFamily="34" charset="0"/>
              </a:rPr>
              <a:t>corazones para recibir la Santa Unción del Señor y el Rocío de la mañana.</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9144001" cy="4087941"/>
          </a:xfrm>
          <a:prstGeom prst="rect">
            <a:avLst/>
          </a:prstGeom>
        </p:spPr>
      </p:pic>
    </p:spTree>
    <p:extLst>
      <p:ext uri="{BB962C8B-B14F-4D97-AF65-F5344CB8AC3E}">
        <p14:creationId xmlns:p14="http://schemas.microsoft.com/office/powerpoint/2010/main" val="652935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86005"/>
            <a:ext cx="9144000" cy="1015663"/>
          </a:xfrm>
          <a:prstGeom prst="rect">
            <a:avLst/>
          </a:prstGeom>
          <a:solidFill>
            <a:schemeClr val="accent2">
              <a:lumMod val="40000"/>
              <a:lumOff val="60000"/>
            </a:schemeClr>
          </a:solidFill>
        </p:spPr>
        <p:txBody>
          <a:bodyPr wrap="square">
            <a:spAutoFit/>
          </a:bodyPr>
          <a:lstStyle/>
          <a:p>
            <a:pPr algn="ctr"/>
            <a:r>
              <a:rPr lang="es-MX" sz="2000" b="1" dirty="0" smtClean="0">
                <a:latin typeface="Arial Black" panose="020B0A04020102020204" pitchFamily="34" charset="0"/>
              </a:rPr>
              <a:t> #12 “Todos juntos reunidos”, #533 “Cuán bueno y agradable”, #193 “Dios nos ha dado promesa”, </a:t>
            </a:r>
          </a:p>
          <a:p>
            <a:pPr algn="ctr"/>
            <a:r>
              <a:rPr lang="es-MX" sz="2000" b="1" dirty="0" smtClean="0">
                <a:latin typeface="Arial Black" panose="020B0A04020102020204" pitchFamily="34" charset="0"/>
              </a:rPr>
              <a:t>#485 “Unidos en verdad”.</a:t>
            </a:r>
            <a:endParaRPr lang="es-MX" sz="2000" b="1" dirty="0">
              <a:latin typeface="Arial Black" panose="020B0A04020102020204" pitchFamily="34" charset="0"/>
            </a:endParaRPr>
          </a:p>
        </p:txBody>
      </p:sp>
      <p:sp>
        <p:nvSpPr>
          <p:cNvPr id="3" name="CuadroTexto 2"/>
          <p:cNvSpPr txBox="1"/>
          <p:nvPr/>
        </p:nvSpPr>
        <p:spPr>
          <a:xfrm>
            <a:off x="0" y="0"/>
            <a:ext cx="9144000" cy="584775"/>
          </a:xfrm>
          <a:prstGeom prst="rect">
            <a:avLst/>
          </a:prstGeom>
          <a:solidFill>
            <a:schemeClr val="accent6">
              <a:lumMod val="40000"/>
              <a:lumOff val="60000"/>
            </a:schemeClr>
          </a:solidFill>
        </p:spPr>
        <p:txBody>
          <a:bodyPr wrap="square" rtlCol="0">
            <a:spAutoFit/>
          </a:bodyPr>
          <a:lstStyle/>
          <a:p>
            <a:pPr algn="ctr"/>
            <a:r>
              <a:rPr lang="es-MX" sz="3200" b="1" dirty="0" smtClean="0">
                <a:latin typeface="Arial Black" panose="020B0A04020102020204" pitchFamily="34" charset="0"/>
              </a:rPr>
              <a:t>SERVICIO DE CANTO</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601668"/>
            <a:ext cx="9157019" cy="5256332"/>
          </a:xfrm>
          <a:prstGeom prst="rect">
            <a:avLst/>
          </a:prstGeom>
        </p:spPr>
      </p:pic>
    </p:spTree>
    <p:extLst>
      <p:ext uri="{BB962C8B-B14F-4D97-AF65-F5344CB8AC3E}">
        <p14:creationId xmlns:p14="http://schemas.microsoft.com/office/powerpoint/2010/main" val="1106033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7" y="-297"/>
            <a:ext cx="9144793" cy="6858594"/>
          </a:xfrm>
          <a:prstGeom prst="rect">
            <a:avLst/>
          </a:prstGeom>
        </p:spPr>
      </p:pic>
      <p:sp>
        <p:nvSpPr>
          <p:cNvPr id="3" name="CuadroTexto 2"/>
          <p:cNvSpPr txBox="1"/>
          <p:nvPr/>
        </p:nvSpPr>
        <p:spPr>
          <a:xfrm>
            <a:off x="4710257" y="675250"/>
            <a:ext cx="3769686" cy="1200329"/>
          </a:xfrm>
          <a:prstGeom prst="rect">
            <a:avLst/>
          </a:prstGeom>
          <a:solidFill>
            <a:srgbClr val="FFFF00"/>
          </a:solidFill>
        </p:spPr>
        <p:txBody>
          <a:bodyPr wrap="none" rtlCol="0">
            <a:spAutoFit/>
          </a:bodyPr>
          <a:lstStyle/>
          <a:p>
            <a:pPr algn="ctr"/>
            <a:r>
              <a:rPr lang="es-MX" sz="3600" b="1" dirty="0" smtClean="0">
                <a:latin typeface="Arial Black" panose="020B0A04020102020204" pitchFamily="34" charset="0"/>
              </a:rPr>
              <a:t>INFORME </a:t>
            </a:r>
          </a:p>
          <a:p>
            <a:pPr algn="ctr"/>
            <a:r>
              <a:rPr lang="es-MX" sz="3600" b="1" dirty="0" smtClean="0">
                <a:latin typeface="Arial Black" panose="020B0A04020102020204" pitchFamily="34" charset="0"/>
              </a:rPr>
              <a:t>SECRETARIAL</a:t>
            </a:r>
            <a:endParaRPr lang="es-MX" sz="3600" b="1" dirty="0">
              <a:latin typeface="Arial Black" panose="020B0A0402010202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11440">
            <a:off x="724853" y="3738405"/>
            <a:ext cx="1052240" cy="1052240"/>
          </a:xfrm>
          <a:prstGeom prst="rect">
            <a:avLst/>
          </a:prstGeom>
        </p:spPr>
      </p:pic>
    </p:spTree>
    <p:extLst>
      <p:ext uri="{BB962C8B-B14F-4D97-AF65-F5344CB8AC3E}">
        <p14:creationId xmlns:p14="http://schemas.microsoft.com/office/powerpoint/2010/main" val="24236302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5219114"/>
          </a:xfrm>
          <a:prstGeom prst="rect">
            <a:avLst/>
          </a:prstGeom>
        </p:spPr>
      </p:pic>
      <p:sp>
        <p:nvSpPr>
          <p:cNvPr id="5" name="CuadroTexto 4"/>
          <p:cNvSpPr txBox="1"/>
          <p:nvPr/>
        </p:nvSpPr>
        <p:spPr>
          <a:xfrm>
            <a:off x="1" y="3995224"/>
            <a:ext cx="9144000" cy="2031779"/>
          </a:xfrm>
          <a:prstGeom prst="rect">
            <a:avLst/>
          </a:prstGeom>
          <a:solidFill>
            <a:schemeClr val="bg1"/>
          </a:solidFill>
        </p:spPr>
        <p:txBody>
          <a:bodyPr wrap="square" rtlCol="0">
            <a:spAutoFit/>
          </a:bodyPr>
          <a:lstStyle/>
          <a:p>
            <a:endParaRPr lang="es-MX" dirty="0"/>
          </a:p>
        </p:txBody>
      </p:sp>
      <p:sp>
        <p:nvSpPr>
          <p:cNvPr id="6" name="Rectángulo 5"/>
          <p:cNvSpPr/>
          <p:nvPr/>
        </p:nvSpPr>
        <p:spPr>
          <a:xfrm>
            <a:off x="0" y="4088011"/>
            <a:ext cx="9144000" cy="2677656"/>
          </a:xfrm>
          <a:prstGeom prst="rect">
            <a:avLst/>
          </a:prstGeom>
        </p:spPr>
        <p:txBody>
          <a:bodyPr wrap="square">
            <a:spAutoFit/>
          </a:bodyPr>
          <a:lstStyle/>
          <a:p>
            <a:pPr algn="ctr"/>
            <a:r>
              <a:rPr lang="es-MX" sz="2400" b="1" dirty="0" smtClean="0">
                <a:latin typeface="Arial Black" panose="020B0A04020102020204" pitchFamily="34" charset="0"/>
              </a:rPr>
              <a:t>El Salmo 133 enfatiza a Sion como el lugar donde el Señor envía su bendición. ¿Y cuál es la bendición más grande que pueden recibir los hermanos que habitaban juntos y en armonía? La respuesta lo da el mismo salmo: vida eterna. </a:t>
            </a:r>
          </a:p>
          <a:p>
            <a:pPr algn="ctr"/>
            <a:r>
              <a:rPr lang="es-MX" sz="2400" b="1" dirty="0" smtClean="0">
                <a:latin typeface="Arial Black" panose="020B0A04020102020204" pitchFamily="34" charset="0"/>
              </a:rPr>
              <a:t>Es importante señalar que la vida eterna viene como resultado de la unidad y la armonía entre hermanos. </a:t>
            </a:r>
            <a:endParaRPr lang="es-MX" sz="2400" b="1" dirty="0">
              <a:latin typeface="Arial Black" panose="020B0A04020102020204" pitchFamily="34" charset="0"/>
            </a:endParaRPr>
          </a:p>
        </p:txBody>
      </p:sp>
    </p:spTree>
    <p:extLst>
      <p:ext uri="{BB962C8B-B14F-4D97-AF65-F5344CB8AC3E}">
        <p14:creationId xmlns:p14="http://schemas.microsoft.com/office/powerpoint/2010/main" val="1532252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43512"/>
            <a:ext cx="3615397" cy="6370975"/>
          </a:xfrm>
          <a:prstGeom prst="rect">
            <a:avLst/>
          </a:prstGeom>
        </p:spPr>
        <p:txBody>
          <a:bodyPr wrap="square">
            <a:spAutoFit/>
          </a:bodyPr>
          <a:lstStyle/>
          <a:p>
            <a:pPr algn="ctr"/>
            <a:r>
              <a:rPr lang="es-MX" sz="2400" b="1" dirty="0" smtClean="0">
                <a:latin typeface="Arial Black" panose="020B0A04020102020204" pitchFamily="34" charset="0"/>
              </a:rPr>
              <a:t>La unidad y armonía entre hermanos trae grandes bendiciones. No solamente disfrutamos de la paz que mana de ella, sino</a:t>
            </a:r>
          </a:p>
          <a:p>
            <a:pPr algn="ctr"/>
            <a:r>
              <a:rPr lang="es-MX" sz="2400" b="1" dirty="0" smtClean="0">
                <a:latin typeface="Arial Black" panose="020B0A04020102020204" pitchFamily="34" charset="0"/>
              </a:rPr>
              <a:t>también de santidad al estar la presencia de Dios con nosotros. “Seguid la paz con todos, y la santidad, sin la cual nadie verá</a:t>
            </a:r>
          </a:p>
          <a:p>
            <a:pPr algn="ctr"/>
            <a:r>
              <a:rPr lang="es-MX" sz="2400" b="1" dirty="0" smtClean="0">
                <a:latin typeface="Arial Black" panose="020B0A04020102020204" pitchFamily="34" charset="0"/>
              </a:rPr>
              <a:t>al Señor”.</a:t>
            </a:r>
          </a:p>
          <a:p>
            <a:pPr algn="ctr"/>
            <a:r>
              <a:rPr lang="es-MX" sz="2400" b="1" dirty="0" smtClean="0">
                <a:latin typeface="Arial Black" panose="020B0A04020102020204" pitchFamily="34" charset="0"/>
              </a:rPr>
              <a:t> Hebreos 12:14.</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3615397" y="0"/>
            <a:ext cx="5528603" cy="6858000"/>
          </a:xfrm>
          <a:prstGeom prst="rect">
            <a:avLst/>
          </a:prstGeom>
        </p:spPr>
      </p:pic>
    </p:spTree>
    <p:extLst>
      <p:ext uri="{BB962C8B-B14F-4D97-AF65-F5344CB8AC3E}">
        <p14:creationId xmlns:p14="http://schemas.microsoft.com/office/powerpoint/2010/main" val="3978879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rgbClr val="92D050"/>
          </a:solidFill>
        </p:spPr>
        <p:txBody>
          <a:bodyPr wrap="square" rtlCol="0">
            <a:spAutoFit/>
          </a:bodyPr>
          <a:lstStyle/>
          <a:p>
            <a:pPr algn="ctr"/>
            <a:r>
              <a:rPr lang="es-MX" sz="3600" b="1" dirty="0" smtClean="0">
                <a:solidFill>
                  <a:schemeClr val="bg1"/>
                </a:solidFill>
                <a:latin typeface="Arial Black" panose="020B0A04020102020204" pitchFamily="34" charset="0"/>
              </a:rPr>
              <a:t>VERSÍCULO PARA MEMORIZAR</a:t>
            </a:r>
            <a:endParaRPr lang="es-MX" sz="3600" b="1" dirty="0">
              <a:solidFill>
                <a:schemeClr val="bg1"/>
              </a:solidFill>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646330"/>
            <a:ext cx="9144000" cy="6211669"/>
          </a:xfrm>
          <a:prstGeom prst="rect">
            <a:avLst/>
          </a:prstGeom>
        </p:spPr>
      </p:pic>
    </p:spTree>
    <p:extLst>
      <p:ext uri="{BB962C8B-B14F-4D97-AF65-F5344CB8AC3E}">
        <p14:creationId xmlns:p14="http://schemas.microsoft.com/office/powerpoint/2010/main" val="3349637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584775"/>
            <a:ext cx="5289452" cy="6273224"/>
          </a:xfrm>
          <a:prstGeom prst="rect">
            <a:avLst/>
          </a:prstGeom>
        </p:spPr>
      </p:pic>
      <p:sp>
        <p:nvSpPr>
          <p:cNvPr id="5" name="CuadroTexto 4"/>
          <p:cNvSpPr txBox="1"/>
          <p:nvPr/>
        </p:nvSpPr>
        <p:spPr>
          <a:xfrm>
            <a:off x="5289452" y="584775"/>
            <a:ext cx="3854548" cy="2677656"/>
          </a:xfrm>
          <a:prstGeom prst="rect">
            <a:avLst/>
          </a:prstGeom>
          <a:solidFill>
            <a:srgbClr val="FFFF00"/>
          </a:solidFill>
        </p:spPr>
        <p:txBody>
          <a:bodyPr wrap="square" rtlCol="0">
            <a:spAutoFit/>
          </a:bodyPr>
          <a:lstStyle/>
          <a:p>
            <a:pPr algn="ctr"/>
            <a:endParaRPr lang="es-MX" sz="2400" b="1" dirty="0" smtClean="0">
              <a:latin typeface="Arial Black" panose="020B0A04020102020204" pitchFamily="34" charset="0"/>
            </a:endParaRPr>
          </a:p>
          <a:p>
            <a:pPr algn="ctr"/>
            <a:r>
              <a:rPr lang="es-MX" sz="3600" b="1" dirty="0" smtClean="0">
                <a:latin typeface="Arial Black" panose="020B0A04020102020204" pitchFamily="34" charset="0"/>
              </a:rPr>
              <a:t>GUÁRDENSE DE TODA</a:t>
            </a:r>
          </a:p>
          <a:p>
            <a:pPr algn="ctr"/>
            <a:r>
              <a:rPr lang="es-MX" sz="3600" b="1" dirty="0" smtClean="0">
                <a:latin typeface="Arial Black" panose="020B0A04020102020204" pitchFamily="34" charset="0"/>
              </a:rPr>
              <a:t>AVARICIA</a:t>
            </a:r>
          </a:p>
          <a:p>
            <a:pPr algn="ctr"/>
            <a:endParaRPr lang="es-MX" sz="3600" b="1" dirty="0">
              <a:latin typeface="Arial Black" panose="020B0A04020102020204" pitchFamily="34" charset="0"/>
            </a:endParaRPr>
          </a:p>
        </p:txBody>
      </p:sp>
      <p:pic>
        <p:nvPicPr>
          <p:cNvPr id="8" name="Imagen 7"/>
          <p:cNvPicPr>
            <a:picLocks noChangeAspect="1"/>
          </p:cNvPicPr>
          <p:nvPr/>
        </p:nvPicPr>
        <p:blipFill>
          <a:blip r:embed="rId3"/>
          <a:stretch>
            <a:fillRect/>
          </a:stretch>
        </p:blipFill>
        <p:spPr>
          <a:xfrm>
            <a:off x="5289452" y="3262430"/>
            <a:ext cx="3854548" cy="3595569"/>
          </a:xfrm>
          <a:prstGeom prst="rect">
            <a:avLst/>
          </a:prstGeom>
        </p:spPr>
      </p:pic>
      <p:sp>
        <p:nvSpPr>
          <p:cNvPr id="9" name="CuadroTexto 8"/>
          <p:cNvSpPr txBox="1"/>
          <p:nvPr/>
        </p:nvSpPr>
        <p:spPr>
          <a:xfrm>
            <a:off x="0" y="0"/>
            <a:ext cx="9144000" cy="584775"/>
          </a:xfrm>
          <a:prstGeom prst="rect">
            <a:avLst/>
          </a:prstGeom>
          <a:solidFill>
            <a:schemeClr val="accent1">
              <a:lumMod val="20000"/>
              <a:lumOff val="80000"/>
            </a:schemeClr>
          </a:solidFill>
        </p:spPr>
        <p:txBody>
          <a:bodyPr wrap="square" rtlCol="0">
            <a:spAutoFit/>
          </a:bodyPr>
          <a:lstStyle/>
          <a:p>
            <a:pPr algn="ctr"/>
            <a:r>
              <a:rPr lang="es-MX" sz="3200" b="1" dirty="0" smtClean="0">
                <a:latin typeface="Arial Black" panose="020B0A04020102020204" pitchFamily="34" charset="0"/>
              </a:rPr>
              <a:t>REPASO DE LA LECCIÓN # 9</a:t>
            </a:r>
            <a:endParaRPr lang="es-MX" sz="3200" b="1" dirty="0">
              <a:latin typeface="Arial Black" panose="020B0A04020102020204" pitchFamily="34" charset="0"/>
            </a:endParaRPr>
          </a:p>
        </p:txBody>
      </p:sp>
    </p:spTree>
    <p:extLst>
      <p:ext uri="{BB962C8B-B14F-4D97-AF65-F5344CB8AC3E}">
        <p14:creationId xmlns:p14="http://schemas.microsoft.com/office/powerpoint/2010/main" val="1548434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84774"/>
            <a:ext cx="9144000" cy="1015663"/>
          </a:xfrm>
          <a:prstGeom prst="rect">
            <a:avLst/>
          </a:prstGeom>
          <a:solidFill>
            <a:schemeClr val="accent4">
              <a:lumMod val="20000"/>
              <a:lumOff val="80000"/>
            </a:schemeClr>
          </a:solidFill>
        </p:spPr>
        <p:txBody>
          <a:bodyPr wrap="square">
            <a:spAutoFit/>
          </a:bodyPr>
          <a:lstStyle/>
          <a:p>
            <a:pPr algn="ctr"/>
            <a:r>
              <a:rPr lang="es-MX" sz="2000" b="1" dirty="0" smtClean="0">
                <a:latin typeface="Arial Black" panose="020B0A04020102020204" pitchFamily="34" charset="0"/>
              </a:rPr>
              <a:t>“De cierto, de cierto os digo: El que recibe al que yo enviare, </a:t>
            </a:r>
          </a:p>
          <a:p>
            <a:pPr algn="ctr"/>
            <a:r>
              <a:rPr lang="es-MX" sz="2000" b="1" dirty="0" smtClean="0">
                <a:latin typeface="Arial Black" panose="020B0A04020102020204" pitchFamily="34" charset="0"/>
              </a:rPr>
              <a:t>me recibe a mí; y el que me recibe a mí, recibe al que me envió”. Juan 13:20. </a:t>
            </a:r>
            <a:endParaRPr lang="es-MX" sz="2000" b="1" dirty="0">
              <a:latin typeface="Arial Black" panose="020B0A04020102020204" pitchFamily="34" charset="0"/>
            </a:endParaRPr>
          </a:p>
        </p:txBody>
      </p:sp>
      <p:sp>
        <p:nvSpPr>
          <p:cNvPr id="3" name="CuadroTexto 2"/>
          <p:cNvSpPr txBox="1"/>
          <p:nvPr/>
        </p:nvSpPr>
        <p:spPr>
          <a:xfrm>
            <a:off x="0" y="-1"/>
            <a:ext cx="9144000" cy="584775"/>
          </a:xfrm>
          <a:prstGeom prst="rect">
            <a:avLst/>
          </a:prstGeom>
          <a:solidFill>
            <a:schemeClr val="accent1">
              <a:lumMod val="20000"/>
              <a:lumOff val="80000"/>
            </a:schemeClr>
          </a:solidFill>
        </p:spPr>
        <p:txBody>
          <a:bodyPr wrap="square" rtlCol="0">
            <a:spAutoFit/>
          </a:bodyPr>
          <a:lstStyle/>
          <a:p>
            <a:pPr algn="ctr"/>
            <a:r>
              <a:rPr lang="es-MX" sz="3200" b="1" dirty="0" smtClean="0">
                <a:latin typeface="Arial Black" panose="020B0A04020102020204" pitchFamily="34" charset="0"/>
              </a:rPr>
              <a:t>HIMNO FINAL</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600436"/>
            <a:ext cx="9159210" cy="5257564"/>
          </a:xfrm>
          <a:prstGeom prst="rect">
            <a:avLst/>
          </a:prstGeom>
        </p:spPr>
      </p:pic>
      <p:sp>
        <p:nvSpPr>
          <p:cNvPr id="5" name="CuadroTexto 4"/>
          <p:cNvSpPr txBox="1"/>
          <p:nvPr/>
        </p:nvSpPr>
        <p:spPr>
          <a:xfrm>
            <a:off x="7849772" y="1692842"/>
            <a:ext cx="1294228" cy="984739"/>
          </a:xfrm>
          <a:prstGeom prst="rect">
            <a:avLst/>
          </a:prstGeom>
          <a:solidFill>
            <a:schemeClr val="accent4">
              <a:lumMod val="75000"/>
            </a:schemeClr>
          </a:solidFill>
        </p:spPr>
        <p:txBody>
          <a:bodyPr wrap="square" rtlCol="0">
            <a:spAutoFit/>
          </a:bodyPr>
          <a:lstStyle/>
          <a:p>
            <a:endParaRPr lang="es-MX" dirty="0"/>
          </a:p>
        </p:txBody>
      </p:sp>
    </p:spTree>
    <p:extLst>
      <p:ext uri="{BB962C8B-B14F-4D97-AF65-F5344CB8AC3E}">
        <p14:creationId xmlns:p14="http://schemas.microsoft.com/office/powerpoint/2010/main" val="4108926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973658"/>
            <a:ext cx="9144000" cy="1631216"/>
          </a:xfrm>
          <a:prstGeom prst="rect">
            <a:avLst/>
          </a:prstGeom>
        </p:spPr>
        <p:txBody>
          <a:bodyPr wrap="square">
            <a:spAutoFit/>
          </a:bodyPr>
          <a:lstStyle/>
          <a:p>
            <a:pPr algn="ctr"/>
            <a:r>
              <a:rPr lang="es-MX" sz="2000" b="1" dirty="0" smtClean="0">
                <a:latin typeface="Arial Black" panose="020B0A04020102020204" pitchFamily="34" charset="0"/>
              </a:rPr>
              <a:t>La última oración de Cristo en favor de sus discípulos fue por la unidad de la iglesia. Su pequeña iglesia sería enviada a</a:t>
            </a:r>
          </a:p>
          <a:p>
            <a:pPr algn="ctr"/>
            <a:r>
              <a:rPr lang="es-MX" sz="2000" b="1" dirty="0" smtClean="0">
                <a:latin typeface="Arial Black" panose="020B0A04020102020204" pitchFamily="34" charset="0"/>
              </a:rPr>
              <a:t>evangelizar el mundo. Y el mundo creería solamente cuándo, como iglesia, manifestarán unidad y armonía entre hermanos.</a:t>
            </a:r>
          </a:p>
          <a:p>
            <a:pPr algn="ctr"/>
            <a:r>
              <a:rPr lang="es-MX" sz="2000" b="1" dirty="0" smtClean="0">
                <a:latin typeface="Arial Black" panose="020B0A04020102020204" pitchFamily="34" charset="0"/>
              </a:rPr>
              <a:t>(Juan 17:20-26). </a:t>
            </a:r>
            <a:endParaRPr lang="es-MX" sz="2000" b="1" dirty="0">
              <a:latin typeface="Arial Black" panose="020B0A04020102020204" pitchFamily="34" charset="0"/>
            </a:endParaRPr>
          </a:p>
        </p:txBody>
      </p:sp>
      <p:sp>
        <p:nvSpPr>
          <p:cNvPr id="4" name="CuadroTexto 3"/>
          <p:cNvSpPr txBox="1"/>
          <p:nvPr/>
        </p:nvSpPr>
        <p:spPr>
          <a:xfrm>
            <a:off x="0" y="0"/>
            <a:ext cx="9143999" cy="4973658"/>
          </a:xfrm>
          <a:prstGeom prst="rect">
            <a:avLst/>
          </a:prstGeom>
          <a:solidFill>
            <a:schemeClr val="accent1">
              <a:lumMod val="60000"/>
              <a:lumOff val="40000"/>
            </a:schemeClr>
          </a:solidFill>
        </p:spPr>
        <p:txBody>
          <a:bodyPr wrap="square" rtlCol="0">
            <a:spAutoFit/>
          </a:bodyPr>
          <a:lstStyle/>
          <a:p>
            <a:endParaRPr lang="es-MX" dirty="0"/>
          </a:p>
        </p:txBody>
      </p:sp>
      <p:pic>
        <p:nvPicPr>
          <p:cNvPr id="5" name="Imagen 4"/>
          <p:cNvPicPr>
            <a:picLocks noChangeAspect="1"/>
          </p:cNvPicPr>
          <p:nvPr/>
        </p:nvPicPr>
        <p:blipFill>
          <a:blip r:embed="rId2"/>
          <a:stretch>
            <a:fillRect/>
          </a:stretch>
        </p:blipFill>
        <p:spPr>
          <a:xfrm>
            <a:off x="3167061" y="536038"/>
            <a:ext cx="2809875" cy="3619500"/>
          </a:xfrm>
          <a:prstGeom prst="rect">
            <a:avLst/>
          </a:prstGeom>
        </p:spPr>
      </p:pic>
    </p:spTree>
    <p:extLst>
      <p:ext uri="{BB962C8B-B14F-4D97-AF65-F5344CB8AC3E}">
        <p14:creationId xmlns:p14="http://schemas.microsoft.com/office/powerpoint/2010/main" val="334891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rgbClr val="FFC000"/>
          </a:solidFill>
        </p:spPr>
        <p:txBody>
          <a:bodyPr wrap="square" rtlCol="0">
            <a:spAutoFit/>
          </a:bodyPr>
          <a:lstStyle/>
          <a:p>
            <a:pPr algn="ctr"/>
            <a:r>
              <a:rPr lang="es-MX" sz="3200" b="1" dirty="0" smtClean="0">
                <a:latin typeface="Arial Black" panose="020B0A04020102020204" pitchFamily="34" charset="0"/>
              </a:rPr>
              <a:t>ORACIÓN FINAL</a:t>
            </a:r>
            <a:endParaRPr lang="es-MX" sz="3200" b="1" dirty="0">
              <a:latin typeface="Arial Black" panose="020B0A04020102020204" pitchFamily="34" charset="0"/>
            </a:endParaRPr>
          </a:p>
        </p:txBody>
      </p:sp>
      <p:sp>
        <p:nvSpPr>
          <p:cNvPr id="3" name="Rectángulo 2"/>
          <p:cNvSpPr/>
          <p:nvPr/>
        </p:nvSpPr>
        <p:spPr>
          <a:xfrm>
            <a:off x="0" y="5323172"/>
            <a:ext cx="9144000" cy="1323439"/>
          </a:xfrm>
          <a:prstGeom prst="rect">
            <a:avLst/>
          </a:prstGeom>
        </p:spPr>
        <p:txBody>
          <a:bodyPr wrap="square">
            <a:spAutoFit/>
          </a:bodyPr>
          <a:lstStyle/>
          <a:p>
            <a:pPr algn="ctr"/>
            <a:r>
              <a:rPr lang="es-MX" sz="2000" b="1" dirty="0" smtClean="0">
                <a:latin typeface="Arial Black" panose="020B0A04020102020204" pitchFamily="34" charset="0"/>
              </a:rPr>
              <a:t>Oremos al Señor por la unidad de la iglesia, pero, sobre todo por la armonía como hermanos. Para que la</a:t>
            </a:r>
          </a:p>
          <a:p>
            <a:pPr algn="ctr"/>
            <a:r>
              <a:rPr lang="es-MX" sz="2000" b="1" dirty="0" smtClean="0">
                <a:latin typeface="Arial Black" panose="020B0A04020102020204" pitchFamily="34" charset="0"/>
              </a:rPr>
              <a:t>unción del Señor esté sobre nosotros y el rocío de la mañana riegue nuestros corazones todos los días.</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84775"/>
            <a:ext cx="9144000" cy="4727813"/>
          </a:xfrm>
          <a:prstGeom prst="rect">
            <a:avLst/>
          </a:prstGeom>
        </p:spPr>
      </p:pic>
    </p:spTree>
    <p:extLst>
      <p:ext uri="{BB962C8B-B14F-4D97-AF65-F5344CB8AC3E}">
        <p14:creationId xmlns:p14="http://schemas.microsoft.com/office/powerpoint/2010/main" val="2818983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53609" cy="6858000"/>
          </a:xfrm>
          <a:prstGeom prst="rect">
            <a:avLst/>
          </a:prstGeom>
        </p:spPr>
      </p:pic>
      <p:sp>
        <p:nvSpPr>
          <p:cNvPr id="3" name="CuadroTexto 2"/>
          <p:cNvSpPr txBox="1"/>
          <p:nvPr/>
        </p:nvSpPr>
        <p:spPr>
          <a:xfrm>
            <a:off x="4349348" y="1613118"/>
            <a:ext cx="3570209" cy="3631763"/>
          </a:xfrm>
          <a:prstGeom prst="rect">
            <a:avLst/>
          </a:prstGeom>
          <a:noFill/>
        </p:spPr>
        <p:txBody>
          <a:bodyPr wrap="none" rtlCol="0">
            <a:spAutoFit/>
          </a:bodyPr>
          <a:lstStyle/>
          <a:p>
            <a:pPr algn="ctr"/>
            <a:r>
              <a:rPr lang="es-MX" sz="11500" b="1" dirty="0" smtClean="0">
                <a:latin typeface="Edwardian Script ITC" panose="030303020407070D0804" pitchFamily="66" charset="0"/>
              </a:rPr>
              <a:t>Feliz</a:t>
            </a:r>
          </a:p>
          <a:p>
            <a:pPr algn="ctr"/>
            <a:r>
              <a:rPr lang="es-MX" sz="11500" b="1" dirty="0">
                <a:latin typeface="Edwardian Script ITC" panose="030303020407070D0804" pitchFamily="66" charset="0"/>
              </a:rPr>
              <a:t>S</a:t>
            </a:r>
            <a:r>
              <a:rPr lang="es-MX" sz="11500" b="1" dirty="0" smtClean="0">
                <a:latin typeface="Edwardian Script ITC" panose="030303020407070D0804" pitchFamily="66" charset="0"/>
              </a:rPr>
              <a:t>ábado</a:t>
            </a:r>
            <a:endParaRPr lang="es-MX" sz="11500" b="1" dirty="0">
              <a:latin typeface="Edwardian Script ITC" panose="030303020407070D0804" pitchFamily="66" charset="0"/>
            </a:endParaRPr>
          </a:p>
        </p:txBody>
      </p:sp>
    </p:spTree>
    <p:extLst>
      <p:ext uri="{BB962C8B-B14F-4D97-AF65-F5344CB8AC3E}">
        <p14:creationId xmlns:p14="http://schemas.microsoft.com/office/powerpoint/2010/main" val="819125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rgbClr val="FFFF00"/>
          </a:solidFill>
        </p:spPr>
        <p:txBody>
          <a:bodyPr wrap="square" rtlCol="0">
            <a:spAutoFit/>
          </a:bodyPr>
          <a:lstStyle/>
          <a:p>
            <a:pPr algn="ctr"/>
            <a:r>
              <a:rPr lang="es-MX" sz="3200" b="1" dirty="0" smtClean="0">
                <a:latin typeface="Arial Black" panose="020B0A04020102020204" pitchFamily="34" charset="0"/>
              </a:rPr>
              <a:t>PROPÓSITO</a:t>
            </a:r>
            <a:endParaRPr lang="es-MX" sz="3200" b="1" dirty="0">
              <a:latin typeface="Arial Black" panose="020B0A04020102020204" pitchFamily="34" charset="0"/>
            </a:endParaRPr>
          </a:p>
        </p:txBody>
      </p:sp>
      <p:sp>
        <p:nvSpPr>
          <p:cNvPr id="4" name="CuadroTexto 3"/>
          <p:cNvSpPr txBox="1"/>
          <p:nvPr/>
        </p:nvSpPr>
        <p:spPr>
          <a:xfrm>
            <a:off x="0" y="5205047"/>
            <a:ext cx="9144000" cy="1631216"/>
          </a:xfrm>
          <a:prstGeom prst="rect">
            <a:avLst/>
          </a:prstGeom>
          <a:noFill/>
        </p:spPr>
        <p:txBody>
          <a:bodyPr wrap="square" rtlCol="0">
            <a:spAutoFit/>
          </a:bodyPr>
          <a:lstStyle/>
          <a:p>
            <a:pPr algn="ctr"/>
            <a:r>
              <a:rPr lang="es-MX" sz="2000" b="1" dirty="0" smtClean="0">
                <a:latin typeface="Arial Black" panose="020B0A04020102020204" pitchFamily="34" charset="0"/>
              </a:rPr>
              <a:t>ENFATIZAR LA IMPORTANCIA DE LA UNIDAD EN LOS MIEMBROS DE IGLESIA</a:t>
            </a:r>
          </a:p>
          <a:p>
            <a:pPr algn="ctr"/>
            <a:r>
              <a:rPr lang="es-MX" sz="2000" b="1" dirty="0" smtClean="0">
                <a:latin typeface="Arial Black" panose="020B0A04020102020204" pitchFamily="34" charset="0"/>
              </a:rPr>
              <a:t>YA QUE LA UNIDAD ES UN ATRIBUTO DE  DIOS, QUE DESEA QUE SE REPRODUZCA </a:t>
            </a:r>
          </a:p>
          <a:p>
            <a:pPr algn="ctr"/>
            <a:r>
              <a:rPr lang="es-MX" sz="2000" b="1" dirty="0" smtClean="0">
                <a:latin typeface="Arial Black" panose="020B0A04020102020204" pitchFamily="34" charset="0"/>
              </a:rPr>
              <a:t>EN LA IGLESIA.</a:t>
            </a:r>
            <a:endParaRPr lang="es-MX" sz="20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584775"/>
            <a:ext cx="9144000" cy="4652621"/>
          </a:xfrm>
          <a:prstGeom prst="rect">
            <a:avLst/>
          </a:prstGeom>
        </p:spPr>
      </p:pic>
    </p:spTree>
    <p:extLst>
      <p:ext uri="{BB962C8B-B14F-4D97-AF65-F5344CB8AC3E}">
        <p14:creationId xmlns:p14="http://schemas.microsoft.com/office/powerpoint/2010/main" val="2468023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ORACIÓN DE RODILLAS</a:t>
            </a:r>
            <a:endParaRPr lang="es-MX" sz="2800" b="1" dirty="0">
              <a:latin typeface="Arial Black" panose="020B0A04020102020204" pitchFamily="34" charset="0"/>
            </a:endParaRPr>
          </a:p>
        </p:txBody>
      </p:sp>
      <p:sp>
        <p:nvSpPr>
          <p:cNvPr id="3" name="Rectángulo 2"/>
          <p:cNvSpPr/>
          <p:nvPr/>
        </p:nvSpPr>
        <p:spPr>
          <a:xfrm>
            <a:off x="0" y="5046173"/>
            <a:ext cx="9144000" cy="1631216"/>
          </a:xfrm>
          <a:prstGeom prst="rect">
            <a:avLst/>
          </a:prstGeom>
        </p:spPr>
        <p:txBody>
          <a:bodyPr wrap="square">
            <a:spAutoFit/>
          </a:bodyPr>
          <a:lstStyle/>
          <a:p>
            <a:pPr algn="ctr"/>
            <a:r>
              <a:rPr lang="es-MX" sz="2000" b="1" dirty="0" smtClean="0">
                <a:latin typeface="Arial Black" panose="020B0A04020102020204" pitchFamily="34" charset="0"/>
              </a:rPr>
              <a:t>El salmista invita a mirar cuatro aspectos importantes de la unidad: es buena, es deliciosa, es armónica y es permanente. </a:t>
            </a:r>
          </a:p>
          <a:p>
            <a:pPr algn="ctr"/>
            <a:r>
              <a:rPr lang="es-MX" sz="2000" b="1" dirty="0" smtClean="0">
                <a:latin typeface="Arial Black" panose="020B0A04020102020204" pitchFamily="34" charset="0"/>
              </a:rPr>
              <a:t>A</a:t>
            </a:r>
            <a:r>
              <a:rPr lang="es-MX" sz="2000" b="1" dirty="0">
                <a:latin typeface="Arial Black" panose="020B0A04020102020204" pitchFamily="34" charset="0"/>
              </a:rPr>
              <a:t> </a:t>
            </a:r>
            <a:r>
              <a:rPr lang="es-MX" sz="2000" b="1" dirty="0" smtClean="0">
                <a:latin typeface="Arial Black" panose="020B0A04020102020204" pitchFamily="34" charset="0"/>
              </a:rPr>
              <a:t>estas cuatro características le preceden la palabra </a:t>
            </a:r>
          </a:p>
          <a:p>
            <a:pPr algn="ctr"/>
            <a:r>
              <a:rPr lang="es-MX" sz="2000" b="1" dirty="0" smtClean="0">
                <a:latin typeface="Arial Black" panose="020B0A04020102020204" pitchFamily="34" charset="0"/>
              </a:rPr>
              <a:t>“cuán”, un prefijo que indica una intensidad grande, equivalente a “en gran manera”, “¡Mirad cuán bueno y cuán delicioso...!</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19"/>
            <a:ext cx="9144000" cy="4501661"/>
          </a:xfrm>
          <a:prstGeom prst="rect">
            <a:avLst/>
          </a:prstGeom>
        </p:spPr>
      </p:pic>
    </p:spTree>
    <p:extLst>
      <p:ext uri="{BB962C8B-B14F-4D97-AF65-F5344CB8AC3E}">
        <p14:creationId xmlns:p14="http://schemas.microsoft.com/office/powerpoint/2010/main" val="4151974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23220"/>
          </a:xfrm>
          <a:prstGeom prst="rect">
            <a:avLst/>
          </a:prstGeom>
          <a:solidFill>
            <a:schemeClr val="accent1">
              <a:lumMod val="20000"/>
              <a:lumOff val="80000"/>
            </a:schemeClr>
          </a:solidFill>
        </p:spPr>
        <p:txBody>
          <a:bodyPr wrap="square" rtlCol="0">
            <a:spAutoFit/>
          </a:bodyPr>
          <a:lstStyle/>
          <a:p>
            <a:pPr algn="ctr"/>
            <a:r>
              <a:rPr lang="es-MX" sz="2800" b="1" dirty="0" smtClean="0">
                <a:latin typeface="Arial Black" panose="020B0A04020102020204" pitchFamily="34" charset="0"/>
              </a:rPr>
              <a:t>LECTURA BÍBLICA</a:t>
            </a:r>
            <a:endParaRPr lang="es-MX" sz="2800" b="1" dirty="0">
              <a:latin typeface="Arial Black" panose="020B0A04020102020204" pitchFamily="34" charset="0"/>
            </a:endParaRPr>
          </a:p>
        </p:txBody>
      </p:sp>
      <p:sp>
        <p:nvSpPr>
          <p:cNvPr id="3" name="Rectángulo 2"/>
          <p:cNvSpPr/>
          <p:nvPr/>
        </p:nvSpPr>
        <p:spPr>
          <a:xfrm>
            <a:off x="0" y="4778888"/>
            <a:ext cx="9144000" cy="1938992"/>
          </a:xfrm>
          <a:prstGeom prst="rect">
            <a:avLst/>
          </a:prstGeom>
        </p:spPr>
        <p:txBody>
          <a:bodyPr wrap="square">
            <a:spAutoFit/>
          </a:bodyPr>
          <a:lstStyle/>
          <a:p>
            <a:pPr algn="ctr"/>
            <a:r>
              <a:rPr lang="es-MX" sz="2000" b="1" dirty="0" smtClean="0">
                <a:latin typeface="Arial Black" panose="020B0A04020102020204" pitchFamily="34" charset="0"/>
              </a:rPr>
              <a:t>El Salmo 133 pertenece a la familia de los salmos graduales (Salmo 120-134) que era una colección de cantos que entonaban los peregrinos judíos cuando venían desde lejanas tierras y subían a la Casa del Señor para la celebración de las fiestas de Jehová en Jerusalén. Era un momento de regocijo espiritual y armonía entre hermanos.</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20"/>
            <a:ext cx="9144000" cy="4255668"/>
          </a:xfrm>
          <a:prstGeom prst="rect">
            <a:avLst/>
          </a:prstGeom>
        </p:spPr>
      </p:pic>
    </p:spTree>
    <p:extLst>
      <p:ext uri="{BB962C8B-B14F-4D97-AF65-F5344CB8AC3E}">
        <p14:creationId xmlns:p14="http://schemas.microsoft.com/office/powerpoint/2010/main" val="3093998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14335"/>
            <a:ext cx="9144000" cy="1631216"/>
          </a:xfrm>
          <a:prstGeom prst="rect">
            <a:avLst/>
          </a:prstGeom>
        </p:spPr>
        <p:txBody>
          <a:bodyPr wrap="square">
            <a:spAutoFit/>
          </a:bodyPr>
          <a:lstStyle/>
          <a:p>
            <a:pPr algn="ctr"/>
            <a:r>
              <a:rPr lang="es-MX" sz="2000" b="1" dirty="0" smtClean="0">
                <a:latin typeface="Arial Black" panose="020B0A04020102020204" pitchFamily="34" charset="0"/>
              </a:rPr>
              <a:t>Vivir en armonía es un desafío constante, a veces difícil, pero no imposible, sobre todo cuando buscamos el Espíritu Santo</a:t>
            </a:r>
          </a:p>
          <a:p>
            <a:pPr algn="ctr"/>
            <a:r>
              <a:rPr lang="es-MX" sz="2000" b="1" dirty="0" smtClean="0">
                <a:latin typeface="Arial Black" panose="020B0A04020102020204" pitchFamily="34" charset="0"/>
              </a:rPr>
              <a:t>para hacerlo. Cuando de manera personal o como iglesia buscamos la paz y la armonía, dice la Palabra de Dios, que el Señor envía su bendición y vida eterna.</a:t>
            </a:r>
            <a:endParaRPr lang="es-MX" sz="2000" b="1" dirty="0">
              <a:latin typeface="Arial Black" panose="020B0A04020102020204" pitchFamily="34" charset="0"/>
            </a:endParaRPr>
          </a:p>
        </p:txBody>
      </p:sp>
      <p:sp>
        <p:nvSpPr>
          <p:cNvPr id="3" name="CuadroTexto 2"/>
          <p:cNvSpPr txBox="1"/>
          <p:nvPr/>
        </p:nvSpPr>
        <p:spPr>
          <a:xfrm>
            <a:off x="0" y="0"/>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INTRODUCCIÓN</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20"/>
            <a:ext cx="9144000" cy="4591115"/>
          </a:xfrm>
          <a:prstGeom prst="rect">
            <a:avLst/>
          </a:prstGeom>
        </p:spPr>
      </p:pic>
    </p:spTree>
    <p:extLst>
      <p:ext uri="{BB962C8B-B14F-4D97-AF65-F5344CB8AC3E}">
        <p14:creationId xmlns:p14="http://schemas.microsoft.com/office/powerpoint/2010/main" val="33611320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29929"/>
            <a:ext cx="9144000" cy="1631216"/>
          </a:xfrm>
          <a:prstGeom prst="rect">
            <a:avLst/>
          </a:prstGeom>
        </p:spPr>
        <p:txBody>
          <a:bodyPr wrap="square">
            <a:spAutoFit/>
          </a:bodyPr>
          <a:lstStyle/>
          <a:p>
            <a:pPr algn="ctr"/>
            <a:r>
              <a:rPr lang="es-MX" sz="2000" b="1" dirty="0" smtClean="0">
                <a:latin typeface="Arial Black" panose="020B0A04020102020204" pitchFamily="34" charset="0"/>
              </a:rPr>
              <a:t>El programa de Escuela Sabática de esta mañana, tiene el propósito de enfatizar la unidad y</a:t>
            </a:r>
          </a:p>
          <a:p>
            <a:pPr algn="ctr"/>
            <a:r>
              <a:rPr lang="es-MX" sz="2000" b="1" dirty="0" smtClean="0">
                <a:latin typeface="Arial Black" panose="020B0A04020102020204" pitchFamily="34" charset="0"/>
              </a:rPr>
              <a:t>la armonía de la iglesia que describe el Salmo 133. </a:t>
            </a:r>
          </a:p>
          <a:p>
            <a:pPr algn="ctr"/>
            <a:r>
              <a:rPr lang="es-MX" sz="2000" b="1" dirty="0" smtClean="0">
                <a:latin typeface="Arial Black" panose="020B0A04020102020204" pitchFamily="34" charset="0"/>
              </a:rPr>
              <a:t>Una unidad buena y agradable, que permite a los hijos de Dios prepararse para recibir del Señor sus ricas bendiciones.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1"/>
            <a:ext cx="9144001" cy="4895557"/>
          </a:xfrm>
          <a:prstGeom prst="rect">
            <a:avLst/>
          </a:prstGeom>
        </p:spPr>
      </p:pic>
    </p:spTree>
    <p:extLst>
      <p:ext uri="{BB962C8B-B14F-4D97-AF65-F5344CB8AC3E}">
        <p14:creationId xmlns:p14="http://schemas.microsoft.com/office/powerpoint/2010/main" val="239198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00267"/>
            <a:ext cx="9144000" cy="1631216"/>
          </a:xfrm>
          <a:prstGeom prst="rect">
            <a:avLst/>
          </a:prstGeom>
        </p:spPr>
        <p:txBody>
          <a:bodyPr wrap="square">
            <a:spAutoFit/>
          </a:bodyPr>
          <a:lstStyle/>
          <a:p>
            <a:pPr algn="ctr"/>
            <a:r>
              <a:rPr lang="es-MX" sz="2000" b="1" dirty="0" smtClean="0">
                <a:latin typeface="Arial Black" panose="020B0A04020102020204" pitchFamily="34" charset="0"/>
              </a:rPr>
              <a:t>¿Te has preguntado cuál es el deseo de Dios y de Cristo para con su iglesia? Si. Es la unidad. La unidad de la iglesia es el</a:t>
            </a:r>
          </a:p>
          <a:p>
            <a:pPr algn="ctr"/>
            <a:r>
              <a:rPr lang="es-MX" sz="2000" b="1" dirty="0" smtClean="0">
                <a:latin typeface="Arial Black" panose="020B0A04020102020204" pitchFamily="34" charset="0"/>
              </a:rPr>
              <a:t>gran anhelo que hay en el corazón de Dios. La unidad tiene su fundamento en Dios y este principio se enseña en toda la</a:t>
            </a:r>
          </a:p>
          <a:p>
            <a:pPr algn="ctr"/>
            <a:r>
              <a:rPr lang="es-MX" sz="2000" b="1" dirty="0" smtClean="0">
                <a:latin typeface="Arial Black" panose="020B0A04020102020204" pitchFamily="34" charset="0"/>
              </a:rPr>
              <a:t>Biblia.</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9144000" cy="5078051"/>
          </a:xfrm>
          <a:prstGeom prst="rect">
            <a:avLst/>
          </a:prstGeom>
        </p:spPr>
      </p:pic>
    </p:spTree>
    <p:extLst>
      <p:ext uri="{BB962C8B-B14F-4D97-AF65-F5344CB8AC3E}">
        <p14:creationId xmlns:p14="http://schemas.microsoft.com/office/powerpoint/2010/main" val="238409244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1805</Words>
  <Application>Microsoft Office PowerPoint</Application>
  <PresentationFormat>Presentación en pantalla (4:3)</PresentationFormat>
  <Paragraphs>114</Paragraphs>
  <Slides>38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38</vt:i4>
      </vt:variant>
    </vt:vector>
  </HeadingPairs>
  <TitlesOfParts>
    <vt:vector size="44" baseType="lpstr">
      <vt:lpstr>Arial</vt:lpstr>
      <vt:lpstr>Arial Black</vt:lpstr>
      <vt:lpstr>Calibri</vt:lpstr>
      <vt:lpstr>Calibri Light</vt:lpstr>
      <vt:lpstr>Edwardian Script ITC</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jmgonzalez_61@hotmail.com</dc:creator>
  <cp:lastModifiedBy>jmgonzalez_61@hotmail.com</cp:lastModifiedBy>
  <cp:revision>28</cp:revision>
  <dcterms:created xsi:type="dcterms:W3CDTF">2023-03-01T22:10:46Z</dcterms:created>
  <dcterms:modified xsi:type="dcterms:W3CDTF">2023-03-02T02:48:27Z</dcterms:modified>
</cp:coreProperties>
</file>