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2" r:id="rId5"/>
    <p:sldId id="261" r:id="rId6"/>
    <p:sldId id="258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4" r:id="rId18"/>
    <p:sldId id="275" r:id="rId19"/>
    <p:sldId id="277" r:id="rId20"/>
    <p:sldId id="278" r:id="rId21"/>
    <p:sldId id="279" r:id="rId22"/>
    <p:sldId id="271" r:id="rId23"/>
    <p:sldId id="272" r:id="rId24"/>
    <p:sldId id="276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4953-3AE2-4930-AE6B-79E537F8E301}" type="datetimeFigureOut">
              <a:rPr lang="es-MX" smtClean="0"/>
              <a:t>19/02/2025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461C-66C7-49AF-BD4E-01D0AD4E89D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9271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4953-3AE2-4930-AE6B-79E537F8E301}" type="datetimeFigureOut">
              <a:rPr lang="es-MX" smtClean="0"/>
              <a:t>19/02/2025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461C-66C7-49AF-BD4E-01D0AD4E89D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761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4953-3AE2-4930-AE6B-79E537F8E301}" type="datetimeFigureOut">
              <a:rPr lang="es-MX" smtClean="0"/>
              <a:t>19/02/2025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461C-66C7-49AF-BD4E-01D0AD4E89D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0176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4953-3AE2-4930-AE6B-79E537F8E301}" type="datetimeFigureOut">
              <a:rPr lang="es-MX" smtClean="0"/>
              <a:t>19/02/2025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461C-66C7-49AF-BD4E-01D0AD4E89D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1139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4953-3AE2-4930-AE6B-79E537F8E301}" type="datetimeFigureOut">
              <a:rPr lang="es-MX" smtClean="0"/>
              <a:t>19/02/2025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461C-66C7-49AF-BD4E-01D0AD4E89D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273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4953-3AE2-4930-AE6B-79E537F8E301}" type="datetimeFigureOut">
              <a:rPr lang="es-MX" smtClean="0"/>
              <a:t>19/02/2025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461C-66C7-49AF-BD4E-01D0AD4E89D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8418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4953-3AE2-4930-AE6B-79E537F8E301}" type="datetimeFigureOut">
              <a:rPr lang="es-MX" smtClean="0"/>
              <a:t>19/02/2025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461C-66C7-49AF-BD4E-01D0AD4E89D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7477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4953-3AE2-4930-AE6B-79E537F8E301}" type="datetimeFigureOut">
              <a:rPr lang="es-MX" smtClean="0"/>
              <a:t>19/02/2025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461C-66C7-49AF-BD4E-01D0AD4E89D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8025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4953-3AE2-4930-AE6B-79E537F8E301}" type="datetimeFigureOut">
              <a:rPr lang="es-MX" smtClean="0"/>
              <a:t>19/02/2025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461C-66C7-49AF-BD4E-01D0AD4E89D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0419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4953-3AE2-4930-AE6B-79E537F8E301}" type="datetimeFigureOut">
              <a:rPr lang="es-MX" smtClean="0"/>
              <a:t>19/02/2025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461C-66C7-49AF-BD4E-01D0AD4E89D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2766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4953-3AE2-4930-AE6B-79E537F8E301}" type="datetimeFigureOut">
              <a:rPr lang="es-MX" smtClean="0"/>
              <a:t>19/02/2025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461C-66C7-49AF-BD4E-01D0AD4E89D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2982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04953-3AE2-4930-AE6B-79E537F8E301}" type="datetimeFigureOut">
              <a:rPr lang="es-MX" smtClean="0"/>
              <a:t>19/02/2025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F461C-66C7-49AF-BD4E-01D0AD4E89D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471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“URGENCIA POR LA MISIÓN”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646329"/>
            <a:ext cx="9144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LA COMUNIDAD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80" y="5641144"/>
            <a:ext cx="1163312" cy="103478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674054" y="5725551"/>
            <a:ext cx="7469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6439"/>
            <a:ext cx="9144000" cy="442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6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8887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“¿Qué podemos decir para mover a nuestro pueblo a usar los talentos que se le confiaron para honra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gloria de Dios? La mayor necesidad del mundo es el esfuerzo consagrado para la conversión de </a:t>
            </a:r>
            <a:r>
              <a:rPr lang="es-MX" sz="2000" b="1" dirty="0" smtClean="0">
                <a:latin typeface="Arial Black" panose="020B0A04020102020204" pitchFamily="34" charset="0"/>
              </a:rPr>
              <a:t>las almas</a:t>
            </a:r>
            <a:r>
              <a:rPr lang="es-MX" sz="2000" b="1" dirty="0">
                <a:latin typeface="Arial Black" panose="020B0A04020102020204" pitchFamily="34" charset="0"/>
              </a:rPr>
              <a:t>. Miles y miles están pereciendo sin el conocimiento </a:t>
            </a:r>
            <a:r>
              <a:rPr lang="es-MX" sz="2000" b="1" dirty="0" smtClean="0">
                <a:latin typeface="Arial Black" panose="020B0A04020102020204" pitchFamily="34" charset="0"/>
              </a:rPr>
              <a:t>de </a:t>
            </a:r>
            <a:r>
              <a:rPr lang="es-MX" sz="2000" b="1" dirty="0">
                <a:latin typeface="Arial Black" panose="020B0A04020102020204" pitchFamily="34" charset="0"/>
              </a:rPr>
              <a:t>la verdad...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7517" cy="467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5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3668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Urgiría a nuestro pueblo 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tratar de sujetar todo pensamiento a Cristo, para que todos sus poderes puedan emplearse en la obra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salvar almas. Ahora no es hora de dormir.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 </a:t>
            </a:r>
            <a:r>
              <a:rPr lang="es-MX" sz="2000" b="1" dirty="0">
                <a:latin typeface="Arial Black" panose="020B0A04020102020204" pitchFamily="34" charset="0"/>
              </a:rPr>
              <a:t>tiempo de despertarnos, y velar por las almas como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quienes tienen que dar cuenta”.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73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6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9176809" cy="621167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29"/>
            <a:ext cx="1994535" cy="177416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65895" y="2926079"/>
            <a:ext cx="4079631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COREA DEL SUR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41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3288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“Si el mensaje hubiera avanzado de acuerdo a las instrucciones del Señor, en el poder del Espíritu,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miles habrían sido atraídos a la verdad. . 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045527" cy="533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Cielo ha de ser reflejado en el carácter del cristiano.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Debemos trabajar como lo hizo Cristo. Nuestra causa debería estar mucho más avanzada de lo que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está”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8"/>
            <a:ext cx="9138696" cy="545573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22664" y="1350498"/>
            <a:ext cx="3769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SECRETARIAL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652" y="5455442"/>
            <a:ext cx="91413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La tabla comparativa es el termómetro de la Escuela Sabática, aquí veremos nuestra realidad en el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trabajo misionero y en el estudio diario de la Palabra de Dios, es momento de pasar al </a:t>
            </a:r>
            <a:r>
              <a:rPr lang="es-MX" b="1" dirty="0" smtClean="0">
                <a:latin typeface="Arial Black" panose="020B0A04020102020204" pitchFamily="34" charset="0"/>
              </a:rPr>
              <a:t>informe secretarial</a:t>
            </a:r>
            <a:r>
              <a:rPr lang="es-MX" b="1" dirty="0"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749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2053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“Cada miembro de iglesia ha de comprometerse en el servicio activo para el Maestro. "¿Por qué estáis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aquí todo el día desocupados?”, pregunta. "Id también vosotros a la viña. . ." "entre tanto que el </a:t>
            </a:r>
            <a:r>
              <a:rPr lang="es-MX" sz="2000" b="1" dirty="0" smtClean="0">
                <a:latin typeface="Arial Black" panose="020B0A04020102020204" pitchFamily="34" charset="0"/>
              </a:rPr>
              <a:t>día dura</a:t>
            </a:r>
            <a:r>
              <a:rPr lang="es-MX" sz="2000" b="1" dirty="0">
                <a:latin typeface="Arial Black" panose="020B0A04020102020204" pitchFamily="34" charset="0"/>
              </a:rPr>
              <a:t>; la noche viene, cuando nadie puede </a:t>
            </a:r>
            <a:r>
              <a:rPr lang="es-MX" sz="2000" b="1" dirty="0" smtClean="0">
                <a:latin typeface="Arial Black" panose="020B0A04020102020204" pitchFamily="34" charset="0"/>
              </a:rPr>
              <a:t>trabajar“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(Mateo 20: 6, 7; Juan 9: 4).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4098" cy="48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6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Una de las promesas por excelencia de la biblia es la que se encuentra en Mateo 28:20 que dice: </a:t>
            </a:r>
            <a:endParaRPr lang="es-MX" sz="2800" b="1" dirty="0" smtClean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8635"/>
            <a:ext cx="9180385" cy="547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0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173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Esta promesa fue dada por Cristo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sus siervos en el contexto del </a:t>
            </a:r>
            <a:r>
              <a:rPr lang="es-MX" sz="2400" b="1" dirty="0" smtClean="0">
                <a:latin typeface="Arial Black" panose="020B0A04020102020204" pitchFamily="34" charset="0"/>
              </a:rPr>
              <a:t>cumplimiento </a:t>
            </a:r>
            <a:r>
              <a:rPr lang="es-MX" sz="2400" b="1" dirty="0">
                <a:latin typeface="Arial Black" panose="020B0A04020102020204" pitchFamily="34" charset="0"/>
              </a:rPr>
              <a:t>de la Misión y Dios desea que esta promesa sea una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realidad en nuestra vida.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5820" cy="516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8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CONCLUSIÓN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989903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>
                <a:latin typeface="Arial Black" panose="020B0A04020102020204" pitchFamily="34" charset="0"/>
              </a:rPr>
              <a:t>“Los seres humanos no tienen derecho a pensar que hay límite para sus esfuerzos de salvar almas.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que están verdaderamente convertidos comprenderán que nunca verán al Señor en su gloria 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menos que formen un carácter que armonice con el de Jesús.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40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5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#30 “Abre mis ojos”, #404 “A cualquiera parte</a:t>
            </a:r>
            <a:r>
              <a:rPr lang="es-MX" sz="2400" b="1" dirty="0" smtClean="0">
                <a:latin typeface="Arial Black" panose="020B0A04020102020204" pitchFamily="34" charset="0"/>
              </a:rPr>
              <a:t>”,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#557 “¿Qué estás haciendo por Cristo?”.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4216"/>
            <a:ext cx="9144000" cy="550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6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646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indiferentes que no ponen sus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pensamientos, palabras y acciones en conformidad con Cristo, jamás traspasarán los portales de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ciudad de Dios. Los esfuerzos realizados por el sincero amor hacia Cristo darán como resultado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inestimables frutos.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0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1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18039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Señor exhorta a su pueblo a comenzar la obra para la cual lo ha estado </a:t>
            </a:r>
            <a:r>
              <a:rPr lang="es-MX" sz="2000" b="1" dirty="0" smtClean="0">
                <a:latin typeface="Arial Black" panose="020B0A04020102020204" pitchFamily="34" charset="0"/>
              </a:rPr>
              <a:t>llamando desde </a:t>
            </a:r>
            <a:r>
              <a:rPr lang="es-MX" sz="2000" b="1" dirty="0">
                <a:latin typeface="Arial Black" panose="020B0A04020102020204" pitchFamily="34" charset="0"/>
              </a:rPr>
              <a:t>el principio”, ¿Te gustaría que Dios ponga la urgencia en tu corazón por salvar a las almas que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perecen en el pecado?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</a:t>
            </a:r>
            <a:r>
              <a:rPr lang="es-MX" sz="2000" b="1" dirty="0">
                <a:latin typeface="Arial Black" panose="020B0A04020102020204" pitchFamily="34" charset="0"/>
              </a:rPr>
              <a:t>Invite a que la congregación se ponga de pie y se comprometa)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1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0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5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8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5036234" cy="624894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036234" y="646330"/>
            <a:ext cx="4107766" cy="28623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LIBRE ALBEDRÍO, AMOR Y PROVIDENCIA DIVINA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234" y="3508652"/>
            <a:ext cx="4107766" cy="334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2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584774"/>
            <a:ext cx="12192000" cy="673042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953022" y="1463040"/>
            <a:ext cx="2028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b="1" dirty="0" smtClean="0">
                <a:latin typeface="Arial Black" panose="020B0A04020102020204" pitchFamily="34" charset="0"/>
              </a:rPr>
              <a:t># 557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03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" y="0"/>
            <a:ext cx="9129834" cy="6858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256678" y="675249"/>
            <a:ext cx="37885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FINAL</a:t>
            </a:r>
            <a:endParaRPr lang="es-MX" sz="5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02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9144001" cy="688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9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3378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992836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28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1586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Elena de White dijo en una ocasión: “Nunca he sentido más profundamente que ahora la necesidad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seguir el camino del Señor, y de hacer su voluntad en todo momento. Ahora es el tiempo de hacer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una obra completa para la eternidad”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128" y="584775"/>
            <a:ext cx="4530182" cy="443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1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LECTURA BÍBLICA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429064" y="913452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Me es necesario hacer las obras del que me envió, entre tanto que el día dura; la noche viene, cuando nadie puede trabajar</a:t>
            </a:r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JUAN 9:4 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10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198932"/>
            <a:ext cx="91440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Vivimos en un mundo muy vertiginoso, donde las cosas suceden rápido y a prisa, el tiempo pasa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volando sin darnos cuenta que el reloj profético de Dios está avanzando, y que cada vez queda menos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tiempo para el arrepentimiento y salvación del ser humano,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 </a:t>
            </a:r>
            <a:r>
              <a:rPr lang="es-MX" sz="2000" b="1" dirty="0">
                <a:latin typeface="Arial Black" panose="020B0A04020102020204" pitchFamily="34" charset="0"/>
              </a:rPr>
              <a:t>por ello que en esta mañana hablaremos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la urgencia del cumplimiento de la Misión, “antes que llegue la noche cuando nadie </a:t>
            </a:r>
            <a:r>
              <a:rPr lang="es-MX" sz="2000" b="1" dirty="0" smtClean="0">
                <a:latin typeface="Arial Black" panose="020B0A04020102020204" pitchFamily="34" charset="0"/>
              </a:rPr>
              <a:t>puede trabajar</a:t>
            </a:r>
            <a:r>
              <a:rPr lang="es-MX" sz="2000" b="1" dirty="0">
                <a:latin typeface="Arial Black" panose="020B0A04020102020204" pitchFamily="34" charset="0"/>
              </a:rPr>
              <a:t>”.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367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6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5540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#492 “¡Trabajad! ¡Trabajad!”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>
                <a:latin typeface="Arial Black" panose="020B0A04020102020204" pitchFamily="34" charset="0"/>
              </a:rPr>
              <a:t>HIMNO DE ALABANZA</a:t>
            </a:r>
            <a:endParaRPr lang="es-MX" sz="3200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47204"/>
            <a:ext cx="9144001" cy="580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6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29"/>
            <a:ext cx="9144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MEJORAMIENTO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30233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MEJORAR NUESTRA RELACIÓN CON DIOS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8505"/>
            <a:ext cx="9144000" cy="520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6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3997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“Los años pasan rápidamente, llevándose consigo sus registros a la eternidad. Donde vean que hay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una obra que realizar, trabajen de la mejor manera posible,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tal </a:t>
            </a:r>
            <a:r>
              <a:rPr lang="es-MX" sz="2000" b="1" dirty="0">
                <a:latin typeface="Arial Black" panose="020B0A04020102020204" pitchFamily="34" charset="0"/>
              </a:rPr>
              <a:t>como lo manda Cristo.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Colóquense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smtClean="0">
                <a:latin typeface="Arial Black" panose="020B0A04020102020204" pitchFamily="34" charset="0"/>
              </a:rPr>
              <a:t>bajo </a:t>
            </a:r>
            <a:r>
              <a:rPr lang="es-MX" sz="2000" b="1" dirty="0">
                <a:latin typeface="Arial Black" panose="020B0A04020102020204" pitchFamily="34" charset="0"/>
              </a:rPr>
              <a:t>la disciplina de Dios”.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9" y="0"/>
            <a:ext cx="9127751" cy="504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2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348</TotalTime>
  <Words>770</Words>
  <Application>Microsoft Office PowerPoint</Application>
  <PresentationFormat>Presentación en pantalla (4:3)</PresentationFormat>
  <Paragraphs>73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35</cp:revision>
  <dcterms:created xsi:type="dcterms:W3CDTF">2025-02-17T21:33:19Z</dcterms:created>
  <dcterms:modified xsi:type="dcterms:W3CDTF">2025-02-19T22:59:10Z</dcterms:modified>
</cp:coreProperties>
</file>