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6" r:id="rId5"/>
    <p:sldId id="265" r:id="rId6"/>
    <p:sldId id="257" r:id="rId7"/>
    <p:sldId id="259" r:id="rId8"/>
    <p:sldId id="260" r:id="rId9"/>
    <p:sldId id="282" r:id="rId10"/>
    <p:sldId id="262" r:id="rId11"/>
    <p:sldId id="264" r:id="rId12"/>
    <p:sldId id="267" r:id="rId13"/>
    <p:sldId id="268" r:id="rId14"/>
    <p:sldId id="269" r:id="rId15"/>
    <p:sldId id="263" r:id="rId16"/>
    <p:sldId id="270" r:id="rId17"/>
    <p:sldId id="271" r:id="rId18"/>
    <p:sldId id="272" r:id="rId19"/>
    <p:sldId id="273" r:id="rId20"/>
    <p:sldId id="274" r:id="rId21"/>
    <p:sldId id="278" r:id="rId22"/>
    <p:sldId id="279" r:id="rId23"/>
    <p:sldId id="276" r:id="rId24"/>
    <p:sldId id="275" r:id="rId25"/>
    <p:sldId id="277" r:id="rId26"/>
    <p:sldId id="280" r:id="rId27"/>
    <p:sldId id="281" r:id="rId2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800080"/>
    <a:srgbClr val="660033"/>
    <a:srgbClr val="A50021"/>
    <a:srgbClr val="CCFFFF"/>
    <a:srgbClr val="6699FF"/>
    <a:srgbClr val="CCFF66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1209-8B6A-4EFA-8475-8AC8644C74DA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F7F4E-26BC-4D7D-A6FC-61809ACBF9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2478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1209-8B6A-4EFA-8475-8AC8644C74DA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F7F4E-26BC-4D7D-A6FC-61809ACBF9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807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1209-8B6A-4EFA-8475-8AC8644C74DA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F7F4E-26BC-4D7D-A6FC-61809ACBF9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537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1209-8B6A-4EFA-8475-8AC8644C74DA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F7F4E-26BC-4D7D-A6FC-61809ACBF9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7651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1209-8B6A-4EFA-8475-8AC8644C74DA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F7F4E-26BC-4D7D-A6FC-61809ACBF9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9950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1209-8B6A-4EFA-8475-8AC8644C74DA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F7F4E-26BC-4D7D-A6FC-61809ACBF9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846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1209-8B6A-4EFA-8475-8AC8644C74DA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F7F4E-26BC-4D7D-A6FC-61809ACBF9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1054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1209-8B6A-4EFA-8475-8AC8644C74DA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F7F4E-26BC-4D7D-A6FC-61809ACBF9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7509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1209-8B6A-4EFA-8475-8AC8644C74DA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F7F4E-26BC-4D7D-A6FC-61809ACBF9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0325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1209-8B6A-4EFA-8475-8AC8644C74DA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F7F4E-26BC-4D7D-A6FC-61809ACBF9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5645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1209-8B6A-4EFA-8475-8AC8644C74DA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F7F4E-26BC-4D7D-A6FC-61809ACBF9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106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F1209-8B6A-4EFA-8475-8AC8644C74DA}" type="datetimeFigureOut">
              <a:rPr lang="es-MX" smtClean="0"/>
              <a:t>01/02/2023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7F4E-26BC-4D7D-A6FC-61809ACBF9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154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LA RECOMPENSA DEL SERVICIO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5638214"/>
            <a:ext cx="1219786" cy="121978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74531" y="5638214"/>
            <a:ext cx="1060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46330"/>
            <a:ext cx="9144001" cy="496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#17 “OH PADRE ETERNO DIOS”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44000" cy="57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smtClean="0">
                <a:latin typeface="Arial Black" panose="020B0A04020102020204" pitchFamily="34" charset="0"/>
              </a:rPr>
              <a:t>1. LA </a:t>
            </a:r>
            <a:r>
              <a:rPr lang="es-MX" sz="2800" b="1" dirty="0" smtClean="0">
                <a:latin typeface="Arial Black" panose="020B0A04020102020204" pitchFamily="34" charset="0"/>
              </a:rPr>
              <a:t>FELICIDAD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7375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Las personas que, renunciando a su comodidad personal, se entregan al servicio abnegado de llevar el evangelio a otras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personas, descubren que en esta obra hay verdadera felicidad. “El obrero cristiano no halla penoso el trabajo en la obra que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cielo le ha asignado. Entra en el gozo de su Señor al ver almas libertadas de la esclavitud del pecado; y ese gozo es la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recompensa por todo sacrificio”. SC 278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95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1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2. BENDICIÓN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7051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Cada uno de los esfuerzos que hagamos, en favor de las demás personas por amor a Cristo, va a tener como consecuencia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una increíble bendición sobre nosotros mismos. “Cada rayo de luz que hagamos brillar sobre otros, se reflejará en nuestros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corazones.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66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3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479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Toda palabra bondadosa y de afecto hablada al afligido, cada acción realizada para aliviar al oprimido, y cada ofrenda dada para satisfacer las necesidades de nuestros semejantes 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para gloria de Dios, resultará en bendición para el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dador. Los que de ese modo trabajan, están obedeciendo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ley del cielo y recibirán la aprobación de Dios”. SC 279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3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3. SALUD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9087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¿Sabía usted, que uno de los remedios más efectivos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contra la enfermedad, es ocuparnos en el trabajo misionero?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“El placer de hacer bien a otros, imparte un ardor a los sentimientos que se propaga por los nervios, estimula la circulación de la sangre y fortalece la salud física y mental”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SC 280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30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CANTO 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4066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4. PODER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105508" y="1277446"/>
            <a:ext cx="294014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Necesitamos una iglesia poderosa, esta lo será en la medida en que se esfuerce por trabajar arduamente en favor de los perdidos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132" y="537286"/>
            <a:ext cx="6414868" cy="631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7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9666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“Si se priva de trabajo a un hombre fuerte se debilitará.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 smtClean="0">
                <a:latin typeface="Arial Black" panose="020B0A04020102020204" pitchFamily="34" charset="0"/>
              </a:rPr>
              <a:t>iglesia o las personas que se abstienen de llevar cargas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latin typeface="Arial Black" panose="020B0A04020102020204" pitchFamily="34" charset="0"/>
              </a:rPr>
              <a:t>para </a:t>
            </a:r>
            <a:r>
              <a:rPr lang="es-MX" sz="2000" b="1" dirty="0" smtClean="0">
                <a:latin typeface="Arial Black" panose="020B0A04020102020204" pitchFamily="34" charset="0"/>
              </a:rPr>
              <a:t>otros, que se encierran en sí mismas, pronto sufren de debilitamiento espiritual. Es el trabajo lo que mantiene fuerte al hombre fuerte. La labor espiritual, el trabajo arduo y el llevar cargas, es lo que dará fuerza a la iglesia de Cristo”. SC 280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9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3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smtClean="0">
                <a:latin typeface="Arial Black" panose="020B0A04020102020204" pitchFamily="34" charset="0"/>
              </a:rPr>
              <a:t>MISIONERO MUNDIAL</a:t>
            </a:r>
            <a:endParaRPr lang="es-MX" sz="3600" b="1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6966"/>
            <a:ext cx="9144000" cy="673920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93485" y="982022"/>
            <a:ext cx="4572000" cy="1384995"/>
          </a:xfrm>
          <a:prstGeom prst="rect">
            <a:avLst/>
          </a:prstGeom>
          <a:solidFill>
            <a:srgbClr val="CCFF66"/>
          </a:solidFill>
        </p:spPr>
        <p:txBody>
          <a:bodyPr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TRANSFORMADO EN LA UNIVERSIDAD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- 1ª PARTE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31" y="4076888"/>
            <a:ext cx="1459229" cy="102363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93485" y="3656460"/>
            <a:ext cx="1661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TANZANIA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06437" y="6344529"/>
            <a:ext cx="3671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11 DE FEBRERO DE 2023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371" y="2441237"/>
            <a:ext cx="5352629" cy="356841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178083" y="5432161"/>
            <a:ext cx="1384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HENRY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5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5. PAZ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196754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“Al trabajar para otros, se experimentará una gran satisfacción, una paz interior que será en sí suficiente recompensa.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Cuando estén animados por un elevado y noble deseo de hacer bien a otros, ellos (los seguidores de Dios) hallarán verdadero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deleite en el cumplimiento de los múltiples deberes de la vida. Esto traerá más que una recompensa terrenal; porque los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ángeles toman nota de cada ejecución fiel y abnegada del deber, algo que brilla en el registro de la vida”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355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1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01786"/>
            <a:ext cx="9144000" cy="707886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#558 “AMA A TUS PRÓJIMOS”, #559 “NO TE DÉ TEMOR</a:t>
            </a:r>
            <a:r>
              <a:rPr lang="es-MX" sz="2000" b="1" dirty="0" smtClean="0">
                <a:latin typeface="Arial Black" panose="020B0A04020102020204" pitchFamily="34" charset="0"/>
              </a:rPr>
              <a:t>” </a:t>
            </a:r>
          </a:p>
          <a:p>
            <a:pPr algn="ctr"/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3464"/>
            <a:ext cx="9095680" cy="57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4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552">
            <a:off x="637149" y="3429000"/>
            <a:ext cx="1905000" cy="1905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64032" y="829994"/>
            <a:ext cx="41685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946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verdad que la vida eterna, el privilegio de vivir por la eternidad con Cristo y servirle, es la más alta recompensa a la </a:t>
            </a:r>
            <a:r>
              <a:rPr lang="es-MX" sz="2000" b="1" dirty="0" smtClean="0">
                <a:latin typeface="Arial Black" panose="020B0A04020102020204" pitchFamily="34" charset="0"/>
              </a:rPr>
              <a:t>que podemos </a:t>
            </a:r>
            <a:r>
              <a:rPr lang="es-MX" sz="2000" b="1" dirty="0">
                <a:latin typeface="Arial Black" panose="020B0A04020102020204" pitchFamily="34" charset="0"/>
              </a:rPr>
              <a:t>aspirar. Pero mientras ese momento llega, haríamos bien en valorar estos cinco regalos maravillosos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Dios quiere </a:t>
            </a:r>
            <a:r>
              <a:rPr lang="es-MX" sz="2000" b="1" dirty="0">
                <a:latin typeface="Arial Black" panose="020B0A04020102020204" pitchFamily="34" charset="0"/>
              </a:rPr>
              <a:t>que disfrutemos aquí en la tierra: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felicidad</a:t>
            </a:r>
            <a:r>
              <a:rPr lang="es-MX" sz="2000" b="1" dirty="0">
                <a:latin typeface="Arial Black" panose="020B0A04020102020204" pitchFamily="34" charset="0"/>
              </a:rPr>
              <a:t>, bendición, salud, poder y paz.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-1" y="-1"/>
            <a:ext cx="9144001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1" y="692031"/>
            <a:ext cx="4981575" cy="41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8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055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“Aquel que ha señalado a cada uno su obra, conforme a su capacidad, jamás dejará sin recompensa al que haya cumplido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fielmente su deber. Toda acción de lealtad y fe será coronada con muestras especiales del favor y la aprobación de Dios</a:t>
            </a:r>
            <a:r>
              <a:rPr lang="es-MX" sz="2000" b="1" dirty="0" smtClean="0">
                <a:latin typeface="Arial Black" panose="020B0A04020102020204" pitchFamily="34" charset="0"/>
              </a:rPr>
              <a:t>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A todo </a:t>
            </a:r>
            <a:r>
              <a:rPr lang="es-MX" sz="2000" b="1" dirty="0">
                <a:latin typeface="Arial Black" panose="020B0A04020102020204" pitchFamily="34" charset="0"/>
              </a:rPr>
              <a:t>obrero se hace la promesa: Irá andando y llorando el que lleva la preciosa semilla; mas volverá a venir con regocijo,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trayendo sus gavillas (Salmo 126:6)”. SC 276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7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1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VERSÍCULO PARA MEMORIZAR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9120368" cy="615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5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6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7885"/>
            <a:ext cx="5458265" cy="61453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58264" y="707885"/>
            <a:ext cx="3685736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“ACUMULEN TESOROS 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EN EL CIELO”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264" y="4493536"/>
            <a:ext cx="3710432" cy="236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6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54371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711484" y="1871003"/>
            <a:ext cx="1561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# 511</a:t>
            </a:r>
            <a:endParaRPr lang="es-MX" sz="4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4719711" y="3742006"/>
            <a:ext cx="3545058" cy="369332"/>
          </a:xfrm>
          <a:prstGeom prst="rect">
            <a:avLst/>
          </a:prstGeom>
          <a:solidFill>
            <a:srgbClr val="66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95" y="4801113"/>
            <a:ext cx="922047" cy="82357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6021938"/>
            <a:ext cx="9144000" cy="836062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7638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30"/>
            <a:ext cx="9144000" cy="6858000"/>
          </a:xfrm>
          <a:prstGeom prst="rect">
            <a:avLst/>
          </a:prstGeom>
          <a:solidFill>
            <a:srgbClr val="660033"/>
          </a:solidFill>
        </p:spPr>
      </p:pic>
      <p:sp>
        <p:nvSpPr>
          <p:cNvPr id="6" name="CuadroTexto 5"/>
          <p:cNvSpPr txBox="1"/>
          <p:nvPr/>
        </p:nvSpPr>
        <p:spPr>
          <a:xfrm>
            <a:off x="253219" y="6288259"/>
            <a:ext cx="520504" cy="369332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891975" y="6488668"/>
            <a:ext cx="125202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8675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4449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77908" y="6485206"/>
            <a:ext cx="1266092" cy="359289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360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8" y="-1"/>
            <a:ext cx="4720582" cy="68580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949440" y="14066"/>
            <a:ext cx="2194560" cy="684393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34298" y="14067"/>
            <a:ext cx="2194560" cy="686341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</a:t>
            </a:r>
          </a:p>
          <a:p>
            <a:pPr algn="ctr"/>
            <a:r>
              <a:rPr lang="es-MX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4070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6391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36098"/>
            <a:ext cx="33425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RODILLAS</a:t>
            </a:r>
            <a:endParaRPr lang="es-MX" sz="44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67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8763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“Y cualquiera que haya dejado casas, o hermanos, o hermanas, o padre, o madre, recibirá cien veces más, y heredará la vida eterna”. (Mateo 19:29)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03" y="481122"/>
            <a:ext cx="7490593" cy="504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1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" y="552860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INSPIRAR A LOS MIEMBROS DE LA ESCUELA SABÁTICA PARA SEGUIR CUMPLIENDO LA MISIÓN CON ALEGRÍA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1" cy="489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7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Somos propensos a buscar recompensas por las cosas que hacemos. Desde pequeños aprendimos esto en casa. Quizás esta es la razón por la que el apóstol Pedro le dice a Jesús: “Nosotros lo hemos dejado todo y te hemos seguido;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¿Qué, pues, tendremos? (Mateo 19:27).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2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66442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Ante esta cuestión, Jesús habla de una recompensa que se puede obtener aquí en esta tierra, en este tiempo y otra que tiene que ver con la vida eterna. Estas recompensas no son un pago por nuestro servicio, más bien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son una consecuencia de andar en comunión con aquel que todo lo tiene. Hoy vamos a recordar juntos estas recompensas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a motivarnos para seguir sirviendo al Señor, llevando la iglesia más cerca de la comunidad.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6644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119446" y="2658794"/>
            <a:ext cx="70340" cy="23915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7935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288258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PASO A PASO CON JESÚS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89" y="1107996"/>
            <a:ext cx="5111497" cy="518026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" y="1107996"/>
            <a:ext cx="2060988" cy="51802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172486" y="1107996"/>
            <a:ext cx="1971514" cy="51802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3199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903</Words>
  <Application>Microsoft Office PowerPoint</Application>
  <PresentationFormat>Presentación en pantalla (4:3)</PresentationFormat>
  <Paragraphs>85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32</cp:revision>
  <dcterms:created xsi:type="dcterms:W3CDTF">2023-02-01T17:44:10Z</dcterms:created>
  <dcterms:modified xsi:type="dcterms:W3CDTF">2023-02-02T01:33:52Z</dcterms:modified>
</cp:coreProperties>
</file>