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79" r:id="rId4"/>
    <p:sldId id="257" r:id="rId5"/>
    <p:sldId id="280" r:id="rId6"/>
    <p:sldId id="258" r:id="rId7"/>
    <p:sldId id="259" r:id="rId8"/>
    <p:sldId id="260" r:id="rId9"/>
    <p:sldId id="261" r:id="rId10"/>
    <p:sldId id="262" r:id="rId11"/>
    <p:sldId id="263" r:id="rId12"/>
    <p:sldId id="264" r:id="rId13"/>
    <p:sldId id="265" r:id="rId14"/>
    <p:sldId id="266" r:id="rId15"/>
    <p:sldId id="267" r:id="rId16"/>
    <p:sldId id="268" r:id="rId17"/>
    <p:sldId id="270" r:id="rId18"/>
    <p:sldId id="283" r:id="rId19"/>
    <p:sldId id="271" r:id="rId20"/>
    <p:sldId id="272" r:id="rId21"/>
    <p:sldId id="269" r:id="rId22"/>
    <p:sldId id="284" r:id="rId23"/>
    <p:sldId id="273" r:id="rId24"/>
    <p:sldId id="274" r:id="rId25"/>
    <p:sldId id="275" r:id="rId26"/>
    <p:sldId id="276" r:id="rId27"/>
    <p:sldId id="281" r:id="rId28"/>
    <p:sldId id="282" r:id="rId29"/>
    <p:sldId id="286" r:id="rId30"/>
    <p:sldId id="277" r:id="rId31"/>
    <p:sldId id="285" r:id="rId32"/>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1470"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fld id="{6691CA7A-77B7-4348-80D9-BB6723F002B1}" type="datetimeFigureOut">
              <a:rPr lang="es-MX" smtClean="0"/>
              <a:t>06/01/2023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3F860AB-F7DC-4323-8E70-60782389E5A2}" type="slidenum">
              <a:rPr lang="es-MX" smtClean="0"/>
              <a:t>‹Nº›</a:t>
            </a:fld>
            <a:endParaRPr lang="es-MX"/>
          </a:p>
        </p:txBody>
      </p:sp>
    </p:spTree>
    <p:extLst>
      <p:ext uri="{BB962C8B-B14F-4D97-AF65-F5344CB8AC3E}">
        <p14:creationId xmlns:p14="http://schemas.microsoft.com/office/powerpoint/2010/main" val="1277556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6691CA7A-77B7-4348-80D9-BB6723F002B1}" type="datetimeFigureOut">
              <a:rPr lang="es-MX" smtClean="0"/>
              <a:t>06/01/2023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3F860AB-F7DC-4323-8E70-60782389E5A2}" type="slidenum">
              <a:rPr lang="es-MX" smtClean="0"/>
              <a:t>‹Nº›</a:t>
            </a:fld>
            <a:endParaRPr lang="es-MX"/>
          </a:p>
        </p:txBody>
      </p:sp>
    </p:spTree>
    <p:extLst>
      <p:ext uri="{BB962C8B-B14F-4D97-AF65-F5344CB8AC3E}">
        <p14:creationId xmlns:p14="http://schemas.microsoft.com/office/powerpoint/2010/main" val="389822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6691CA7A-77B7-4348-80D9-BB6723F002B1}" type="datetimeFigureOut">
              <a:rPr lang="es-MX" smtClean="0"/>
              <a:t>06/01/2023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3F860AB-F7DC-4323-8E70-60782389E5A2}" type="slidenum">
              <a:rPr lang="es-MX" smtClean="0"/>
              <a:t>‹Nº›</a:t>
            </a:fld>
            <a:endParaRPr lang="es-MX"/>
          </a:p>
        </p:txBody>
      </p:sp>
    </p:spTree>
    <p:extLst>
      <p:ext uri="{BB962C8B-B14F-4D97-AF65-F5344CB8AC3E}">
        <p14:creationId xmlns:p14="http://schemas.microsoft.com/office/powerpoint/2010/main" val="1005841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6691CA7A-77B7-4348-80D9-BB6723F002B1}" type="datetimeFigureOut">
              <a:rPr lang="es-MX" smtClean="0"/>
              <a:t>06/01/2023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3F860AB-F7DC-4323-8E70-60782389E5A2}" type="slidenum">
              <a:rPr lang="es-MX" smtClean="0"/>
              <a:t>‹Nº›</a:t>
            </a:fld>
            <a:endParaRPr lang="es-MX"/>
          </a:p>
        </p:txBody>
      </p:sp>
    </p:spTree>
    <p:extLst>
      <p:ext uri="{BB962C8B-B14F-4D97-AF65-F5344CB8AC3E}">
        <p14:creationId xmlns:p14="http://schemas.microsoft.com/office/powerpoint/2010/main" val="9182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6691CA7A-77B7-4348-80D9-BB6723F002B1}" type="datetimeFigureOut">
              <a:rPr lang="es-MX" smtClean="0"/>
              <a:t>06/01/2023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3F860AB-F7DC-4323-8E70-60782389E5A2}" type="slidenum">
              <a:rPr lang="es-MX" smtClean="0"/>
              <a:t>‹Nº›</a:t>
            </a:fld>
            <a:endParaRPr lang="es-MX"/>
          </a:p>
        </p:txBody>
      </p:sp>
    </p:spTree>
    <p:extLst>
      <p:ext uri="{BB962C8B-B14F-4D97-AF65-F5344CB8AC3E}">
        <p14:creationId xmlns:p14="http://schemas.microsoft.com/office/powerpoint/2010/main" val="361720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6691CA7A-77B7-4348-80D9-BB6723F002B1}" type="datetimeFigureOut">
              <a:rPr lang="es-MX" smtClean="0"/>
              <a:t>06/01/2023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73F860AB-F7DC-4323-8E70-60782389E5A2}" type="slidenum">
              <a:rPr lang="es-MX" smtClean="0"/>
              <a:t>‹Nº›</a:t>
            </a:fld>
            <a:endParaRPr lang="es-MX"/>
          </a:p>
        </p:txBody>
      </p:sp>
    </p:spTree>
    <p:extLst>
      <p:ext uri="{BB962C8B-B14F-4D97-AF65-F5344CB8AC3E}">
        <p14:creationId xmlns:p14="http://schemas.microsoft.com/office/powerpoint/2010/main" val="4123880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6691CA7A-77B7-4348-80D9-BB6723F002B1}" type="datetimeFigureOut">
              <a:rPr lang="es-MX" smtClean="0"/>
              <a:t>06/01/2023</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73F860AB-F7DC-4323-8E70-60782389E5A2}" type="slidenum">
              <a:rPr lang="es-MX" smtClean="0"/>
              <a:t>‹Nº›</a:t>
            </a:fld>
            <a:endParaRPr lang="es-MX"/>
          </a:p>
        </p:txBody>
      </p:sp>
    </p:spTree>
    <p:extLst>
      <p:ext uri="{BB962C8B-B14F-4D97-AF65-F5344CB8AC3E}">
        <p14:creationId xmlns:p14="http://schemas.microsoft.com/office/powerpoint/2010/main" val="242627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6691CA7A-77B7-4348-80D9-BB6723F002B1}" type="datetimeFigureOut">
              <a:rPr lang="es-MX" smtClean="0"/>
              <a:t>06/01/2023</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73F860AB-F7DC-4323-8E70-60782389E5A2}" type="slidenum">
              <a:rPr lang="es-MX" smtClean="0"/>
              <a:t>‹Nº›</a:t>
            </a:fld>
            <a:endParaRPr lang="es-MX"/>
          </a:p>
        </p:txBody>
      </p:sp>
    </p:spTree>
    <p:extLst>
      <p:ext uri="{BB962C8B-B14F-4D97-AF65-F5344CB8AC3E}">
        <p14:creationId xmlns:p14="http://schemas.microsoft.com/office/powerpoint/2010/main" val="137633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691CA7A-77B7-4348-80D9-BB6723F002B1}" type="datetimeFigureOut">
              <a:rPr lang="es-MX" smtClean="0"/>
              <a:t>06/01/2023</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73F860AB-F7DC-4323-8E70-60782389E5A2}" type="slidenum">
              <a:rPr lang="es-MX" smtClean="0"/>
              <a:t>‹Nº›</a:t>
            </a:fld>
            <a:endParaRPr lang="es-MX"/>
          </a:p>
        </p:txBody>
      </p:sp>
    </p:spTree>
    <p:extLst>
      <p:ext uri="{BB962C8B-B14F-4D97-AF65-F5344CB8AC3E}">
        <p14:creationId xmlns:p14="http://schemas.microsoft.com/office/powerpoint/2010/main" val="1731176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6691CA7A-77B7-4348-80D9-BB6723F002B1}" type="datetimeFigureOut">
              <a:rPr lang="es-MX" smtClean="0"/>
              <a:t>06/01/2023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73F860AB-F7DC-4323-8E70-60782389E5A2}" type="slidenum">
              <a:rPr lang="es-MX" smtClean="0"/>
              <a:t>‹Nº›</a:t>
            </a:fld>
            <a:endParaRPr lang="es-MX"/>
          </a:p>
        </p:txBody>
      </p:sp>
    </p:spTree>
    <p:extLst>
      <p:ext uri="{BB962C8B-B14F-4D97-AF65-F5344CB8AC3E}">
        <p14:creationId xmlns:p14="http://schemas.microsoft.com/office/powerpoint/2010/main" val="1941806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6691CA7A-77B7-4348-80D9-BB6723F002B1}" type="datetimeFigureOut">
              <a:rPr lang="es-MX" smtClean="0"/>
              <a:t>06/01/2023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73F860AB-F7DC-4323-8E70-60782389E5A2}" type="slidenum">
              <a:rPr lang="es-MX" smtClean="0"/>
              <a:t>‹Nº›</a:t>
            </a:fld>
            <a:endParaRPr lang="es-MX"/>
          </a:p>
        </p:txBody>
      </p:sp>
    </p:spTree>
    <p:extLst>
      <p:ext uri="{BB962C8B-B14F-4D97-AF65-F5344CB8AC3E}">
        <p14:creationId xmlns:p14="http://schemas.microsoft.com/office/powerpoint/2010/main" val="141936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691CA7A-77B7-4348-80D9-BB6723F002B1}" type="datetimeFigureOut">
              <a:rPr lang="es-MX" smtClean="0"/>
              <a:t>06/01/2023</a:t>
            </a:fld>
            <a:endParaRPr lang="es-MX"/>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F860AB-F7DC-4323-8E70-60782389E5A2}" type="slidenum">
              <a:rPr lang="es-MX" smtClean="0"/>
              <a:t>‹Nº›</a:t>
            </a:fld>
            <a:endParaRPr lang="es-MX"/>
          </a:p>
        </p:txBody>
      </p:sp>
    </p:spTree>
    <p:extLst>
      <p:ext uri="{BB962C8B-B14F-4D97-AF65-F5344CB8AC3E}">
        <p14:creationId xmlns:p14="http://schemas.microsoft.com/office/powerpoint/2010/main" val="453759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
            <a:ext cx="9144000" cy="646331"/>
          </a:xfrm>
          <a:prstGeom prst="rect">
            <a:avLst/>
          </a:prstGeom>
          <a:solidFill>
            <a:srgbClr val="FF99FF"/>
          </a:solidFill>
        </p:spPr>
        <p:txBody>
          <a:bodyPr wrap="square">
            <a:spAutoFit/>
          </a:bodyPr>
          <a:lstStyle/>
          <a:p>
            <a:pPr algn="ctr"/>
            <a:r>
              <a:rPr lang="es-MX" sz="3600" b="1" dirty="0" smtClean="0">
                <a:latin typeface="Arial Black" panose="020B0A04020102020204" pitchFamily="34" charset="0"/>
              </a:rPr>
              <a:t>UNA NECESIDAD ESPIRITUAL</a:t>
            </a:r>
            <a:endParaRPr lang="es-MX" sz="3600" b="1" dirty="0">
              <a:latin typeface="Arial Black" panose="020B0A04020102020204"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86" y="5581356"/>
            <a:ext cx="1149448" cy="1149448"/>
          </a:xfrm>
          <a:prstGeom prst="rect">
            <a:avLst/>
          </a:prstGeom>
        </p:spPr>
      </p:pic>
      <p:sp>
        <p:nvSpPr>
          <p:cNvPr id="6" name="CuadroTexto 5"/>
          <p:cNvSpPr txBox="1"/>
          <p:nvPr/>
        </p:nvSpPr>
        <p:spPr>
          <a:xfrm>
            <a:off x="1416734" y="5581356"/>
            <a:ext cx="8651632" cy="1077218"/>
          </a:xfrm>
          <a:prstGeom prst="rect">
            <a:avLst/>
          </a:prstGeom>
          <a:noFill/>
        </p:spPr>
        <p:txBody>
          <a:bodyPr wrap="square" rtlCol="0">
            <a:spAutoFit/>
          </a:bodyPr>
          <a:lstStyle/>
          <a:p>
            <a:r>
              <a:rPr lang="es-MX" sz="3200" b="1" dirty="0" smtClean="0">
                <a:latin typeface="Arial Black" panose="020B0A04020102020204" pitchFamily="34" charset="0"/>
              </a:rPr>
              <a:t>ESCUELA SABÁTICA</a:t>
            </a:r>
          </a:p>
          <a:p>
            <a:r>
              <a:rPr lang="es-MX" sz="3200" b="1" dirty="0" smtClean="0">
                <a:latin typeface="Arial Black" panose="020B0A04020102020204" pitchFamily="34" charset="0"/>
              </a:rPr>
              <a:t>IGLESIA ADVENTISTA DEL 7° DÍA</a:t>
            </a:r>
            <a:endParaRPr lang="es-MX" sz="3200" b="1" dirty="0">
              <a:latin typeface="Arial Black" panose="020B0A04020102020204" pitchFamily="34" charset="0"/>
            </a:endParaRPr>
          </a:p>
        </p:txBody>
      </p:sp>
      <p:pic>
        <p:nvPicPr>
          <p:cNvPr id="8" name="Imagen 7"/>
          <p:cNvPicPr>
            <a:picLocks noChangeAspect="1"/>
          </p:cNvPicPr>
          <p:nvPr/>
        </p:nvPicPr>
        <p:blipFill>
          <a:blip r:embed="rId3"/>
          <a:stretch>
            <a:fillRect/>
          </a:stretch>
        </p:blipFill>
        <p:spPr>
          <a:xfrm>
            <a:off x="0" y="646330"/>
            <a:ext cx="9181514" cy="4935026"/>
          </a:xfrm>
          <a:prstGeom prst="rect">
            <a:avLst/>
          </a:prstGeom>
        </p:spPr>
      </p:pic>
    </p:spTree>
    <p:extLst>
      <p:ext uri="{BB962C8B-B14F-4D97-AF65-F5344CB8AC3E}">
        <p14:creationId xmlns:p14="http://schemas.microsoft.com/office/powerpoint/2010/main" val="18443094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UN SUEÑO DIVINO</a:t>
            </a:r>
            <a:endParaRPr lang="es-MX" sz="2800" b="1" dirty="0">
              <a:latin typeface="Arial Black" panose="020B0A04020102020204" pitchFamily="34" charset="0"/>
            </a:endParaRPr>
          </a:p>
        </p:txBody>
      </p:sp>
      <p:sp>
        <p:nvSpPr>
          <p:cNvPr id="3" name="Rectángulo 2"/>
          <p:cNvSpPr/>
          <p:nvPr/>
        </p:nvSpPr>
        <p:spPr>
          <a:xfrm>
            <a:off x="0" y="4738862"/>
            <a:ext cx="9144000" cy="1938992"/>
          </a:xfrm>
          <a:prstGeom prst="rect">
            <a:avLst/>
          </a:prstGeom>
        </p:spPr>
        <p:txBody>
          <a:bodyPr wrap="square">
            <a:spAutoFit/>
          </a:bodyPr>
          <a:lstStyle/>
          <a:p>
            <a:pPr algn="ctr"/>
            <a:r>
              <a:rPr lang="es-MX" sz="2000" b="1" dirty="0" smtClean="0">
                <a:latin typeface="Arial Black" panose="020B0A04020102020204" pitchFamily="34" charset="0"/>
              </a:rPr>
              <a:t>Ante los dos primeros grupos, nosotros debemos tomar una decisión seria y contundente sobre que línea debemos seguir. </a:t>
            </a:r>
          </a:p>
          <a:p>
            <a:pPr algn="ctr"/>
            <a:r>
              <a:rPr lang="es-MX" sz="2000" b="1" dirty="0" smtClean="0">
                <a:latin typeface="Arial Black" panose="020B0A04020102020204" pitchFamily="34" charset="0"/>
              </a:rPr>
              <a:t>Sin embargo, el sueño divino es que todos formen parte del primer grupo. Dios no desea que ninguno se pierda: “… yo no </a:t>
            </a:r>
          </a:p>
          <a:p>
            <a:pPr algn="ctr"/>
            <a:r>
              <a:rPr lang="es-MX" sz="2000" b="1" dirty="0" smtClean="0">
                <a:latin typeface="Arial Black" panose="020B0A04020102020204" pitchFamily="34" charset="0"/>
              </a:rPr>
              <a:t>quiero que ninguno de ustedes muera…” (Ezequiel 18:32).</a:t>
            </a:r>
          </a:p>
          <a:p>
            <a:pPr algn="ctr"/>
            <a:r>
              <a:rPr lang="es-MX" sz="2000" b="1" dirty="0" smtClean="0">
                <a:latin typeface="Arial Black" panose="020B0A04020102020204" pitchFamily="34" charset="0"/>
              </a:rPr>
              <a:t> Para ello hay que entender lo siguiente:</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523219"/>
            <a:ext cx="9144001" cy="4143737"/>
          </a:xfrm>
          <a:prstGeom prst="rect">
            <a:avLst/>
          </a:prstGeom>
        </p:spPr>
      </p:pic>
    </p:spTree>
    <p:extLst>
      <p:ext uri="{BB962C8B-B14F-4D97-AF65-F5344CB8AC3E}">
        <p14:creationId xmlns:p14="http://schemas.microsoft.com/office/powerpoint/2010/main" val="1441934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512755"/>
            <a:ext cx="9144000" cy="2246769"/>
          </a:xfrm>
          <a:prstGeom prst="rect">
            <a:avLst/>
          </a:prstGeom>
        </p:spPr>
        <p:txBody>
          <a:bodyPr wrap="square">
            <a:spAutoFit/>
          </a:bodyPr>
          <a:lstStyle/>
          <a:p>
            <a:pPr algn="ctr"/>
            <a:r>
              <a:rPr lang="es-MX" sz="2000" b="1" dirty="0" smtClean="0">
                <a:latin typeface="Arial Black" panose="020B0A04020102020204" pitchFamily="34" charset="0"/>
              </a:rPr>
              <a:t>1. Jesús desea encontrar a su pueblo preparado para encontrarse con él. </a:t>
            </a:r>
          </a:p>
          <a:p>
            <a:pPr algn="ctr"/>
            <a:r>
              <a:rPr lang="es-MX" sz="2000" b="1" dirty="0" smtClean="0">
                <a:latin typeface="Arial Black" panose="020B0A04020102020204" pitchFamily="34" charset="0"/>
              </a:rPr>
              <a:t>2. Cristo amó a la iglesia y se entregó a sí mismo por ella, para santificarla (Efesios 5:25-27).</a:t>
            </a:r>
          </a:p>
          <a:p>
            <a:pPr algn="ctr"/>
            <a:r>
              <a:rPr lang="es-MX" sz="2000" b="1" dirty="0" smtClean="0">
                <a:latin typeface="Arial Black" panose="020B0A04020102020204" pitchFamily="34" charset="0"/>
              </a:rPr>
              <a:t>3. El sueño divino es que cuando Jesús regrese encuentre esa iglesia “gloriosa, santa e intachable, sin mancha ni arruga, </a:t>
            </a:r>
          </a:p>
          <a:p>
            <a:pPr algn="ctr"/>
            <a:r>
              <a:rPr lang="es-MX" sz="2000" b="1" dirty="0" smtClean="0">
                <a:latin typeface="Arial Black" panose="020B0A04020102020204" pitchFamily="34" charset="0"/>
              </a:rPr>
              <a:t>ni nada semejante” (Efesios 6:6, 7). </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2697480" y="126609"/>
            <a:ext cx="3749040" cy="4386146"/>
          </a:xfrm>
          <a:prstGeom prst="rect">
            <a:avLst/>
          </a:prstGeom>
        </p:spPr>
      </p:pic>
    </p:spTree>
    <p:extLst>
      <p:ext uri="{BB962C8B-B14F-4D97-AF65-F5344CB8AC3E}">
        <p14:creationId xmlns:p14="http://schemas.microsoft.com/office/powerpoint/2010/main" val="10715313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24794"/>
            <a:ext cx="9144000" cy="1938992"/>
          </a:xfrm>
          <a:prstGeom prst="rect">
            <a:avLst/>
          </a:prstGeom>
        </p:spPr>
        <p:txBody>
          <a:bodyPr wrap="square">
            <a:spAutoFit/>
          </a:bodyPr>
          <a:lstStyle/>
          <a:p>
            <a:pPr algn="ctr"/>
            <a:r>
              <a:rPr lang="es-MX" sz="2000" b="1" dirty="0" smtClean="0">
                <a:latin typeface="Arial Black" panose="020B0A04020102020204" pitchFamily="34" charset="0"/>
              </a:rPr>
              <a:t>¿A qué se refiere Pablo al mencionara una iglesia gloriosa? Evidentemente, es gloriosa porque refleja la gloria de Dios.</a:t>
            </a:r>
          </a:p>
          <a:p>
            <a:pPr algn="ctr"/>
            <a:r>
              <a:rPr lang="es-MX" sz="2000" b="1" dirty="0" smtClean="0">
                <a:latin typeface="Arial Black" panose="020B0A04020102020204" pitchFamily="34" charset="0"/>
              </a:rPr>
              <a:t> Y ¿qué es la gloria de Dios?, el Espíritu de Profecía responde esta pregunta de la siguiente manera: </a:t>
            </a:r>
          </a:p>
          <a:p>
            <a:pPr algn="ctr"/>
            <a:r>
              <a:rPr lang="es-MX" sz="2000" b="1" dirty="0" smtClean="0">
                <a:latin typeface="Arial Black" panose="020B0A04020102020204" pitchFamily="34" charset="0"/>
              </a:rPr>
              <a:t>“Orad con Moisés: “muéstrame tu gloria”. ¿Qué es esta gloria? El carácter de Dios” (Testimonios para los ministros, 508).</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675638"/>
          </a:xfrm>
          <a:prstGeom prst="rect">
            <a:avLst/>
          </a:prstGeom>
        </p:spPr>
      </p:pic>
    </p:spTree>
    <p:extLst>
      <p:ext uri="{BB962C8B-B14F-4D97-AF65-F5344CB8AC3E}">
        <p14:creationId xmlns:p14="http://schemas.microsoft.com/office/powerpoint/2010/main" val="3194052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
            <a:ext cx="9144000" cy="6876811"/>
          </a:xfrm>
          <a:prstGeom prst="rect">
            <a:avLst/>
          </a:prstGeom>
        </p:spPr>
      </p:pic>
      <p:sp>
        <p:nvSpPr>
          <p:cNvPr id="3" name="CuadroTexto 2"/>
          <p:cNvSpPr txBox="1"/>
          <p:nvPr/>
        </p:nvSpPr>
        <p:spPr>
          <a:xfrm>
            <a:off x="6133514" y="6598973"/>
            <a:ext cx="3263705" cy="893298"/>
          </a:xfrm>
          <a:prstGeom prst="rect">
            <a:avLst/>
          </a:prstGeom>
          <a:solidFill>
            <a:schemeClr val="bg1"/>
          </a:solidFill>
        </p:spPr>
        <p:txBody>
          <a:bodyPr wrap="square" rtlCol="0">
            <a:spAutoFit/>
          </a:bodyPr>
          <a:lstStyle/>
          <a:p>
            <a:endParaRPr lang="es-MX" dirty="0"/>
          </a:p>
        </p:txBody>
      </p:sp>
      <p:sp>
        <p:nvSpPr>
          <p:cNvPr id="4" name="Rectángulo 3"/>
          <p:cNvSpPr/>
          <p:nvPr/>
        </p:nvSpPr>
        <p:spPr>
          <a:xfrm>
            <a:off x="1934307" y="1200336"/>
            <a:ext cx="5338689" cy="4401205"/>
          </a:xfrm>
          <a:prstGeom prst="rect">
            <a:avLst/>
          </a:prstGeom>
        </p:spPr>
        <p:txBody>
          <a:bodyPr wrap="square">
            <a:spAutoFit/>
          </a:bodyPr>
          <a:lstStyle/>
          <a:p>
            <a:r>
              <a:rPr lang="es-MX" sz="2000" b="1" dirty="0" smtClean="0">
                <a:latin typeface="Arial Black" panose="020B0A04020102020204" pitchFamily="34" charset="0"/>
              </a:rPr>
              <a:t>Tomemos en cuenta lo siguiente:</a:t>
            </a:r>
          </a:p>
          <a:p>
            <a:r>
              <a:rPr lang="es-MX" sz="2000" b="1" dirty="0" smtClean="0">
                <a:latin typeface="Arial Black" panose="020B0A04020102020204" pitchFamily="34" charset="0"/>
              </a:rPr>
              <a:t>1. El pecado desfiguró el carácter de Dios en el ser humano. </a:t>
            </a:r>
          </a:p>
          <a:p>
            <a:r>
              <a:rPr lang="es-MX" sz="2000" b="1" dirty="0" smtClean="0">
                <a:latin typeface="Arial Black" panose="020B0A04020102020204" pitchFamily="34" charset="0"/>
              </a:rPr>
              <a:t>2. Hoy somos apenas una “caricatura” de Dios. </a:t>
            </a:r>
          </a:p>
          <a:p>
            <a:r>
              <a:rPr lang="es-MX" sz="2000" b="1" dirty="0" smtClean="0">
                <a:latin typeface="Arial Black" panose="020B0A04020102020204" pitchFamily="34" charset="0"/>
              </a:rPr>
              <a:t>3. El Señor espera que su iglesia vuelva a reflejar su carácter. </a:t>
            </a:r>
          </a:p>
          <a:p>
            <a:r>
              <a:rPr lang="es-MX" sz="2000" b="1" dirty="0" smtClean="0">
                <a:latin typeface="Arial Black" panose="020B0A04020102020204" pitchFamily="34" charset="0"/>
              </a:rPr>
              <a:t>4. Jesús vino a este mundo para restaurar la gloria perdida y producir en el ser humano el carácter del Padre. </a:t>
            </a:r>
          </a:p>
          <a:p>
            <a:r>
              <a:rPr lang="es-MX" sz="2000" b="1" dirty="0" smtClean="0">
                <a:latin typeface="Arial Black" panose="020B0A04020102020204" pitchFamily="34" charset="0"/>
              </a:rPr>
              <a:t>5. Dejó todo en el cielo y vino a este mundo de miseria y dolor a pagar el precio de nuestra restauración</a:t>
            </a:r>
            <a:endParaRPr lang="es-MX" sz="2000" b="1" dirty="0">
              <a:latin typeface="Arial Black" panose="020B0A04020102020204" pitchFamily="34" charset="0"/>
            </a:endParaRPr>
          </a:p>
        </p:txBody>
      </p:sp>
    </p:spTree>
    <p:extLst>
      <p:ext uri="{BB962C8B-B14F-4D97-AF65-F5344CB8AC3E}">
        <p14:creationId xmlns:p14="http://schemas.microsoft.com/office/powerpoint/2010/main" val="4115455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113" y="5325350"/>
            <a:ext cx="9144000" cy="1323439"/>
          </a:xfrm>
          <a:prstGeom prst="rect">
            <a:avLst/>
          </a:prstGeom>
        </p:spPr>
        <p:txBody>
          <a:bodyPr wrap="square">
            <a:spAutoFit/>
          </a:bodyPr>
          <a:lstStyle/>
          <a:p>
            <a:pPr algn="ctr"/>
            <a:r>
              <a:rPr lang="es-MX" sz="2000" b="1" dirty="0" smtClean="0">
                <a:latin typeface="Arial Black" panose="020B0A04020102020204" pitchFamily="34" charset="0"/>
              </a:rPr>
              <a:t>¿Entiendes el desafío?, “Cristo espera con un deseo anhelante la manifestación de sí mismo en su iglesia. Cuando el carácter </a:t>
            </a:r>
          </a:p>
          <a:p>
            <a:pPr algn="ctr"/>
            <a:r>
              <a:rPr lang="es-MX" sz="2000" b="1" dirty="0" smtClean="0">
                <a:latin typeface="Arial Black" panose="020B0A04020102020204" pitchFamily="34" charset="0"/>
              </a:rPr>
              <a:t>de Cristo sea perfectamente reproducido en su pueblo, entonces vendrá él para reclamarlos como suyos” </a:t>
            </a:r>
          </a:p>
        </p:txBody>
      </p:sp>
      <p:sp>
        <p:nvSpPr>
          <p:cNvPr id="3" name="CuadroTexto 2"/>
          <p:cNvSpPr txBox="1"/>
          <p:nvPr/>
        </p:nvSpPr>
        <p:spPr>
          <a:xfrm>
            <a:off x="32113" y="-1"/>
            <a:ext cx="9111887" cy="523220"/>
          </a:xfrm>
          <a:prstGeom prst="rect">
            <a:avLst/>
          </a:prstGeom>
          <a:solidFill>
            <a:schemeClr val="accent1">
              <a:lumMod val="40000"/>
              <a:lumOff val="60000"/>
            </a:schemeClr>
          </a:solidFill>
        </p:spPr>
        <p:txBody>
          <a:bodyPr wrap="square" rtlCol="0">
            <a:spAutoFit/>
          </a:bodyPr>
          <a:lstStyle/>
          <a:p>
            <a:pPr algn="ctr"/>
            <a:r>
              <a:rPr lang="es-MX" sz="2800" b="1" dirty="0" smtClean="0">
                <a:latin typeface="Arial Black" panose="020B0A04020102020204" pitchFamily="34" charset="0"/>
              </a:rPr>
              <a:t>HIMNO DE ALABANZA</a:t>
            </a:r>
            <a:endParaRPr lang="es-MX" sz="2800" b="1" dirty="0">
              <a:latin typeface="Arial Black" panose="020B0A04020102020204" pitchFamily="34" charset="0"/>
            </a:endParaRPr>
          </a:p>
        </p:txBody>
      </p:sp>
      <p:sp>
        <p:nvSpPr>
          <p:cNvPr id="4" name="CuadroTexto 3"/>
          <p:cNvSpPr txBox="1"/>
          <p:nvPr/>
        </p:nvSpPr>
        <p:spPr>
          <a:xfrm>
            <a:off x="-98474" y="523218"/>
            <a:ext cx="9242474" cy="400110"/>
          </a:xfrm>
          <a:prstGeom prst="rect">
            <a:avLst/>
          </a:prstGeom>
          <a:solidFill>
            <a:schemeClr val="accent4">
              <a:lumMod val="60000"/>
              <a:lumOff val="40000"/>
            </a:schemeClr>
          </a:solidFill>
        </p:spPr>
        <p:txBody>
          <a:bodyPr wrap="square" rtlCol="0">
            <a:spAutoFit/>
          </a:bodyPr>
          <a:lstStyle/>
          <a:p>
            <a:pPr algn="ctr"/>
            <a:r>
              <a:rPr lang="es-MX" sz="2000" b="1" dirty="0" smtClean="0">
                <a:latin typeface="Arial Black" panose="020B0A04020102020204" pitchFamily="34" charset="0"/>
              </a:rPr>
              <a:t># 269 “EXALTAD A JESÚS”</a:t>
            </a:r>
            <a:endParaRPr lang="es-MX" sz="20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32113" y="923327"/>
            <a:ext cx="9111887" cy="4450971"/>
          </a:xfrm>
          <a:prstGeom prst="rect">
            <a:avLst/>
          </a:prstGeom>
        </p:spPr>
      </p:pic>
    </p:spTree>
    <p:extLst>
      <p:ext uri="{BB962C8B-B14F-4D97-AF65-F5344CB8AC3E}">
        <p14:creationId xmlns:p14="http://schemas.microsoft.com/office/powerpoint/2010/main" val="34293638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435904"/>
            <a:ext cx="9144000" cy="2308324"/>
          </a:xfrm>
          <a:prstGeom prst="rect">
            <a:avLst/>
          </a:prstGeom>
        </p:spPr>
        <p:txBody>
          <a:bodyPr wrap="square">
            <a:spAutoFit/>
          </a:bodyPr>
          <a:lstStyle/>
          <a:p>
            <a:pPr algn="ctr"/>
            <a:r>
              <a:rPr lang="es-MX" b="1" dirty="0" smtClean="0">
                <a:latin typeface="Arial Black" panose="020B0A04020102020204" pitchFamily="34" charset="0"/>
              </a:rPr>
              <a:t> A la luz de esta declaración, el Señor Jesús espera pacientemente que la iglesia refleje su carácter, para volver y llevarla </a:t>
            </a:r>
          </a:p>
          <a:p>
            <a:pPr algn="ctr"/>
            <a:r>
              <a:rPr lang="es-MX" b="1" dirty="0" smtClean="0">
                <a:latin typeface="Arial Black" panose="020B0A04020102020204" pitchFamily="34" charset="0"/>
              </a:rPr>
              <a:t>consigo. Antes de la participación gloriosa de Jesús, vendrá el día malo y, según Pablo, muchos no resistirán los vendavales </a:t>
            </a:r>
          </a:p>
          <a:p>
            <a:pPr algn="ctr"/>
            <a:r>
              <a:rPr lang="es-MX" b="1" dirty="0" smtClean="0">
                <a:latin typeface="Arial Black" panose="020B0A04020102020204" pitchFamily="34" charset="0"/>
              </a:rPr>
              <a:t>de este día. Por eso, él aconseja: “Echen mano de toda la armadura de Dios”. Después, a partir de Efesios 6:14 describe la </a:t>
            </a:r>
          </a:p>
          <a:p>
            <a:pPr algn="ctr"/>
            <a:r>
              <a:rPr lang="es-MX" b="1" dirty="0" smtClean="0">
                <a:latin typeface="Arial Black" panose="020B0A04020102020204" pitchFamily="34" charset="0"/>
              </a:rPr>
              <a:t>armadura divina. Busquemos en nuestras biblias este texto y leamos hasta el versículo 17.</a:t>
            </a:r>
            <a:endParaRPr lang="es-MX"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402238"/>
          </a:xfrm>
          <a:prstGeom prst="rect">
            <a:avLst/>
          </a:prstGeom>
        </p:spPr>
      </p:pic>
    </p:spTree>
    <p:extLst>
      <p:ext uri="{BB962C8B-B14F-4D97-AF65-F5344CB8AC3E}">
        <p14:creationId xmlns:p14="http://schemas.microsoft.com/office/powerpoint/2010/main" val="1402798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64820"/>
            <a:ext cx="9144000" cy="1938992"/>
          </a:xfrm>
          <a:prstGeom prst="rect">
            <a:avLst/>
          </a:prstGeom>
        </p:spPr>
        <p:txBody>
          <a:bodyPr wrap="square">
            <a:spAutoFit/>
          </a:bodyPr>
          <a:lstStyle/>
          <a:p>
            <a:pPr algn="ctr"/>
            <a:r>
              <a:rPr lang="es-MX" sz="2000" b="1" dirty="0" smtClean="0">
                <a:latin typeface="Arial Black" panose="020B0A04020102020204" pitchFamily="34" charset="0"/>
              </a:rPr>
              <a:t>¡Qué consejos!. El sueño divino no consiste no solo en que el evangelio sea predicado a toda nación, tribu, lengua y pueblo, </a:t>
            </a:r>
          </a:p>
          <a:p>
            <a:pPr algn="ctr"/>
            <a:r>
              <a:rPr lang="es-MX" sz="2000" b="1" dirty="0" smtClean="0">
                <a:latin typeface="Arial Black" panose="020B0A04020102020204" pitchFamily="34" charset="0"/>
              </a:rPr>
              <a:t>sino que los redimidos formen parte de la iglesia gloriosa que refleje su carácter y esté lista para encontrarse con Jesús. </a:t>
            </a:r>
          </a:p>
          <a:p>
            <a:pPr algn="ctr"/>
            <a:r>
              <a:rPr lang="es-MX" sz="2000" b="1" dirty="0" smtClean="0">
                <a:latin typeface="Arial Black" panose="020B0A04020102020204" pitchFamily="34" charset="0"/>
              </a:rPr>
              <a:t>La misión es apenas uno de los instrumentos para edificar esa iglesia. </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764820"/>
          </a:xfrm>
          <a:prstGeom prst="rect">
            <a:avLst/>
          </a:prstGeom>
        </p:spPr>
      </p:pic>
    </p:spTree>
    <p:extLst>
      <p:ext uri="{BB962C8B-B14F-4D97-AF65-F5344CB8AC3E}">
        <p14:creationId xmlns:p14="http://schemas.microsoft.com/office/powerpoint/2010/main" val="13198625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070144"/>
            <a:ext cx="9144000" cy="2585323"/>
          </a:xfrm>
          <a:prstGeom prst="rect">
            <a:avLst/>
          </a:prstGeom>
        </p:spPr>
        <p:txBody>
          <a:bodyPr wrap="square">
            <a:spAutoFit/>
          </a:bodyPr>
          <a:lstStyle/>
          <a:p>
            <a:pPr marL="342900" indent="-342900">
              <a:buAutoNum type="arabicPeriod"/>
            </a:pPr>
            <a:r>
              <a:rPr lang="es-MX" b="1" dirty="0" smtClean="0">
                <a:latin typeface="Arial Black" panose="020B0A04020102020204" pitchFamily="34" charset="0"/>
              </a:rPr>
              <a:t>“Dios podría haber alcanzado su objeto de salvar a los pecadores </a:t>
            </a:r>
          </a:p>
          <a:p>
            <a:r>
              <a:rPr lang="es-MX" b="1" dirty="0" smtClean="0">
                <a:latin typeface="Arial Black" panose="020B0A04020102020204" pitchFamily="34" charset="0"/>
              </a:rPr>
              <a:t>sin nuestra ayuda; pero, a fin de que podamos desarrollar un carácter como el de Cristo, debemos participar de su obra” </a:t>
            </a:r>
          </a:p>
          <a:p>
            <a:r>
              <a:rPr lang="es-MX" b="1" dirty="0">
                <a:latin typeface="Arial Black" panose="020B0A04020102020204" pitchFamily="34" charset="0"/>
              </a:rPr>
              <a:t> </a:t>
            </a:r>
            <a:r>
              <a:rPr lang="es-MX" b="1" dirty="0" smtClean="0">
                <a:latin typeface="Arial Black" panose="020B0A04020102020204" pitchFamily="34" charset="0"/>
              </a:rPr>
              <a:t>   (El deseado de todas las gentes, 117).</a:t>
            </a:r>
          </a:p>
          <a:p>
            <a:r>
              <a:rPr lang="es-MX" b="1" dirty="0" smtClean="0">
                <a:latin typeface="Arial Black" panose="020B0A04020102020204" pitchFamily="34" charset="0"/>
              </a:rPr>
              <a:t>2. “Solo cuando nos entreguemos a Dios para que nos emplee en el    servicio de la humanidad nos hacemos partícipes de </a:t>
            </a:r>
          </a:p>
          <a:p>
            <a:r>
              <a:rPr lang="es-MX" b="1" dirty="0" smtClean="0">
                <a:latin typeface="Arial Black" panose="020B0A04020102020204" pitchFamily="34" charset="0"/>
              </a:rPr>
              <a:t>su gloria y carácter” (Alza tus ojos, 171). </a:t>
            </a:r>
          </a:p>
          <a:p>
            <a:r>
              <a:rPr lang="es-MX" b="1" dirty="0" smtClean="0">
                <a:latin typeface="Arial Black" panose="020B0A04020102020204" pitchFamily="34" charset="0"/>
              </a:rPr>
              <a:t>Limitar la vida cristiana a la oración y al estudio de la Biblia, sin participar de la misión, es una experiencia engañosa y vacía. </a:t>
            </a:r>
            <a:endParaRPr lang="es-MX"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44000" cy="4070144"/>
          </a:xfrm>
          <a:prstGeom prst="rect">
            <a:avLst/>
          </a:prstGeom>
        </p:spPr>
      </p:pic>
    </p:spTree>
    <p:extLst>
      <p:ext uri="{BB962C8B-B14F-4D97-AF65-F5344CB8AC3E}">
        <p14:creationId xmlns:p14="http://schemas.microsoft.com/office/powerpoint/2010/main" val="34081655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769441"/>
          </a:xfrm>
          <a:prstGeom prst="rect">
            <a:avLst/>
          </a:prstGeom>
          <a:solidFill>
            <a:srgbClr val="FFFF00"/>
          </a:solidFill>
        </p:spPr>
        <p:txBody>
          <a:bodyPr wrap="square" rtlCol="0">
            <a:spAutoFit/>
          </a:bodyPr>
          <a:lstStyle/>
          <a:p>
            <a:pPr algn="ctr"/>
            <a:r>
              <a:rPr lang="es-MX" sz="4400" b="1" dirty="0" smtClean="0">
                <a:solidFill>
                  <a:srgbClr val="00B0F0"/>
                </a:solidFill>
                <a:latin typeface="Arial Black" panose="020B0A04020102020204" pitchFamily="34" charset="0"/>
              </a:rPr>
              <a:t>NUEVO</a:t>
            </a:r>
            <a:r>
              <a:rPr lang="es-MX" sz="4400" b="1" dirty="0" smtClean="0">
                <a:latin typeface="Arial Black" panose="020B0A04020102020204" pitchFamily="34" charset="0"/>
              </a:rPr>
              <a:t> </a:t>
            </a:r>
            <a:r>
              <a:rPr lang="es-MX" sz="4400" b="1" dirty="0" smtClean="0">
                <a:solidFill>
                  <a:srgbClr val="FF0000"/>
                </a:solidFill>
                <a:latin typeface="Arial Black" panose="020B0A04020102020204" pitchFamily="34" charset="0"/>
              </a:rPr>
              <a:t>HORIZONTE</a:t>
            </a:r>
            <a:endParaRPr lang="es-MX" sz="4400" b="1" dirty="0">
              <a:solidFill>
                <a:srgbClr val="FF0000"/>
              </a:solidFill>
              <a:latin typeface="Arial Black" panose="020B0A04020102020204" pitchFamily="34" charset="0"/>
            </a:endParaRPr>
          </a:p>
        </p:txBody>
      </p:sp>
      <p:sp>
        <p:nvSpPr>
          <p:cNvPr id="3" name="CuadroTexto 2"/>
          <p:cNvSpPr txBox="1"/>
          <p:nvPr/>
        </p:nvSpPr>
        <p:spPr>
          <a:xfrm>
            <a:off x="0" y="769440"/>
            <a:ext cx="9144000" cy="523220"/>
          </a:xfrm>
          <a:prstGeom prst="rect">
            <a:avLst/>
          </a:prstGeom>
          <a:solidFill>
            <a:srgbClr val="FF99FF"/>
          </a:solidFill>
        </p:spPr>
        <p:txBody>
          <a:bodyPr wrap="square" rtlCol="0">
            <a:spAutoFit/>
          </a:bodyPr>
          <a:lstStyle/>
          <a:p>
            <a:pPr algn="ctr"/>
            <a:r>
              <a:rPr lang="es-MX" sz="2800" b="1" dirty="0" smtClean="0">
                <a:latin typeface="Arial Black" panose="020B0A04020102020204" pitchFamily="34" charset="0"/>
              </a:rPr>
              <a:t>DISCIPULADO</a:t>
            </a:r>
            <a:endParaRPr lang="es-MX" sz="2800" b="1" dirty="0">
              <a:latin typeface="Arial Black" panose="020B0A04020102020204" pitchFamily="34" charset="0"/>
            </a:endParaRPr>
          </a:p>
        </p:txBody>
      </p:sp>
      <p:sp>
        <p:nvSpPr>
          <p:cNvPr id="4" name="CuadroTexto 3"/>
          <p:cNvSpPr txBox="1"/>
          <p:nvPr/>
        </p:nvSpPr>
        <p:spPr>
          <a:xfrm>
            <a:off x="0" y="5903893"/>
            <a:ext cx="9144000" cy="954107"/>
          </a:xfrm>
          <a:prstGeom prst="rect">
            <a:avLst/>
          </a:prstGeom>
          <a:solidFill>
            <a:schemeClr val="accent4">
              <a:lumMod val="60000"/>
              <a:lumOff val="40000"/>
            </a:schemeClr>
          </a:solidFill>
        </p:spPr>
        <p:txBody>
          <a:bodyPr wrap="square" rtlCol="0">
            <a:spAutoFit/>
          </a:bodyPr>
          <a:lstStyle/>
          <a:p>
            <a:pPr algn="ctr"/>
            <a:r>
              <a:rPr lang="es-MX" sz="2800" b="1" dirty="0" smtClean="0">
                <a:latin typeface="Arial Black" panose="020B0A04020102020204" pitchFamily="34" charset="0"/>
              </a:rPr>
              <a:t>BUSQUEMOS LA EFICACIA DEL DISCIPULO DE CRISTO</a:t>
            </a:r>
            <a:endParaRPr lang="es-MX" sz="28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2465695" y="1292660"/>
            <a:ext cx="3690460" cy="4611233"/>
          </a:xfrm>
          <a:prstGeom prst="rect">
            <a:avLst/>
          </a:prstGeom>
        </p:spPr>
      </p:pic>
    </p:spTree>
    <p:extLst>
      <p:ext uri="{BB962C8B-B14F-4D97-AF65-F5344CB8AC3E}">
        <p14:creationId xmlns:p14="http://schemas.microsoft.com/office/powerpoint/2010/main" val="19632052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93" y="0"/>
            <a:ext cx="9144793" cy="6876884"/>
          </a:xfrm>
          <a:prstGeom prst="rect">
            <a:avLst/>
          </a:prstGeom>
        </p:spPr>
      </p:pic>
      <p:sp>
        <p:nvSpPr>
          <p:cNvPr id="3" name="Rectángulo 2"/>
          <p:cNvSpPr/>
          <p:nvPr/>
        </p:nvSpPr>
        <p:spPr>
          <a:xfrm>
            <a:off x="2011679" y="1037785"/>
            <a:ext cx="5542671" cy="4801314"/>
          </a:xfrm>
          <a:prstGeom prst="rect">
            <a:avLst/>
          </a:prstGeom>
        </p:spPr>
        <p:txBody>
          <a:bodyPr wrap="square">
            <a:spAutoFit/>
          </a:bodyPr>
          <a:lstStyle/>
          <a:p>
            <a:r>
              <a:rPr lang="es-MX" b="1" dirty="0" smtClean="0">
                <a:latin typeface="Arial Black" panose="020B0A04020102020204" pitchFamily="34" charset="0"/>
              </a:rPr>
              <a:t>IGLESIA PRIMITIVA</a:t>
            </a:r>
          </a:p>
          <a:p>
            <a:r>
              <a:rPr lang="es-MX" b="1" dirty="0" smtClean="0">
                <a:latin typeface="Arial Black" panose="020B0A04020102020204" pitchFamily="34" charset="0"/>
              </a:rPr>
              <a:t>1. La iglesia primitiva entendió correctamente la misión y dio énfasis a la participación individual de cada creyente. </a:t>
            </a:r>
          </a:p>
          <a:p>
            <a:r>
              <a:rPr lang="es-MX" b="1" dirty="0" smtClean="0">
                <a:latin typeface="Arial Black" panose="020B0A04020102020204" pitchFamily="34" charset="0"/>
              </a:rPr>
              <a:t>2. La misión, para los primeros cristianos, no era solo el trabajo de los líderes, sino de todos. </a:t>
            </a:r>
          </a:p>
          <a:p>
            <a:r>
              <a:rPr lang="es-MX" b="1" dirty="0" smtClean="0">
                <a:latin typeface="Arial Black" panose="020B0A04020102020204" pitchFamily="34" charset="0"/>
              </a:rPr>
              <a:t>3. Cada cristiano vivía empeñado en conducir a alguien a Cristo, por amor, y para crecer en su experiencia cristiana.</a:t>
            </a:r>
          </a:p>
          <a:p>
            <a:r>
              <a:rPr lang="es-MX" b="1" dirty="0" smtClean="0">
                <a:latin typeface="Arial Black" panose="020B0A04020102020204" pitchFamily="34" charset="0"/>
              </a:rPr>
              <a:t>4. Ellos sabían que no existe crecimiento sin testificación. </a:t>
            </a:r>
          </a:p>
          <a:p>
            <a:r>
              <a:rPr lang="es-MX" b="1" dirty="0" smtClean="0">
                <a:latin typeface="Arial Black" panose="020B0A04020102020204" pitchFamily="34" charset="0"/>
              </a:rPr>
              <a:t>5. La testificación personal no depende de tener don, o no. </a:t>
            </a:r>
          </a:p>
          <a:p>
            <a:r>
              <a:rPr lang="es-MX" b="1" dirty="0" smtClean="0">
                <a:latin typeface="Arial Black" panose="020B0A04020102020204" pitchFamily="34" charset="0"/>
              </a:rPr>
              <a:t>6. Dios distribuyó dones a sus hijos “para la edificación del cuerpo de Cristo” (Efesios 4:11, 12)</a:t>
            </a:r>
            <a:endParaRPr lang="es-MX" b="1" dirty="0">
              <a:latin typeface="Arial Black" panose="020B0A04020102020204" pitchFamily="34" charset="0"/>
            </a:endParaRPr>
          </a:p>
        </p:txBody>
      </p:sp>
    </p:spTree>
    <p:extLst>
      <p:ext uri="{BB962C8B-B14F-4D97-AF65-F5344CB8AC3E}">
        <p14:creationId xmlns:p14="http://schemas.microsoft.com/office/powerpoint/2010/main" val="2431843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84775"/>
          </a:xfrm>
          <a:prstGeom prst="rect">
            <a:avLst/>
          </a:prstGeom>
          <a:solidFill>
            <a:schemeClr val="accent4">
              <a:lumMod val="40000"/>
              <a:lumOff val="60000"/>
            </a:schemeClr>
          </a:solidFill>
        </p:spPr>
        <p:txBody>
          <a:bodyPr wrap="square" rtlCol="0">
            <a:spAutoFit/>
          </a:bodyPr>
          <a:lstStyle/>
          <a:p>
            <a:pPr algn="ctr"/>
            <a:r>
              <a:rPr lang="es-MX" sz="3200" b="1" smtClean="0">
                <a:latin typeface="Arial Black" panose="020B0A04020102020204" pitchFamily="34" charset="0"/>
              </a:rPr>
              <a:t>SERVICIO DE CANTO</a:t>
            </a:r>
            <a:endParaRPr lang="es-MX" sz="3200" b="1">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397" y="1292660"/>
            <a:ext cx="9144793" cy="5565340"/>
          </a:xfrm>
          <a:prstGeom prst="rect">
            <a:avLst/>
          </a:prstGeom>
        </p:spPr>
      </p:pic>
      <p:sp>
        <p:nvSpPr>
          <p:cNvPr id="4" name="Rectángulo 3"/>
          <p:cNvSpPr/>
          <p:nvPr/>
        </p:nvSpPr>
        <p:spPr>
          <a:xfrm>
            <a:off x="0" y="584775"/>
            <a:ext cx="9144000" cy="707886"/>
          </a:xfrm>
          <a:prstGeom prst="rect">
            <a:avLst/>
          </a:prstGeom>
          <a:solidFill>
            <a:schemeClr val="accent1">
              <a:lumMod val="40000"/>
              <a:lumOff val="60000"/>
            </a:schemeClr>
          </a:solidFill>
        </p:spPr>
        <p:txBody>
          <a:bodyPr wrap="square">
            <a:spAutoFit/>
          </a:bodyPr>
          <a:lstStyle/>
          <a:p>
            <a:pPr algn="ctr"/>
            <a:r>
              <a:rPr lang="es-MX" sz="2000" b="1" dirty="0" smtClean="0">
                <a:latin typeface="Arial Black" panose="020B0A04020102020204" pitchFamily="34" charset="0"/>
              </a:rPr>
              <a:t>#65 “El mundo es de mi Dios”, </a:t>
            </a:r>
          </a:p>
          <a:p>
            <a:pPr algn="ctr"/>
            <a:r>
              <a:rPr lang="es-MX" sz="2000" b="1" dirty="0" smtClean="0">
                <a:latin typeface="Arial Black" panose="020B0A04020102020204" pitchFamily="34" charset="0"/>
              </a:rPr>
              <a:t># 75 “Grande es Jehová”, #61 “Santo, Santo, Santo”.</a:t>
            </a:r>
            <a:endParaRPr lang="es-MX" sz="2000" b="1" dirty="0">
              <a:latin typeface="Arial Black" panose="020B0A04020102020204" pitchFamily="34" charset="0"/>
            </a:endParaRPr>
          </a:p>
        </p:txBody>
      </p:sp>
    </p:spTree>
    <p:extLst>
      <p:ext uri="{BB962C8B-B14F-4D97-AF65-F5344CB8AC3E}">
        <p14:creationId xmlns:p14="http://schemas.microsoft.com/office/powerpoint/2010/main" val="3192761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572419"/>
            <a:ext cx="9144000" cy="3139321"/>
          </a:xfrm>
          <a:prstGeom prst="rect">
            <a:avLst/>
          </a:prstGeom>
        </p:spPr>
        <p:txBody>
          <a:bodyPr wrap="square">
            <a:spAutoFit/>
          </a:bodyPr>
          <a:lstStyle/>
          <a:p>
            <a:r>
              <a:rPr lang="es-MX" b="1" dirty="0" smtClean="0">
                <a:latin typeface="Arial Black" panose="020B0A04020102020204" pitchFamily="34" charset="0"/>
              </a:rPr>
              <a:t>Pablo escribió, respecto a los tesalonicenses, lo siguiente: </a:t>
            </a:r>
          </a:p>
          <a:p>
            <a:r>
              <a:rPr lang="es-MX" b="1" dirty="0" smtClean="0">
                <a:latin typeface="Arial Black" panose="020B0A04020102020204" pitchFamily="34" charset="0"/>
              </a:rPr>
              <a:t>1. “Porque partiendo de vosotros ha sido divulgada la palabra del Señor, no solo en Macedonia y </a:t>
            </a:r>
            <a:r>
              <a:rPr lang="es-MX" b="1" dirty="0" err="1" smtClean="0">
                <a:latin typeface="Arial Black" panose="020B0A04020102020204" pitchFamily="34" charset="0"/>
              </a:rPr>
              <a:t>Acaya</a:t>
            </a:r>
            <a:r>
              <a:rPr lang="es-MX" b="1" dirty="0" smtClean="0">
                <a:latin typeface="Arial Black" panose="020B0A04020102020204" pitchFamily="34" charset="0"/>
              </a:rPr>
              <a:t>, sino también </a:t>
            </a:r>
          </a:p>
          <a:p>
            <a:r>
              <a:rPr lang="es-MX" b="1" dirty="0" smtClean="0">
                <a:latin typeface="Arial Black" panose="020B0A04020102020204" pitchFamily="34" charset="0"/>
              </a:rPr>
              <a:t>en todo lugar vuestra fe en Dios se ha extendido, de modo que nosotros no tenemos necesidad de hablar de nada”</a:t>
            </a:r>
          </a:p>
          <a:p>
            <a:r>
              <a:rPr lang="es-MX" b="1" dirty="0" smtClean="0">
                <a:latin typeface="Arial Black" panose="020B0A04020102020204" pitchFamily="34" charset="0"/>
              </a:rPr>
              <a:t> (1 Tesalonicenses 1:8).</a:t>
            </a:r>
          </a:p>
          <a:p>
            <a:r>
              <a:rPr lang="es-MX" b="1" dirty="0" smtClean="0">
                <a:latin typeface="Arial Black" panose="020B0A04020102020204" pitchFamily="34" charset="0"/>
              </a:rPr>
              <a:t>2. Pablo les había llevado la palabra de Dios, y les había enseñado que a fin de crecer en la experiencia cristiana debían </a:t>
            </a:r>
          </a:p>
          <a:p>
            <a:r>
              <a:rPr lang="es-MX" b="1" dirty="0" smtClean="0">
                <a:latin typeface="Arial Black" panose="020B0A04020102020204" pitchFamily="34" charset="0"/>
              </a:rPr>
              <a:t>conducir personas a Cristo. </a:t>
            </a:r>
          </a:p>
          <a:p>
            <a:r>
              <a:rPr lang="es-MX" b="1" dirty="0" smtClean="0">
                <a:latin typeface="Arial Black" panose="020B0A04020102020204" pitchFamily="34" charset="0"/>
              </a:rPr>
              <a:t>3. Pablo enseñaba a la iglesia a testificar, y era una excelente iglesia. Asumía su responsabilidad misionera.</a:t>
            </a:r>
            <a:endParaRPr lang="es-MX"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3572419"/>
          </a:xfrm>
          <a:prstGeom prst="rect">
            <a:avLst/>
          </a:prstGeom>
        </p:spPr>
      </p:pic>
    </p:spTree>
    <p:extLst>
      <p:ext uri="{BB962C8B-B14F-4D97-AF65-F5344CB8AC3E}">
        <p14:creationId xmlns:p14="http://schemas.microsoft.com/office/powerpoint/2010/main" val="6648154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2542" y="4272677"/>
            <a:ext cx="9144000" cy="2585323"/>
          </a:xfrm>
          <a:prstGeom prst="rect">
            <a:avLst/>
          </a:prstGeom>
        </p:spPr>
        <p:txBody>
          <a:bodyPr wrap="square">
            <a:spAutoFit/>
          </a:bodyPr>
          <a:lstStyle/>
          <a:p>
            <a:r>
              <a:rPr lang="es-MX" b="1" dirty="0" smtClean="0">
                <a:latin typeface="Arial Black" panose="020B0A04020102020204" pitchFamily="34" charset="0"/>
              </a:rPr>
              <a:t>4. Pablo sentía que era responsable en gran medida del bienestar espiritual de aquellos que se convertían por sus labores. </a:t>
            </a:r>
          </a:p>
          <a:p>
            <a:r>
              <a:rPr lang="es-MX" b="1" dirty="0" smtClean="0">
                <a:latin typeface="Arial Black" panose="020B0A04020102020204" pitchFamily="34" charset="0"/>
              </a:rPr>
              <a:t>5. Pablo deseaba que crecieran en el conocimiento del único Dios verdadero. </a:t>
            </a:r>
          </a:p>
          <a:p>
            <a:r>
              <a:rPr lang="es-MX" b="1" dirty="0" smtClean="0">
                <a:latin typeface="Arial Black" panose="020B0A04020102020204" pitchFamily="34" charset="0"/>
              </a:rPr>
              <a:t>6. Pablo sabía que un cristiano que no ora, no estudia la Biblia y no trae personas a Cristo, no crece y camina peligrosamente hacia la autodestrucción. </a:t>
            </a:r>
          </a:p>
          <a:p>
            <a:r>
              <a:rPr lang="es-MX" b="1" dirty="0" smtClean="0">
                <a:latin typeface="Arial Black" panose="020B0A04020102020204" pitchFamily="34" charset="0"/>
              </a:rPr>
              <a:t>Estas cosas tenían que ver con la preparación de la iglesia gloriosa de Jesús.</a:t>
            </a:r>
            <a:endParaRPr lang="es-MX"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0"/>
            <a:ext cx="9144001" cy="4234376"/>
          </a:xfrm>
          <a:prstGeom prst="rect">
            <a:avLst/>
          </a:prstGeom>
        </p:spPr>
      </p:pic>
    </p:spTree>
    <p:extLst>
      <p:ext uri="{BB962C8B-B14F-4D97-AF65-F5344CB8AC3E}">
        <p14:creationId xmlns:p14="http://schemas.microsoft.com/office/powerpoint/2010/main" val="16877126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769441"/>
          </a:xfrm>
          <a:prstGeom prst="rect">
            <a:avLst/>
          </a:prstGeom>
          <a:solidFill>
            <a:srgbClr val="FFFF00"/>
          </a:solidFill>
        </p:spPr>
        <p:txBody>
          <a:bodyPr wrap="square" rtlCol="0">
            <a:spAutoFit/>
          </a:bodyPr>
          <a:lstStyle/>
          <a:p>
            <a:pPr algn="ctr"/>
            <a:r>
              <a:rPr lang="es-MX" sz="4400" b="1" dirty="0" smtClean="0">
                <a:latin typeface="Arial Black" panose="020B0A04020102020204" pitchFamily="34" charset="0"/>
              </a:rPr>
              <a:t>MISIONERO MUNDIAL</a:t>
            </a:r>
            <a:endParaRPr lang="es-MX" sz="44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769440"/>
            <a:ext cx="9144000" cy="5504751"/>
          </a:xfrm>
          <a:prstGeom prst="rect">
            <a:avLst/>
          </a:prstGeom>
        </p:spPr>
      </p:pic>
      <p:sp>
        <p:nvSpPr>
          <p:cNvPr id="6" name="CuadroTexto 5"/>
          <p:cNvSpPr txBox="1"/>
          <p:nvPr/>
        </p:nvSpPr>
        <p:spPr>
          <a:xfrm>
            <a:off x="295422" y="5669280"/>
            <a:ext cx="2915735" cy="461665"/>
          </a:xfrm>
          <a:prstGeom prst="rect">
            <a:avLst/>
          </a:prstGeom>
          <a:noFill/>
        </p:spPr>
        <p:txBody>
          <a:bodyPr wrap="none" rtlCol="0">
            <a:spAutoFit/>
          </a:bodyPr>
          <a:lstStyle/>
          <a:p>
            <a:r>
              <a:rPr lang="es-MX" sz="2400" b="1" dirty="0" smtClean="0">
                <a:latin typeface="Arial Black" panose="020B0A04020102020204" pitchFamily="34" charset="0"/>
              </a:rPr>
              <a:t>ENERO 14, 2023</a:t>
            </a:r>
            <a:endParaRPr lang="es-MX" sz="2400" b="1" dirty="0">
              <a:latin typeface="Arial Black" panose="020B0A04020102020204" pitchFamily="34" charset="0"/>
            </a:endParaRPr>
          </a:p>
        </p:txBody>
      </p:sp>
      <p:sp>
        <p:nvSpPr>
          <p:cNvPr id="7" name="CuadroTexto 6"/>
          <p:cNvSpPr txBox="1"/>
          <p:nvPr/>
        </p:nvSpPr>
        <p:spPr>
          <a:xfrm>
            <a:off x="0" y="6274190"/>
            <a:ext cx="9144000" cy="584775"/>
          </a:xfrm>
          <a:prstGeom prst="rect">
            <a:avLst/>
          </a:prstGeom>
          <a:solidFill>
            <a:srgbClr val="FF99FF"/>
          </a:solidFill>
        </p:spPr>
        <p:txBody>
          <a:bodyPr wrap="square" rtlCol="0">
            <a:spAutoFit/>
          </a:bodyPr>
          <a:lstStyle/>
          <a:p>
            <a:pPr algn="ctr"/>
            <a:r>
              <a:rPr lang="es-MX" sz="3200" b="1" dirty="0" smtClean="0">
                <a:latin typeface="Arial Black" panose="020B0A04020102020204" pitchFamily="34" charset="0"/>
              </a:rPr>
              <a:t>UNA PERFORACIÓN EN EL ESTÓMAGO</a:t>
            </a:r>
            <a:endParaRPr lang="es-MX" sz="3200" b="1" dirty="0">
              <a:latin typeface="Arial Black" panose="020B0A04020102020204" pitchFamily="34" charset="0"/>
            </a:endParaRPr>
          </a:p>
        </p:txBody>
      </p:sp>
    </p:spTree>
    <p:extLst>
      <p:ext uri="{BB962C8B-B14F-4D97-AF65-F5344CB8AC3E}">
        <p14:creationId xmlns:p14="http://schemas.microsoft.com/office/powerpoint/2010/main" val="339107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1"/>
            <a:ext cx="9144000" cy="523220"/>
          </a:xfrm>
          <a:prstGeom prst="rect">
            <a:avLst/>
          </a:prstGeom>
          <a:solidFill>
            <a:schemeClr val="accent1">
              <a:lumMod val="40000"/>
              <a:lumOff val="60000"/>
            </a:schemeClr>
          </a:solidFill>
        </p:spPr>
        <p:txBody>
          <a:bodyPr wrap="square">
            <a:spAutoFit/>
          </a:bodyPr>
          <a:lstStyle/>
          <a:p>
            <a:pPr algn="ctr"/>
            <a:r>
              <a:rPr lang="es-MX" sz="2800" b="1" dirty="0" smtClean="0">
                <a:latin typeface="Arial Black" panose="020B0A04020102020204" pitchFamily="34" charset="0"/>
              </a:rPr>
              <a:t>LA NECESIDAD ESPIRITUAL PRÁCTICA</a:t>
            </a:r>
            <a:endParaRPr lang="es-MX" sz="2800" b="1" dirty="0">
              <a:latin typeface="Arial Black" panose="020B0A04020102020204" pitchFamily="34" charset="0"/>
            </a:endParaRPr>
          </a:p>
        </p:txBody>
      </p:sp>
      <p:sp>
        <p:nvSpPr>
          <p:cNvPr id="4" name="Rectángulo 3"/>
          <p:cNvSpPr/>
          <p:nvPr/>
        </p:nvSpPr>
        <p:spPr>
          <a:xfrm>
            <a:off x="0" y="5058065"/>
            <a:ext cx="9144000" cy="1631216"/>
          </a:xfrm>
          <a:prstGeom prst="rect">
            <a:avLst/>
          </a:prstGeom>
        </p:spPr>
        <p:txBody>
          <a:bodyPr wrap="square">
            <a:spAutoFit/>
          </a:bodyPr>
          <a:lstStyle/>
          <a:p>
            <a:r>
              <a:rPr lang="es-MX" sz="2000" b="1" dirty="0" smtClean="0">
                <a:latin typeface="Arial Black" panose="020B0A04020102020204" pitchFamily="34" charset="0"/>
              </a:rPr>
              <a:t>Cuando entiendes lo anterior, es más sencillo tomar decisiones prácticas de compromiso con Dios; te presentamos algunas </a:t>
            </a:r>
          </a:p>
          <a:p>
            <a:r>
              <a:rPr lang="es-MX" sz="2000" b="1" dirty="0" smtClean="0">
                <a:latin typeface="Arial Black" panose="020B0A04020102020204" pitchFamily="34" charset="0"/>
              </a:rPr>
              <a:t>ideas: </a:t>
            </a:r>
          </a:p>
          <a:p>
            <a:r>
              <a:rPr lang="es-MX" sz="2000" b="1" dirty="0" smtClean="0">
                <a:latin typeface="Arial Black" panose="020B0A04020102020204" pitchFamily="34" charset="0"/>
              </a:rPr>
              <a:t>1. Haz el compromiso de seguir orando por aquellos que deseas alcanzar para el reino de los cielos. </a:t>
            </a:r>
            <a:endParaRPr lang="es-MX" sz="20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523219"/>
            <a:ext cx="9144000" cy="4427702"/>
          </a:xfrm>
          <a:prstGeom prst="rect">
            <a:avLst/>
          </a:prstGeom>
        </p:spPr>
      </p:pic>
      <p:sp>
        <p:nvSpPr>
          <p:cNvPr id="6" name="CuadroTexto 5"/>
          <p:cNvSpPr txBox="1"/>
          <p:nvPr/>
        </p:nvSpPr>
        <p:spPr>
          <a:xfrm>
            <a:off x="3699803" y="4290646"/>
            <a:ext cx="1786597" cy="478302"/>
          </a:xfrm>
          <a:prstGeom prst="rect">
            <a:avLst/>
          </a:prstGeom>
          <a:solidFill>
            <a:schemeClr val="bg1"/>
          </a:solidFill>
        </p:spPr>
        <p:txBody>
          <a:bodyPr wrap="square" rtlCol="0">
            <a:spAutoFit/>
          </a:bodyPr>
          <a:lstStyle/>
          <a:p>
            <a:endParaRPr lang="es-MX" dirty="0"/>
          </a:p>
        </p:txBody>
      </p:sp>
    </p:spTree>
    <p:extLst>
      <p:ext uri="{BB962C8B-B14F-4D97-AF65-F5344CB8AC3E}">
        <p14:creationId xmlns:p14="http://schemas.microsoft.com/office/powerpoint/2010/main" val="11514576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6948" y="5150006"/>
            <a:ext cx="9144000" cy="1569660"/>
          </a:xfrm>
          <a:prstGeom prst="rect">
            <a:avLst/>
          </a:prstGeom>
        </p:spPr>
        <p:txBody>
          <a:bodyPr wrap="square">
            <a:spAutoFit/>
          </a:bodyPr>
          <a:lstStyle/>
          <a:p>
            <a:r>
              <a:rPr lang="es-MX" sz="2400" b="1" dirty="0" smtClean="0">
                <a:latin typeface="Arial Black" panose="020B0A04020102020204" pitchFamily="34" charset="0"/>
              </a:rPr>
              <a:t>2. Entrega a alguien un estudio bíblico.</a:t>
            </a:r>
          </a:p>
          <a:p>
            <a:r>
              <a:rPr lang="es-MX" sz="2400" b="1" dirty="0" smtClean="0">
                <a:latin typeface="Arial Black" panose="020B0A04020102020204" pitchFamily="34" charset="0"/>
              </a:rPr>
              <a:t>3. Comprométete a llevar a personas a los pies de Cristo. </a:t>
            </a:r>
          </a:p>
          <a:p>
            <a:r>
              <a:rPr lang="es-MX" sz="2400" b="1" dirty="0" smtClean="0">
                <a:latin typeface="Arial Black" panose="020B0A04020102020204" pitchFamily="34" charset="0"/>
              </a:rPr>
              <a:t>4. Participa de los impactos misioneros.</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215800" cy="5150006"/>
          </a:xfrm>
          <a:prstGeom prst="rect">
            <a:avLst/>
          </a:prstGeom>
        </p:spPr>
      </p:pic>
    </p:spTree>
    <p:extLst>
      <p:ext uri="{BB962C8B-B14F-4D97-AF65-F5344CB8AC3E}">
        <p14:creationId xmlns:p14="http://schemas.microsoft.com/office/powerpoint/2010/main" val="24129919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84775"/>
          </a:xfrm>
          <a:prstGeom prst="rect">
            <a:avLst/>
          </a:prstGeom>
          <a:solidFill>
            <a:srgbClr val="FFFF00"/>
          </a:solidFill>
        </p:spPr>
        <p:txBody>
          <a:bodyPr wrap="square" rtlCol="0">
            <a:spAutoFit/>
          </a:bodyPr>
          <a:lstStyle/>
          <a:p>
            <a:pPr algn="ctr"/>
            <a:r>
              <a:rPr lang="es-MX" sz="3200" b="1" dirty="0" smtClean="0">
                <a:latin typeface="Arial Black" panose="020B0A04020102020204" pitchFamily="34" charset="0"/>
              </a:rPr>
              <a:t>CONCLUSIÓN</a:t>
            </a:r>
            <a:endParaRPr lang="es-MX" sz="3200" b="1" dirty="0">
              <a:latin typeface="Arial Black" panose="020B0A04020102020204" pitchFamily="34" charset="0"/>
            </a:endParaRPr>
          </a:p>
        </p:txBody>
      </p:sp>
      <p:sp>
        <p:nvSpPr>
          <p:cNvPr id="3" name="Rectángulo 2"/>
          <p:cNvSpPr/>
          <p:nvPr/>
        </p:nvSpPr>
        <p:spPr>
          <a:xfrm>
            <a:off x="140677" y="4380637"/>
            <a:ext cx="9144000" cy="2308324"/>
          </a:xfrm>
          <a:prstGeom prst="rect">
            <a:avLst/>
          </a:prstGeom>
        </p:spPr>
        <p:txBody>
          <a:bodyPr wrap="square">
            <a:spAutoFit/>
          </a:bodyPr>
          <a:lstStyle/>
          <a:p>
            <a:pPr marL="457200" indent="-457200">
              <a:buAutoNum type="arabicPeriod"/>
            </a:pPr>
            <a:r>
              <a:rPr lang="es-MX" sz="2400" b="1" dirty="0" smtClean="0">
                <a:latin typeface="Arial Black" panose="020B0A04020102020204" pitchFamily="34" charset="0"/>
              </a:rPr>
              <a:t>Debemos definir en que grupo queremos estar </a:t>
            </a:r>
          </a:p>
          <a:p>
            <a:r>
              <a:rPr lang="es-MX" sz="2400" b="1" dirty="0" smtClean="0">
                <a:latin typeface="Arial Black" panose="020B0A04020102020204" pitchFamily="34" charset="0"/>
              </a:rPr>
              <a:t>ante la segunda venida de Cristo. </a:t>
            </a:r>
          </a:p>
          <a:p>
            <a:r>
              <a:rPr lang="es-MX" sz="2400" b="1" dirty="0" smtClean="0">
                <a:latin typeface="Arial Black" panose="020B0A04020102020204" pitchFamily="34" charset="0"/>
              </a:rPr>
              <a:t>2. Debemos permitir que el sueño de Dios se cumpla en nuestra vida, para ser partícipes de la iglesia gloriosa y que nuestra vida refleje el carácter de Cristo. </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84774"/>
            <a:ext cx="9144000" cy="3859638"/>
          </a:xfrm>
          <a:prstGeom prst="rect">
            <a:avLst/>
          </a:prstGeom>
        </p:spPr>
      </p:pic>
    </p:spTree>
    <p:extLst>
      <p:ext uri="{BB962C8B-B14F-4D97-AF65-F5344CB8AC3E}">
        <p14:creationId xmlns:p14="http://schemas.microsoft.com/office/powerpoint/2010/main" val="13431907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58810"/>
            <a:ext cx="9144000" cy="2031325"/>
          </a:xfrm>
          <a:prstGeom prst="rect">
            <a:avLst/>
          </a:prstGeom>
        </p:spPr>
        <p:txBody>
          <a:bodyPr wrap="square">
            <a:spAutoFit/>
          </a:bodyPr>
          <a:lstStyle/>
          <a:p>
            <a:pPr algn="ctr"/>
            <a:r>
              <a:rPr lang="es-MX" b="1" dirty="0" smtClean="0">
                <a:latin typeface="Arial Black" panose="020B0A04020102020204" pitchFamily="34" charset="0"/>
              </a:rPr>
              <a:t>Por lo tanto, la misión, en la mente divina, no solo es un instrumento de crecimiento del creyente, sino también de fortalecimiento </a:t>
            </a:r>
          </a:p>
          <a:p>
            <a:pPr algn="ctr"/>
            <a:r>
              <a:rPr lang="es-MX" b="1" dirty="0" smtClean="0">
                <a:latin typeface="Arial Black" panose="020B0A04020102020204" pitchFamily="34" charset="0"/>
              </a:rPr>
              <a:t>espiritual. “Debe hacerse obra bien organizada en la iglesia, para que sus miembros sepan como impartir la luz a otros, y así </a:t>
            </a:r>
          </a:p>
          <a:p>
            <a:pPr algn="ctr"/>
            <a:r>
              <a:rPr lang="es-MX" b="1" dirty="0" smtClean="0">
                <a:latin typeface="Arial Black" panose="020B0A04020102020204" pitchFamily="34" charset="0"/>
              </a:rPr>
              <a:t>fortalecer su propia fe y aumentar su conocimiento. “Mientras impartan aquello que recibieron de Dios, serán confirmados en la </a:t>
            </a:r>
          </a:p>
          <a:p>
            <a:pPr algn="ctr"/>
            <a:r>
              <a:rPr lang="es-MX" b="1" dirty="0" smtClean="0">
                <a:latin typeface="Arial Black" panose="020B0A04020102020204" pitchFamily="34" charset="0"/>
              </a:rPr>
              <a:t>fe. Una iglesia que trabaja es una iglesia viva” (Servicio cristiano, 93).</a:t>
            </a:r>
            <a:endParaRPr lang="es-MX"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0"/>
            <a:ext cx="9144000" cy="4658810"/>
          </a:xfrm>
          <a:prstGeom prst="rect">
            <a:avLst/>
          </a:prstGeom>
        </p:spPr>
      </p:pic>
    </p:spTree>
    <p:extLst>
      <p:ext uri="{BB962C8B-B14F-4D97-AF65-F5344CB8AC3E}">
        <p14:creationId xmlns:p14="http://schemas.microsoft.com/office/powerpoint/2010/main" val="26901272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rgbClr val="00B050"/>
          </a:solidFill>
        </p:spPr>
        <p:txBody>
          <a:bodyPr wrap="square" rtlCol="0">
            <a:spAutoFit/>
          </a:bodyPr>
          <a:lstStyle/>
          <a:p>
            <a:pPr algn="ctr"/>
            <a:r>
              <a:rPr lang="es-MX" sz="3600" b="1" dirty="0" smtClean="0">
                <a:solidFill>
                  <a:schemeClr val="bg1"/>
                </a:solidFill>
                <a:latin typeface="Arial Black" panose="020B0A04020102020204" pitchFamily="34" charset="0"/>
              </a:rPr>
              <a:t>VERSÍCULO PARA MEMORIZAR</a:t>
            </a:r>
            <a:endParaRPr lang="es-MX" sz="3600" b="1" dirty="0">
              <a:solidFill>
                <a:schemeClr val="bg1"/>
              </a:solidFill>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646330"/>
            <a:ext cx="9144000" cy="6211669"/>
          </a:xfrm>
          <a:prstGeom prst="rect">
            <a:avLst/>
          </a:prstGeom>
        </p:spPr>
      </p:pic>
    </p:spTree>
    <p:extLst>
      <p:ext uri="{BB962C8B-B14F-4D97-AF65-F5344CB8AC3E}">
        <p14:creationId xmlns:p14="http://schemas.microsoft.com/office/powerpoint/2010/main" val="17458236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rgbClr val="C00000"/>
          </a:solidFill>
        </p:spPr>
        <p:txBody>
          <a:bodyPr wrap="square" rtlCol="0">
            <a:spAutoFit/>
          </a:bodyPr>
          <a:lstStyle/>
          <a:p>
            <a:pPr algn="ctr"/>
            <a:r>
              <a:rPr lang="es-MX" sz="3600" dirty="0" smtClean="0">
                <a:solidFill>
                  <a:srgbClr val="FFFF00"/>
                </a:solidFill>
                <a:latin typeface="Arial Black" panose="020B0A04020102020204" pitchFamily="34" charset="0"/>
              </a:rPr>
              <a:t>REPASO DE LA LECCIÓN # 2</a:t>
            </a:r>
            <a:endParaRPr lang="es-MX" sz="3600" dirty="0">
              <a:solidFill>
                <a:srgbClr val="FFFF00"/>
              </a:solidFill>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646331"/>
            <a:ext cx="5401994" cy="6211669"/>
          </a:xfrm>
          <a:prstGeom prst="rect">
            <a:avLst/>
          </a:prstGeom>
        </p:spPr>
      </p:pic>
      <p:sp>
        <p:nvSpPr>
          <p:cNvPr id="4" name="CuadroTexto 3"/>
          <p:cNvSpPr txBox="1"/>
          <p:nvPr/>
        </p:nvSpPr>
        <p:spPr>
          <a:xfrm>
            <a:off x="5401994" y="646331"/>
            <a:ext cx="3742006" cy="3785652"/>
          </a:xfrm>
          <a:prstGeom prst="rect">
            <a:avLst/>
          </a:prstGeom>
          <a:solidFill>
            <a:schemeClr val="accent5">
              <a:lumMod val="20000"/>
              <a:lumOff val="80000"/>
            </a:schemeClr>
          </a:solidFill>
        </p:spPr>
        <p:txBody>
          <a:bodyPr wrap="square" rtlCol="0">
            <a:spAutoFit/>
          </a:bodyPr>
          <a:lstStyle/>
          <a:p>
            <a:pPr algn="ctr"/>
            <a:endParaRPr lang="es-MX" sz="4000" b="1" dirty="0" smtClean="0">
              <a:latin typeface="Arial Black" panose="020B0A04020102020204" pitchFamily="34" charset="0"/>
            </a:endParaRPr>
          </a:p>
          <a:p>
            <a:pPr algn="ctr"/>
            <a:r>
              <a:rPr lang="es-MX" sz="4000" b="1" dirty="0" smtClean="0">
                <a:latin typeface="Arial Black" panose="020B0A04020102020204" pitchFamily="34" charset="0"/>
              </a:rPr>
              <a:t>LOS PACTOS DE DIOS CON NOSOTROS</a:t>
            </a:r>
          </a:p>
          <a:p>
            <a:pPr algn="ctr"/>
            <a:endParaRPr lang="es-MX" sz="4000" b="1" dirty="0">
              <a:latin typeface="Arial Black" panose="020B0A04020102020204" pitchFamily="34" charset="0"/>
            </a:endParaRPr>
          </a:p>
        </p:txBody>
      </p:sp>
      <p:pic>
        <p:nvPicPr>
          <p:cNvPr id="5" name="Imagen 4"/>
          <p:cNvPicPr>
            <a:picLocks noChangeAspect="1"/>
          </p:cNvPicPr>
          <p:nvPr/>
        </p:nvPicPr>
        <p:blipFill>
          <a:blip r:embed="rId3"/>
          <a:stretch>
            <a:fillRect/>
          </a:stretch>
        </p:blipFill>
        <p:spPr>
          <a:xfrm>
            <a:off x="5401994" y="4431982"/>
            <a:ext cx="3742006" cy="2426018"/>
          </a:xfrm>
          <a:prstGeom prst="rect">
            <a:avLst/>
          </a:prstGeom>
        </p:spPr>
      </p:pic>
    </p:spTree>
    <p:extLst>
      <p:ext uri="{BB962C8B-B14F-4D97-AF65-F5344CB8AC3E}">
        <p14:creationId xmlns:p14="http://schemas.microsoft.com/office/powerpoint/2010/main" val="4242426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707886"/>
          </a:xfrm>
          <a:prstGeom prst="rect">
            <a:avLst/>
          </a:prstGeom>
          <a:solidFill>
            <a:schemeClr val="accent6">
              <a:lumMod val="40000"/>
              <a:lumOff val="60000"/>
            </a:schemeClr>
          </a:solidFill>
        </p:spPr>
        <p:txBody>
          <a:bodyPr wrap="square" rtlCol="0">
            <a:spAutoFit/>
          </a:bodyPr>
          <a:lstStyle/>
          <a:p>
            <a:pPr algn="ctr"/>
            <a:r>
              <a:rPr lang="es-MX" sz="4000" b="1" dirty="0" smtClean="0">
                <a:latin typeface="Arial Black" panose="020B0A04020102020204" pitchFamily="34" charset="0"/>
              </a:rPr>
              <a:t>HIMNO FINAL</a:t>
            </a:r>
            <a:endParaRPr lang="es-MX" sz="4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524000" y="707885"/>
            <a:ext cx="12192000" cy="6858000"/>
          </a:xfrm>
          <a:prstGeom prst="rect">
            <a:avLst/>
          </a:prstGeom>
        </p:spPr>
      </p:pic>
      <p:sp>
        <p:nvSpPr>
          <p:cNvPr id="4" name="CuadroTexto 3"/>
          <p:cNvSpPr txBox="1"/>
          <p:nvPr/>
        </p:nvSpPr>
        <p:spPr>
          <a:xfrm>
            <a:off x="4431323" y="954106"/>
            <a:ext cx="2257349" cy="923330"/>
          </a:xfrm>
          <a:prstGeom prst="rect">
            <a:avLst/>
          </a:prstGeom>
          <a:noFill/>
        </p:spPr>
        <p:txBody>
          <a:bodyPr wrap="none" rtlCol="0">
            <a:spAutoFit/>
          </a:bodyPr>
          <a:lstStyle/>
          <a:p>
            <a:r>
              <a:rPr lang="es-MX" sz="5400" b="1" dirty="0" smtClean="0">
                <a:latin typeface="Arial Black" panose="020B0A04020102020204" pitchFamily="34" charset="0"/>
              </a:rPr>
              <a:t># 570</a:t>
            </a:r>
            <a:endParaRPr lang="es-MX" sz="5400" b="1" dirty="0">
              <a:latin typeface="Arial Black" panose="020B0A04020102020204" pitchFamily="34" charset="0"/>
            </a:endParaRPr>
          </a:p>
        </p:txBody>
      </p:sp>
    </p:spTree>
    <p:extLst>
      <p:ext uri="{BB962C8B-B14F-4D97-AF65-F5344CB8AC3E}">
        <p14:creationId xmlns:p14="http://schemas.microsoft.com/office/powerpoint/2010/main" val="1438606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6" y="0"/>
            <a:ext cx="9146566" cy="6858000"/>
          </a:xfrm>
          <a:prstGeom prst="rect">
            <a:avLst/>
          </a:prstGeom>
        </p:spPr>
      </p:pic>
    </p:spTree>
    <p:extLst>
      <p:ext uri="{BB962C8B-B14F-4D97-AF65-F5344CB8AC3E}">
        <p14:creationId xmlns:p14="http://schemas.microsoft.com/office/powerpoint/2010/main" val="1138954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78141"/>
            <a:ext cx="9144000" cy="1569660"/>
          </a:xfrm>
          <a:prstGeom prst="rect">
            <a:avLst/>
          </a:prstGeom>
        </p:spPr>
        <p:txBody>
          <a:bodyPr wrap="square">
            <a:spAutoFit/>
          </a:bodyPr>
          <a:lstStyle/>
          <a:p>
            <a:pPr algn="ctr"/>
            <a:r>
              <a:rPr lang="es-MX" sz="2400" b="1" dirty="0" smtClean="0">
                <a:latin typeface="Arial Black" panose="020B0A04020102020204" pitchFamily="34" charset="0"/>
              </a:rPr>
              <a:t>Recuerda: una iglesia que trabaja siempre será una iglesia viva, ¿No es ese el sueño de Dios? </a:t>
            </a:r>
          </a:p>
          <a:p>
            <a:pPr algn="ctr"/>
            <a:r>
              <a:rPr lang="es-MX" sz="2400" b="1" dirty="0" smtClean="0">
                <a:latin typeface="Arial Black" panose="020B0A04020102020204" pitchFamily="34" charset="0"/>
              </a:rPr>
              <a:t>¿Te gustaría comprometerte con </a:t>
            </a:r>
          </a:p>
          <a:p>
            <a:pPr algn="ctr"/>
            <a:r>
              <a:rPr lang="es-MX" sz="2400" b="1" dirty="0" smtClean="0">
                <a:latin typeface="Arial Black" panose="020B0A04020102020204" pitchFamily="34" charset="0"/>
              </a:rPr>
              <a:t>Dios en esta hora?</a:t>
            </a:r>
            <a:endParaRPr lang="es-MX" sz="2400" b="1" dirty="0">
              <a:latin typeface="Arial Black" panose="020B0A04020102020204" pitchFamily="34" charset="0"/>
            </a:endParaRPr>
          </a:p>
        </p:txBody>
      </p:sp>
      <p:sp>
        <p:nvSpPr>
          <p:cNvPr id="3" name="CuadroTexto 2"/>
          <p:cNvSpPr txBox="1"/>
          <p:nvPr/>
        </p:nvSpPr>
        <p:spPr>
          <a:xfrm>
            <a:off x="0" y="-1"/>
            <a:ext cx="9144000" cy="584775"/>
          </a:xfrm>
          <a:prstGeom prst="rect">
            <a:avLst/>
          </a:prstGeom>
          <a:solidFill>
            <a:srgbClr val="FFFF00"/>
          </a:solidFill>
        </p:spPr>
        <p:txBody>
          <a:bodyPr wrap="square" rtlCol="0">
            <a:spAutoFit/>
          </a:bodyPr>
          <a:lstStyle/>
          <a:p>
            <a:pPr algn="ctr"/>
            <a:r>
              <a:rPr lang="es-MX" sz="3200" b="1" dirty="0" smtClean="0">
                <a:latin typeface="Arial Black" panose="020B0A04020102020204" pitchFamily="34" charset="0"/>
              </a:rPr>
              <a:t>ORACIÓN FINAL</a:t>
            </a:r>
            <a:endParaRPr lang="es-MX" sz="32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584774"/>
            <a:ext cx="9144000" cy="4581534"/>
          </a:xfrm>
          <a:prstGeom prst="rect">
            <a:avLst/>
          </a:prstGeom>
        </p:spPr>
      </p:pic>
    </p:spTree>
    <p:extLst>
      <p:ext uri="{BB962C8B-B14F-4D97-AF65-F5344CB8AC3E}">
        <p14:creationId xmlns:p14="http://schemas.microsoft.com/office/powerpoint/2010/main" val="26032229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948931"/>
          </a:xfrm>
          <a:prstGeom prst="rect">
            <a:avLst/>
          </a:prstGeom>
        </p:spPr>
      </p:pic>
      <p:sp>
        <p:nvSpPr>
          <p:cNvPr id="5" name="CuadroTexto 4"/>
          <p:cNvSpPr txBox="1"/>
          <p:nvPr/>
        </p:nvSpPr>
        <p:spPr>
          <a:xfrm>
            <a:off x="6752492" y="5598941"/>
            <a:ext cx="2391508" cy="369332"/>
          </a:xfrm>
          <a:prstGeom prst="rect">
            <a:avLst/>
          </a:prstGeom>
          <a:solidFill>
            <a:srgbClr val="FFFF00"/>
          </a:solidFill>
        </p:spPr>
        <p:txBody>
          <a:bodyPr wrap="square" rtlCol="0">
            <a:spAutoFit/>
          </a:bodyPr>
          <a:lstStyle/>
          <a:p>
            <a:endParaRPr lang="es-MX" dirty="0"/>
          </a:p>
        </p:txBody>
      </p:sp>
      <p:sp>
        <p:nvSpPr>
          <p:cNvPr id="6" name="CuadroTexto 5"/>
          <p:cNvSpPr txBox="1"/>
          <p:nvPr/>
        </p:nvSpPr>
        <p:spPr>
          <a:xfrm>
            <a:off x="239151" y="6443003"/>
            <a:ext cx="1899138" cy="369332"/>
          </a:xfrm>
          <a:prstGeom prst="rect">
            <a:avLst/>
          </a:prstGeom>
          <a:solidFill>
            <a:srgbClr val="FFFF00"/>
          </a:solidFill>
        </p:spPr>
        <p:txBody>
          <a:bodyPr wrap="square" rtlCol="0">
            <a:spAutoFit/>
          </a:bodyPr>
          <a:lstStyle/>
          <a:p>
            <a:endParaRPr lang="es-MX" dirty="0"/>
          </a:p>
        </p:txBody>
      </p:sp>
      <p:sp>
        <p:nvSpPr>
          <p:cNvPr id="7" name="CuadroTexto 6"/>
          <p:cNvSpPr txBox="1"/>
          <p:nvPr/>
        </p:nvSpPr>
        <p:spPr>
          <a:xfrm>
            <a:off x="7849772" y="6625883"/>
            <a:ext cx="1294228" cy="369332"/>
          </a:xfrm>
          <a:prstGeom prst="rect">
            <a:avLst/>
          </a:prstGeom>
          <a:solidFill>
            <a:srgbClr val="FFFF00"/>
          </a:solidFill>
        </p:spPr>
        <p:txBody>
          <a:bodyPr wrap="square" rtlCol="0">
            <a:spAutoFit/>
          </a:bodyPr>
          <a:lstStyle/>
          <a:p>
            <a:endParaRPr lang="es-MX" dirty="0"/>
          </a:p>
        </p:txBody>
      </p:sp>
    </p:spTree>
    <p:extLst>
      <p:ext uri="{BB962C8B-B14F-4D97-AF65-F5344CB8AC3E}">
        <p14:creationId xmlns:p14="http://schemas.microsoft.com/office/powerpoint/2010/main" val="4096255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80318"/>
            <a:ext cx="9144000" cy="1569660"/>
          </a:xfrm>
          <a:prstGeom prst="rect">
            <a:avLst/>
          </a:prstGeom>
        </p:spPr>
        <p:txBody>
          <a:bodyPr wrap="square">
            <a:spAutoFit/>
          </a:bodyPr>
          <a:lstStyle/>
          <a:p>
            <a:pPr algn="ctr"/>
            <a:r>
              <a:rPr lang="es-MX" sz="2400" b="1" dirty="0" smtClean="0">
                <a:latin typeface="Arial Black" panose="020B0A04020102020204" pitchFamily="34" charset="0"/>
              </a:rPr>
              <a:t>“Por lo tanto, echen mano de toda la armadura de Dios para que, cuando llegue el día malo, puedan resistir hasta el fin y permanecer firmes” </a:t>
            </a:r>
          </a:p>
          <a:p>
            <a:pPr algn="ctr"/>
            <a:r>
              <a:rPr lang="es-MX" sz="2400" b="1" dirty="0" smtClean="0">
                <a:latin typeface="Arial Black" panose="020B0A04020102020204" pitchFamily="34" charset="0"/>
              </a:rPr>
              <a:t>(Efesios 6:13</a:t>
            </a:r>
            <a:endParaRPr lang="es-MX" sz="2400" b="1" dirty="0">
              <a:latin typeface="Arial Black" panose="020B0A04020102020204" pitchFamily="34" charset="0"/>
            </a:endParaRPr>
          </a:p>
        </p:txBody>
      </p:sp>
      <p:sp>
        <p:nvSpPr>
          <p:cNvPr id="3" name="CuadroTexto 2"/>
          <p:cNvSpPr txBox="1"/>
          <p:nvPr/>
        </p:nvSpPr>
        <p:spPr>
          <a:xfrm>
            <a:off x="0" y="0"/>
            <a:ext cx="9144000" cy="584775"/>
          </a:xfrm>
          <a:prstGeom prst="rect">
            <a:avLst/>
          </a:prstGeom>
          <a:solidFill>
            <a:srgbClr val="FFC000"/>
          </a:solidFill>
        </p:spPr>
        <p:txBody>
          <a:bodyPr wrap="square" rtlCol="0">
            <a:spAutoFit/>
          </a:bodyPr>
          <a:lstStyle/>
          <a:p>
            <a:pPr algn="ctr"/>
            <a:r>
              <a:rPr lang="es-MX" sz="3200" b="1" dirty="0" smtClean="0">
                <a:latin typeface="Arial Black" panose="020B0A04020102020204" pitchFamily="34" charset="0"/>
              </a:rPr>
              <a:t>LECTURA BÍBLICA</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84775"/>
            <a:ext cx="9144000" cy="4595543"/>
          </a:xfrm>
          <a:prstGeom prst="rect">
            <a:avLst/>
          </a:prstGeom>
        </p:spPr>
      </p:pic>
    </p:spTree>
    <p:extLst>
      <p:ext uri="{BB962C8B-B14F-4D97-AF65-F5344CB8AC3E}">
        <p14:creationId xmlns:p14="http://schemas.microsoft.com/office/powerpoint/2010/main" val="288362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44000" cy="6858000"/>
          </a:xfrm>
          <a:prstGeom prst="rect">
            <a:avLst/>
          </a:prstGeom>
        </p:spPr>
      </p:pic>
      <p:sp>
        <p:nvSpPr>
          <p:cNvPr id="4" name="CuadroTexto 3"/>
          <p:cNvSpPr txBox="1"/>
          <p:nvPr/>
        </p:nvSpPr>
        <p:spPr>
          <a:xfrm>
            <a:off x="4178104" y="1167618"/>
            <a:ext cx="3826413" cy="1323439"/>
          </a:xfrm>
          <a:prstGeom prst="rect">
            <a:avLst/>
          </a:prstGeom>
          <a:noFill/>
        </p:spPr>
        <p:txBody>
          <a:bodyPr wrap="square" rtlCol="0">
            <a:spAutoFit/>
          </a:bodyPr>
          <a:lstStyle/>
          <a:p>
            <a:pPr algn="ctr"/>
            <a:r>
              <a:rPr lang="es-MX" sz="4000" b="1" dirty="0" smtClean="0">
                <a:solidFill>
                  <a:srgbClr val="FFFF00"/>
                </a:solidFill>
                <a:latin typeface="Arial Black" panose="020B0A04020102020204" pitchFamily="34" charset="0"/>
              </a:rPr>
              <a:t>ORACIÓN DE RODILLAS</a:t>
            </a:r>
            <a:endParaRPr lang="es-MX" sz="40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56015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0"/>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INTRODUCCIÓN</a:t>
            </a:r>
            <a:endParaRPr lang="es-MX" sz="2800" b="1" dirty="0">
              <a:latin typeface="Arial Black" panose="020B0A04020102020204" pitchFamily="34" charset="0"/>
            </a:endParaRPr>
          </a:p>
        </p:txBody>
      </p:sp>
      <p:sp>
        <p:nvSpPr>
          <p:cNvPr id="5" name="Rectángulo 4"/>
          <p:cNvSpPr/>
          <p:nvPr/>
        </p:nvSpPr>
        <p:spPr>
          <a:xfrm>
            <a:off x="0" y="4736685"/>
            <a:ext cx="9144000" cy="1938992"/>
          </a:xfrm>
          <a:prstGeom prst="rect">
            <a:avLst/>
          </a:prstGeom>
        </p:spPr>
        <p:txBody>
          <a:bodyPr wrap="square">
            <a:spAutoFit/>
          </a:bodyPr>
          <a:lstStyle/>
          <a:p>
            <a:pPr algn="ctr"/>
            <a:r>
              <a:rPr lang="es-MX" sz="2000" b="1" dirty="0" smtClean="0">
                <a:latin typeface="Arial Black" panose="020B0A04020102020204" pitchFamily="34" charset="0"/>
              </a:rPr>
              <a:t>¿Por qué la Biblia y el Espíritu de profecía enfatizan tanto la participación de todos los creyentes? Esto es vital para entender la misión desde la perspectiva divina. La razón no es que Dios necesite de nosotros para terminar su obra. Somos nosotros los que necesitamos participar de la misión a fin de crecer espiritualmente </a:t>
            </a:r>
            <a:endParaRPr lang="es-MX" sz="2000" b="1" dirty="0">
              <a:latin typeface="Arial Black" panose="020B0A04020102020204" pitchFamily="34" charset="0"/>
            </a:endParaRPr>
          </a:p>
        </p:txBody>
      </p:sp>
      <p:pic>
        <p:nvPicPr>
          <p:cNvPr id="6" name="Imagen 5"/>
          <p:cNvPicPr>
            <a:picLocks noChangeAspect="1"/>
          </p:cNvPicPr>
          <p:nvPr/>
        </p:nvPicPr>
        <p:blipFill>
          <a:blip r:embed="rId2"/>
          <a:stretch>
            <a:fillRect/>
          </a:stretch>
        </p:blipFill>
        <p:spPr>
          <a:xfrm>
            <a:off x="-1" y="523219"/>
            <a:ext cx="9144001" cy="4136495"/>
          </a:xfrm>
          <a:prstGeom prst="rect">
            <a:avLst/>
          </a:prstGeom>
        </p:spPr>
      </p:pic>
    </p:spTree>
    <p:extLst>
      <p:ext uri="{BB962C8B-B14F-4D97-AF65-F5344CB8AC3E}">
        <p14:creationId xmlns:p14="http://schemas.microsoft.com/office/powerpoint/2010/main" val="650334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92955"/>
            <a:ext cx="9144000" cy="1938992"/>
          </a:xfrm>
          <a:prstGeom prst="rect">
            <a:avLst/>
          </a:prstGeom>
        </p:spPr>
        <p:txBody>
          <a:bodyPr wrap="square">
            <a:spAutoFit/>
          </a:bodyPr>
          <a:lstStyle/>
          <a:p>
            <a:pPr algn="ctr"/>
            <a:r>
              <a:rPr lang="es-MX" sz="2000" b="1" dirty="0" smtClean="0">
                <a:latin typeface="Arial Black" panose="020B0A04020102020204" pitchFamily="34" charset="0"/>
              </a:rPr>
              <a:t>En la lectura bíblica el apóstol Pablo menciona dos acontecimientos de suma importancia: el “fin” y el “día malo”. Evidentemente, el fin se refiere a la segunda venida de Jesús. Consideremos lo siguiente a la luz de reconocer nuestra necesidad espiritual y comprender que debemos tomar decisiones serias sobre nuestra salvación.</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44000" cy="4787289"/>
          </a:xfrm>
          <a:prstGeom prst="rect">
            <a:avLst/>
          </a:prstGeom>
        </p:spPr>
      </p:pic>
    </p:spTree>
    <p:extLst>
      <p:ext uri="{BB962C8B-B14F-4D97-AF65-F5344CB8AC3E}">
        <p14:creationId xmlns:p14="http://schemas.microsoft.com/office/powerpoint/2010/main" val="32782377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523220"/>
          </a:xfrm>
          <a:prstGeom prst="rect">
            <a:avLst/>
          </a:prstGeom>
          <a:solidFill>
            <a:srgbClr val="FFFF00"/>
          </a:solidFill>
        </p:spPr>
        <p:txBody>
          <a:bodyPr wrap="square">
            <a:spAutoFit/>
          </a:bodyPr>
          <a:lstStyle/>
          <a:p>
            <a:pPr algn="ctr"/>
            <a:r>
              <a:rPr lang="es-MX" sz="2800" b="1" dirty="0" smtClean="0">
                <a:latin typeface="Arial Black" panose="020B0A04020102020204" pitchFamily="34" charset="0"/>
              </a:rPr>
              <a:t>DOS GRUPOS</a:t>
            </a:r>
            <a:endParaRPr lang="es-MX" sz="2800" b="1" dirty="0">
              <a:latin typeface="Arial Black" panose="020B0A04020102020204" pitchFamily="34" charset="0"/>
            </a:endParaRPr>
          </a:p>
        </p:txBody>
      </p:sp>
      <p:sp>
        <p:nvSpPr>
          <p:cNvPr id="5" name="Rectángulo 4"/>
          <p:cNvSpPr/>
          <p:nvPr/>
        </p:nvSpPr>
        <p:spPr>
          <a:xfrm>
            <a:off x="0" y="5100267"/>
            <a:ext cx="9144000" cy="1631216"/>
          </a:xfrm>
          <a:prstGeom prst="rect">
            <a:avLst/>
          </a:prstGeom>
        </p:spPr>
        <p:txBody>
          <a:bodyPr wrap="square">
            <a:spAutoFit/>
          </a:bodyPr>
          <a:lstStyle/>
          <a:p>
            <a:pPr algn="ctr"/>
            <a:r>
              <a:rPr lang="es-MX" sz="2000" b="1" dirty="0" smtClean="0">
                <a:latin typeface="Arial Black" panose="020B0A04020102020204" pitchFamily="34" charset="0"/>
              </a:rPr>
              <a:t>Primer grupo: Cuando Cristo vuelva, solo habrá dos grupos. </a:t>
            </a:r>
          </a:p>
          <a:p>
            <a:pPr algn="ctr"/>
            <a:r>
              <a:rPr lang="es-MX" sz="2000" b="1" dirty="0" smtClean="0">
                <a:latin typeface="Arial Black" panose="020B0A04020102020204" pitchFamily="34" charset="0"/>
              </a:rPr>
              <a:t>Los redimidos alzarán las manos al cielo y exclamarán: </a:t>
            </a:r>
          </a:p>
          <a:p>
            <a:pPr algn="ctr"/>
            <a:r>
              <a:rPr lang="es-MX" sz="2000" b="1" dirty="0" smtClean="0">
                <a:latin typeface="Arial Black" panose="020B0A04020102020204" pitchFamily="34" charset="0"/>
              </a:rPr>
              <a:t>“¡Éste es nuestro Dios!, ¡este es el Señor, a quien hemos esperado!, ¡él nos salvará!, ¡nos regocijaremos y nos alegraremos en su salvación!” (Isaías 25:9). </a:t>
            </a:r>
            <a:endParaRPr lang="es-MX" sz="2000" b="1" dirty="0">
              <a:latin typeface="Arial Black" panose="020B0A04020102020204" pitchFamily="34" charset="0"/>
            </a:endParaRPr>
          </a:p>
        </p:txBody>
      </p:sp>
      <p:pic>
        <p:nvPicPr>
          <p:cNvPr id="6" name="Imagen 5"/>
          <p:cNvPicPr>
            <a:picLocks noChangeAspect="1"/>
          </p:cNvPicPr>
          <p:nvPr/>
        </p:nvPicPr>
        <p:blipFill>
          <a:blip r:embed="rId2"/>
          <a:stretch>
            <a:fillRect/>
          </a:stretch>
        </p:blipFill>
        <p:spPr>
          <a:xfrm>
            <a:off x="-1" y="523220"/>
            <a:ext cx="9144001" cy="4593864"/>
          </a:xfrm>
          <a:prstGeom prst="rect">
            <a:avLst/>
          </a:prstGeom>
        </p:spPr>
      </p:pic>
    </p:spTree>
    <p:extLst>
      <p:ext uri="{BB962C8B-B14F-4D97-AF65-F5344CB8AC3E}">
        <p14:creationId xmlns:p14="http://schemas.microsoft.com/office/powerpoint/2010/main" val="2228051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5473562"/>
            <a:ext cx="9144000" cy="1200329"/>
          </a:xfrm>
          <a:prstGeom prst="rect">
            <a:avLst/>
          </a:prstGeom>
        </p:spPr>
        <p:txBody>
          <a:bodyPr wrap="square">
            <a:spAutoFit/>
          </a:bodyPr>
          <a:lstStyle/>
          <a:p>
            <a:pPr algn="ctr"/>
            <a:r>
              <a:rPr lang="es-MX" sz="2400" b="1" dirty="0" smtClean="0">
                <a:latin typeface="Arial Black" panose="020B0A04020102020204" pitchFamily="34" charset="0"/>
              </a:rPr>
              <a:t>Segundo grupo: En contraste con este momento de júbilo, Juan describe la experiencia del segundo grupo de forma dramática (Leer Apocalipsis 6:12-17). </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0"/>
            <a:ext cx="9144001" cy="5474362"/>
          </a:xfrm>
          <a:prstGeom prst="rect">
            <a:avLst/>
          </a:prstGeom>
        </p:spPr>
      </p:pic>
      <p:sp>
        <p:nvSpPr>
          <p:cNvPr id="5" name="CuadroTexto 4"/>
          <p:cNvSpPr txBox="1"/>
          <p:nvPr/>
        </p:nvSpPr>
        <p:spPr>
          <a:xfrm>
            <a:off x="7230794" y="2194560"/>
            <a:ext cx="1913206" cy="369332"/>
          </a:xfrm>
          <a:prstGeom prst="rect">
            <a:avLst/>
          </a:prstGeom>
          <a:solidFill>
            <a:schemeClr val="tx2">
              <a:lumMod val="60000"/>
              <a:lumOff val="40000"/>
            </a:schemeClr>
          </a:solidFill>
        </p:spPr>
        <p:txBody>
          <a:bodyPr wrap="square" rtlCol="0">
            <a:spAutoFit/>
          </a:bodyPr>
          <a:lstStyle/>
          <a:p>
            <a:endParaRPr lang="es-MX"/>
          </a:p>
        </p:txBody>
      </p:sp>
    </p:spTree>
    <p:extLst>
      <p:ext uri="{BB962C8B-B14F-4D97-AF65-F5344CB8AC3E}">
        <p14:creationId xmlns:p14="http://schemas.microsoft.com/office/powerpoint/2010/main" val="357195694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1506</Words>
  <Application>Microsoft Office PowerPoint</Application>
  <PresentationFormat>Presentación en pantalla (4:3)</PresentationFormat>
  <Paragraphs>102</Paragraphs>
  <Slides>31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31</vt:i4>
      </vt:variant>
    </vt:vector>
  </HeadingPairs>
  <TitlesOfParts>
    <vt:vector size="36"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jmgonzalez_61@hotmail.com</dc:creator>
  <cp:lastModifiedBy>jmgonzalez_61@hotmail.com</cp:lastModifiedBy>
  <cp:revision>28</cp:revision>
  <dcterms:created xsi:type="dcterms:W3CDTF">2023-01-06T14:35:02Z</dcterms:created>
  <dcterms:modified xsi:type="dcterms:W3CDTF">2023-01-06T19:13:52Z</dcterms:modified>
</cp:coreProperties>
</file>