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3" r:id="rId4"/>
    <p:sldId id="257" r:id="rId5"/>
    <p:sldId id="268" r:id="rId6"/>
    <p:sldId id="267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78" r:id="rId24"/>
    <p:sldId id="279" r:id="rId25"/>
    <p:sldId id="277" r:id="rId26"/>
    <p:sldId id="281" r:id="rId27"/>
    <p:sldId id="282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65" d="100"/>
          <a:sy n="65" d="100"/>
        </p:scale>
        <p:origin x="1434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61F4-492E-45AC-BA9A-3E8BAEF2A7FC}" type="datetimeFigureOut">
              <a:rPr lang="es-MX" smtClean="0"/>
              <a:t>05/10/2022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B6B-4780-4E9A-BE0C-5B25D18B11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42802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61F4-492E-45AC-BA9A-3E8BAEF2A7FC}" type="datetimeFigureOut">
              <a:rPr lang="es-MX" smtClean="0"/>
              <a:t>05/10/2022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B6B-4780-4E9A-BE0C-5B25D18B11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91704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61F4-492E-45AC-BA9A-3E8BAEF2A7FC}" type="datetimeFigureOut">
              <a:rPr lang="es-MX" smtClean="0"/>
              <a:t>05/10/2022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B6B-4780-4E9A-BE0C-5B25D18B11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683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61F4-492E-45AC-BA9A-3E8BAEF2A7FC}" type="datetimeFigureOut">
              <a:rPr lang="es-MX" smtClean="0"/>
              <a:t>05/10/2022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B6B-4780-4E9A-BE0C-5B25D18B11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22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61F4-492E-45AC-BA9A-3E8BAEF2A7FC}" type="datetimeFigureOut">
              <a:rPr lang="es-MX" smtClean="0"/>
              <a:t>05/10/2022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B6B-4780-4E9A-BE0C-5B25D18B11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9148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61F4-492E-45AC-BA9A-3E8BAEF2A7FC}" type="datetimeFigureOut">
              <a:rPr lang="es-MX" smtClean="0"/>
              <a:t>05/10/2022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B6B-4780-4E9A-BE0C-5B25D18B11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9259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61F4-492E-45AC-BA9A-3E8BAEF2A7FC}" type="datetimeFigureOut">
              <a:rPr lang="es-MX" smtClean="0"/>
              <a:t>05/10/2022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B6B-4780-4E9A-BE0C-5B25D18B11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7689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61F4-492E-45AC-BA9A-3E8BAEF2A7FC}" type="datetimeFigureOut">
              <a:rPr lang="es-MX" smtClean="0"/>
              <a:t>05/10/2022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B6B-4780-4E9A-BE0C-5B25D18B11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69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61F4-492E-45AC-BA9A-3E8BAEF2A7FC}" type="datetimeFigureOut">
              <a:rPr lang="es-MX" smtClean="0"/>
              <a:t>05/10/2022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B6B-4780-4E9A-BE0C-5B25D18B11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898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61F4-492E-45AC-BA9A-3E8BAEF2A7FC}" type="datetimeFigureOut">
              <a:rPr lang="es-MX" smtClean="0"/>
              <a:t>05/10/2022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B6B-4780-4E9A-BE0C-5B25D18B11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7968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561F4-492E-45AC-BA9A-3E8BAEF2A7FC}" type="datetimeFigureOut">
              <a:rPr lang="es-MX" smtClean="0"/>
              <a:t>05/10/2022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91B6B-4780-4E9A-BE0C-5B25D18B11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0878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561F4-492E-45AC-BA9A-3E8BAEF2A7FC}" type="datetimeFigureOut">
              <a:rPr lang="es-MX" smtClean="0"/>
              <a:t>05/10/2022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91B6B-4780-4E9A-BE0C-5B25D18B110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71313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s-MX" sz="2800" dirty="0" smtClean="0">
                <a:latin typeface="Arial Black" panose="020B0A04020102020204" pitchFamily="34" charset="0"/>
              </a:rPr>
              <a:t>AQUILA Y PRISCILA, UN EJEMPLO A SEGUIR</a:t>
            </a:r>
            <a:endParaRPr lang="es-MX" sz="2800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0" y="5735894"/>
            <a:ext cx="1122106" cy="1122106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419085" y="5778911"/>
            <a:ext cx="114857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dirty="0" smtClean="0">
                <a:latin typeface="Arial Black" panose="020B0A04020102020204" pitchFamily="34" charset="0"/>
              </a:rPr>
              <a:t>ESCUELA SABÁTICA</a:t>
            </a:r>
          </a:p>
          <a:p>
            <a:r>
              <a:rPr lang="es-MX" sz="3200" b="1" dirty="0" smtClean="0">
                <a:latin typeface="Arial Black" panose="020B0A04020102020204" pitchFamily="34" charset="0"/>
              </a:rPr>
              <a:t>IGLESIA ADVENTISTA DEL 7° DÍA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80" y="523220"/>
            <a:ext cx="6961239" cy="5155668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0" y="523220"/>
            <a:ext cx="1091380" cy="51556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9" name="CuadroTexto 8"/>
          <p:cNvSpPr txBox="1"/>
          <p:nvPr/>
        </p:nvSpPr>
        <p:spPr>
          <a:xfrm>
            <a:off x="8052620" y="523220"/>
            <a:ext cx="1091380" cy="515566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250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802577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Lucas 10:1 </a:t>
            </a:r>
            <a:r>
              <a:rPr lang="es-MX" sz="2400" b="1" dirty="0" smtClean="0">
                <a:latin typeface="Arial Black" panose="020B0A04020102020204" pitchFamily="34" charset="0"/>
              </a:rPr>
              <a:t>menciona que </a:t>
            </a:r>
            <a:r>
              <a:rPr lang="es-MX" sz="2400" b="1" dirty="0">
                <a:latin typeface="Arial Black" panose="020B0A04020102020204" pitchFamily="34" charset="0"/>
              </a:rPr>
              <a:t>de la misma forma Jesús envió a predicar a los setenta, la misión sería dura, sin </a:t>
            </a:r>
            <a:r>
              <a:rPr lang="es-MX" sz="2400" b="1" dirty="0" smtClean="0">
                <a:latin typeface="Arial Black" panose="020B0A04020102020204" pitchFamily="34" charset="0"/>
              </a:rPr>
              <a:t>embargo, la </a:t>
            </a:r>
            <a:r>
              <a:rPr lang="es-MX" sz="2400" b="1" dirty="0">
                <a:latin typeface="Arial Black" panose="020B0A04020102020204" pitchFamily="34" charset="0"/>
              </a:rPr>
              <a:t>fraternidad cristiana les ayudaría a afrontar mejor los desafíos propios del cumplimiento de </a:t>
            </a:r>
            <a:r>
              <a:rPr lang="es-MX" sz="2400" b="1" dirty="0" smtClean="0">
                <a:latin typeface="Arial Black" panose="020B0A04020102020204" pitchFamily="34" charset="0"/>
              </a:rPr>
              <a:t>la misión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3999" cy="480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54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549676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 primera pareja misionera de la iglesia primitiva se encuentra en Hechos 3:1, cuando Pedro y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Juan subían al templo para orar, la palabra de Dios menciona que allí se realizó el primer milagro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la iglesia primitiva, efectuado en el nombre del Señor Jesús.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1034"/>
            <a:ext cx="9144000" cy="494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554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HIMNO DE ALABANZA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0" y="707886"/>
            <a:ext cx="12192000" cy="6858000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185652" y="5238275"/>
            <a:ext cx="24881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6000" b="1" dirty="0" smtClean="0">
                <a:latin typeface="Arial Black" panose="020B0A04020102020204" pitchFamily="34" charset="0"/>
              </a:rPr>
              <a:t># 534</a:t>
            </a:r>
            <a:endParaRPr lang="es-MX" sz="6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9775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715000" y="537073"/>
            <a:ext cx="3429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“Saludad a Priscila y Aquila, mis colaboradores en Cristo Jesús, que expusieron su vida por mí; a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los cuales no solo yo doy gracias, sino también todas las iglesias de los gentiles”.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1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14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NUEVO</a:t>
            </a:r>
            <a:r>
              <a:rPr lang="es-MX" sz="4000" b="1" dirty="0" smtClean="0">
                <a:latin typeface="Arial Black" panose="020B0A04020102020204" pitchFamily="34" charset="0"/>
              </a:rPr>
              <a:t> </a:t>
            </a:r>
            <a:r>
              <a:rPr lang="es-MX" sz="40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HORIZONTE</a:t>
            </a:r>
            <a:endParaRPr lang="es-MX" sz="40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0" y="707885"/>
            <a:ext cx="91440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DISCIPULADO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0" y="6273225"/>
            <a:ext cx="9144000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LA FELICIDAD ES POSIBLE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9549"/>
            <a:ext cx="9125224" cy="510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58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17343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No habían pasado dos décadas desde la ascensión de Cristo, y la semilla del Evangelio ya </a:t>
            </a:r>
            <a:r>
              <a:rPr lang="es-MX" sz="2800" b="1" dirty="0" smtClean="0">
                <a:latin typeface="Arial Black" panose="020B0A04020102020204" pitchFamily="34" charset="0"/>
              </a:rPr>
              <a:t>se había </a:t>
            </a:r>
            <a:r>
              <a:rPr lang="es-MX" sz="2800" b="1" dirty="0">
                <a:latin typeface="Arial Black" panose="020B0A04020102020204" pitchFamily="34" charset="0"/>
              </a:rPr>
              <a:t>esparcido por numerosas ciudades del </a:t>
            </a:r>
            <a:r>
              <a:rPr lang="es-MX" sz="2800" b="1" dirty="0" smtClean="0">
                <a:latin typeface="Arial Black" panose="020B0A04020102020204" pitchFamily="34" charset="0"/>
              </a:rPr>
              <a:t>imperio.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1630" cy="49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52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355"/>
            <a:ext cx="338328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En Roma la buena nueva tuvo acogida</a:t>
            </a:r>
          </a:p>
          <a:p>
            <a:pPr algn="ctr"/>
            <a:r>
              <a:rPr lang="es-MX" sz="3600" b="1" dirty="0">
                <a:latin typeface="Arial Black" panose="020B0A04020102020204" pitchFamily="34" charset="0"/>
              </a:rPr>
              <a:t>entre algunos judíos, entre ellos Aquila, </a:t>
            </a:r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un </a:t>
            </a:r>
            <a:r>
              <a:rPr lang="es-MX" sz="3600" b="1" dirty="0">
                <a:latin typeface="Arial Black" panose="020B0A04020102020204" pitchFamily="34" charset="0"/>
              </a:rPr>
              <a:t>tejedor de tiendas de campaña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280" y="0"/>
            <a:ext cx="5760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44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MISIONERO MUNDIAL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8589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243512"/>
            <a:ext cx="373134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Los hechos de los apóstoles cuentan poco acerca de los relatos de labor en el taller de Aquila.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Debían ser momentos de gran concentración, porque los tejedores incluso estaban eximidos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una ley que prescribía ponerse de pie al ver pasar ciertos personajes distinguidos para no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desatender su tarea.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341" y="0"/>
            <a:ext cx="54126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34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6273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Aquila y Priscila no imaginaban encontrarse con el apóstol Pablo en </a:t>
            </a:r>
            <a:r>
              <a:rPr lang="es-MX" sz="2400" b="1" dirty="0" err="1">
                <a:latin typeface="Arial Black" panose="020B0A04020102020204" pitchFamily="34" charset="0"/>
              </a:rPr>
              <a:t>Acaya</a:t>
            </a:r>
            <a:r>
              <a:rPr lang="es-MX" sz="2400" b="1" dirty="0">
                <a:latin typeface="Arial Black" panose="020B0A04020102020204" pitchFamily="34" charset="0"/>
              </a:rPr>
              <a:t>.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Además de alojarlo en su propio hogar.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Aquila </a:t>
            </a:r>
            <a:r>
              <a:rPr lang="es-MX" sz="2400" b="1" dirty="0">
                <a:latin typeface="Arial Black" panose="020B0A04020102020204" pitchFamily="34" charset="0"/>
              </a:rPr>
              <a:t>compartió el taller con Pablo, pues también </a:t>
            </a:r>
            <a:r>
              <a:rPr lang="es-MX" sz="2400" b="1" dirty="0" smtClean="0">
                <a:latin typeface="Arial Black" panose="020B0A04020102020204" pitchFamily="34" charset="0"/>
              </a:rPr>
              <a:t>era fabricante </a:t>
            </a:r>
            <a:r>
              <a:rPr lang="es-MX" sz="2400" b="1" dirty="0">
                <a:latin typeface="Arial Black" panose="020B0A04020102020204" pitchFamily="34" charset="0"/>
              </a:rPr>
              <a:t>de tiendas.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0"/>
            <a:ext cx="9144793" cy="4840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9203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04354"/>
            <a:ext cx="9144000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MX" sz="2000" b="1" dirty="0">
                <a:latin typeface="Arial Black" panose="020B0A04020102020204" pitchFamily="34" charset="0"/>
              </a:rPr>
              <a:t> #492 “¡Trabajad! ¡Trabajad!, #494 “En Jesús por fe confío</a:t>
            </a:r>
            <a:r>
              <a:rPr lang="es-MX" sz="2000" b="1" dirty="0" smtClean="0">
                <a:latin typeface="Arial Black" panose="020B0A04020102020204" pitchFamily="34" charset="0"/>
              </a:rPr>
              <a:t>”,</a:t>
            </a:r>
          </a:p>
          <a:p>
            <a:pPr algn="ctr"/>
            <a:r>
              <a:rPr lang="es-MX" sz="2000" b="1" dirty="0" smtClean="0">
                <a:latin typeface="Arial Black" panose="020B0A04020102020204" pitchFamily="34" charset="0"/>
              </a:rPr>
              <a:t> </a:t>
            </a:r>
            <a:r>
              <a:rPr lang="es-MX" sz="2000" b="1" dirty="0">
                <a:latin typeface="Arial Black" panose="020B0A04020102020204" pitchFamily="34" charset="0"/>
              </a:rPr>
              <a:t>#502 “Brilla en el </a:t>
            </a:r>
            <a:r>
              <a:rPr lang="es-MX" sz="2000" b="1" dirty="0" smtClean="0">
                <a:latin typeface="Arial Black" panose="020B0A04020102020204" pitchFamily="34" charset="0"/>
              </a:rPr>
              <a:t>sitio donde </a:t>
            </a:r>
            <a:r>
              <a:rPr lang="es-MX" sz="2000" b="1" dirty="0">
                <a:latin typeface="Arial Black" panose="020B0A04020102020204" pitchFamily="34" charset="0"/>
              </a:rPr>
              <a:t>estés”.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SERVICIO DE CANTO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12240"/>
            <a:ext cx="9171667" cy="564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3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336062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Dios nos enseña a practicar la regla de oro, porque haciendo así podemos ganar amigos </a:t>
            </a:r>
            <a:r>
              <a:rPr lang="es-MX" sz="2800" b="1" dirty="0" smtClean="0">
                <a:latin typeface="Arial Black" panose="020B0A04020102020204" pitchFamily="34" charset="0"/>
              </a:rPr>
              <a:t>para Cristo</a:t>
            </a:r>
            <a:r>
              <a:rPr lang="es-MX" sz="2800" b="1" dirty="0"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78129" cy="522922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8129" y="-1"/>
            <a:ext cx="3465871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95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0" y="4896465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INFORME SECRETARIAL</a:t>
            </a:r>
            <a:endParaRPr lang="es-MX" sz="4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2030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CONCLUSIÓN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4782064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Queridos hermanos, es el momento de que </a:t>
            </a:r>
            <a:r>
              <a:rPr lang="es-MX" sz="2400" b="1" dirty="0" smtClean="0">
                <a:latin typeface="Arial Black" panose="020B0A04020102020204" pitchFamily="34" charset="0"/>
              </a:rPr>
              <a:t>pidamos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a Cristo Jesús la fortaleza espiritual. Es necesario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las parejas misioneras trabajen arduamente,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así </a:t>
            </a:r>
            <a:r>
              <a:rPr lang="es-MX" sz="2400" b="1" dirty="0">
                <a:latin typeface="Arial Black" panose="020B0A04020102020204" pitchFamily="34" charset="0"/>
              </a:rPr>
              <a:t>como lo fue Aquila y Priscila, con la ayuda de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se fortalecerán y podrán fortalecer la misión.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419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8463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29"/>
            <a:ext cx="9181396" cy="621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38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0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REPASO DE LA LECCIÓN # 2</a:t>
            </a:r>
            <a:endParaRPr lang="es-MX" sz="4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603"/>
            <a:ext cx="5121084" cy="615139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09644" y="706603"/>
            <a:ext cx="3934356" cy="286232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36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36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MUERTE EN UN MUNDO PECAMINOSO</a:t>
            </a:r>
          </a:p>
          <a:p>
            <a:pPr algn="ctr"/>
            <a:endParaRPr lang="es-MX" sz="3600" b="1" dirty="0">
              <a:solidFill>
                <a:schemeClr val="accent1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645" y="3568925"/>
            <a:ext cx="3934356" cy="3185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043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0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#569 “ID Y PREDICAR EL EVANGELIO”.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4"/>
            <a:ext cx="9144000" cy="571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3948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latin typeface="Arial Black" panose="020B0A04020102020204" pitchFamily="34" charset="0"/>
              </a:rPr>
              <a:t>ORACIÓN FINAL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4775"/>
            <a:ext cx="9144000" cy="627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10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3392129" y="5633884"/>
            <a:ext cx="2286000" cy="766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6" name="CuadroTexto 5"/>
          <p:cNvSpPr txBox="1"/>
          <p:nvPr/>
        </p:nvSpPr>
        <p:spPr>
          <a:xfrm flipV="1">
            <a:off x="0" y="6400798"/>
            <a:ext cx="1710814" cy="45719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968741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663381"/>
            <a:ext cx="9144000" cy="1569660"/>
          </a:xfrm>
          <a:prstGeom prst="rect">
            <a:avLst/>
          </a:prstGeom>
          <a:solidFill>
            <a:srgbClr val="CC66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En el nombre poderoso y sobre</a:t>
            </a:r>
          </a:p>
          <a:p>
            <a:pPr algn="ctr"/>
            <a:r>
              <a:rPr lang="es-MX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todo nombre, ¡sean bienvenidos</a:t>
            </a:r>
            <a:r>
              <a:rPr lang="es-MX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!</a:t>
            </a:r>
            <a:endParaRPr lang="es-MX" sz="2800" b="1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66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04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28283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Comprometer a la hermandad a ser parte integral de la Misión de la Iglesia a través de </a:t>
            </a:r>
            <a:r>
              <a:rPr lang="es-MX" sz="2800" b="1" dirty="0" smtClean="0">
                <a:latin typeface="Arial Black" panose="020B0A04020102020204" pitchFamily="34" charset="0"/>
              </a:rPr>
              <a:t>la integración </a:t>
            </a:r>
            <a:r>
              <a:rPr lang="es-MX" sz="2800" b="1" dirty="0">
                <a:latin typeface="Arial Black" panose="020B0A04020102020204" pitchFamily="34" charset="0"/>
              </a:rPr>
              <a:t>de las parejas misioneras.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PROPÓSITO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664"/>
            <a:ext cx="9132840" cy="471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7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787828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Queridos hermanos, es el momento de consagrarnos a nuestro Dios mediante la oración. Oremos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por todas las parejas misioneras de nuestra iglesia y pidámosle a Dios por la fortaleza espiritual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que necesitamos para continuar en su obra.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ORACIÓN DE RODILLAS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20"/>
            <a:ext cx="9144000" cy="42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90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164827" y="1259941"/>
            <a:ext cx="297917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Encontramos en Romanos a una pareja misionera también dedicada al cumplimiento de la </a:t>
            </a:r>
            <a:r>
              <a:rPr lang="es-MX" sz="2800" b="1" dirty="0" smtClean="0">
                <a:latin typeface="Arial Black" panose="020B0A04020102020204" pitchFamily="34" charset="0"/>
              </a:rPr>
              <a:t>misión. Romanos </a:t>
            </a:r>
            <a:r>
              <a:rPr lang="es-MX" sz="2800" b="1" dirty="0">
                <a:latin typeface="Arial Black" panose="020B0A04020102020204" pitchFamily="34" charset="0"/>
              </a:rPr>
              <a:t>16:3-4.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0" y="-1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LECTURA BÍBLICA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3219"/>
            <a:ext cx="6164826" cy="63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93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510330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Dios nos hace colaboradores suyos, en la misión de salvar a las almas perdidas en el pecado.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iglesia </a:t>
            </a:r>
            <a:r>
              <a:rPr lang="es-MX" sz="2400" b="1" dirty="0">
                <a:latin typeface="Arial Black" panose="020B0A04020102020204" pitchFamily="34" charset="0"/>
              </a:rPr>
              <a:t>primitiva nace con una encomienda muy especial dada por Dios en Mateo 28:19 leer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0" y="0"/>
            <a:ext cx="91440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INTRODUCCIÓN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23220"/>
            <a:ext cx="9144001" cy="452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686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4923107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Jesús empezó con el método de las parejas misioneras, al enviar a predicar a sus discípulos </a:t>
            </a:r>
            <a:r>
              <a:rPr lang="es-MX" sz="2800" b="1" dirty="0" smtClean="0">
                <a:latin typeface="Arial Black" panose="020B0A04020102020204" pitchFamily="34" charset="0"/>
              </a:rPr>
              <a:t>de dos </a:t>
            </a:r>
            <a:r>
              <a:rPr lang="es-MX" sz="2800" b="1" dirty="0">
                <a:latin typeface="Arial Black" panose="020B0A04020102020204" pitchFamily="34" charset="0"/>
              </a:rPr>
              <a:t>en dos, de acuerdo a Marcos 6:7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492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89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46879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Al juntarlos en parejas misioneras, hizo que los lazos </a:t>
            </a:r>
            <a:r>
              <a:rPr lang="es-MX" sz="2400" b="1" dirty="0" smtClean="0">
                <a:latin typeface="Arial Black" panose="020B0A04020102020204" pitchFamily="34" charset="0"/>
              </a:rPr>
              <a:t>de hermandad </a:t>
            </a:r>
            <a:r>
              <a:rPr lang="es-MX" sz="2400" b="1" dirty="0">
                <a:latin typeface="Arial Black" panose="020B0A04020102020204" pitchFamily="34" charset="0"/>
              </a:rPr>
              <a:t>entre ellos fueran inquebrantables para hacer crecer la iglesia,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50554" cy="54687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548285" y="2168012"/>
            <a:ext cx="2595716" cy="10323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89985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291</TotalTime>
  <Words>609</Words>
  <Application>Microsoft Office PowerPoint</Application>
  <PresentationFormat>Presentación en pantalla (4:3)</PresentationFormat>
  <Paragraphs>60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25</cp:revision>
  <dcterms:created xsi:type="dcterms:W3CDTF">2022-10-04T23:14:28Z</dcterms:created>
  <dcterms:modified xsi:type="dcterms:W3CDTF">2022-10-05T22:05:16Z</dcterms:modified>
</cp:coreProperties>
</file>