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6" r:id="rId5"/>
    <p:sldId id="267" r:id="rId6"/>
    <p:sldId id="257" r:id="rId7"/>
    <p:sldId id="259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6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3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CC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8476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533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252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808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532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6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092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882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2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5538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954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F55CC-F30D-4509-B869-B326403AD84C}" type="datetimeFigureOut">
              <a:rPr lang="es-MX" smtClean="0"/>
              <a:t>18/10/2022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560A1-7B1E-4BAF-A632-0B61E458943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6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RECOLECTAR ES EVANGELIZAR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" y="5597012"/>
            <a:ext cx="1144229" cy="11442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597012"/>
            <a:ext cx="9199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6" y="707886"/>
            <a:ext cx="9153666" cy="489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99354" y="582067"/>
            <a:ext cx="280219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“Uno de los nuevos planes para alcanzar a los incrédulos es el de la campaña de la Recolección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Anual en favor de las misiones.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22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56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a los que no son de nuestra fe se los ha familiarizado con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progreso del mensaje del tercer ángel en los países paganos, se han despertado sus simpatías;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Hombres y mujeres de todas clases han sido alcanzados, y el nombre de Dios ha sido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glorificado” (Esfuerzos Consagrados para Alcanzar a los no Creyentes).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601809"/>
            <a:ext cx="914400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Alabemos al Dueño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todo, con las estrofas del himno #282 ¡Brilla, Jesús!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7034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2806"/>
            <a:ext cx="9144000" cy="38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0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257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viuda pobre que echó las dos blancas en la caja del Señor, poco sabía lo que estaba haciendo.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ejemplo de abnegación ha influido y reaccionado sobre millares de corazones en todos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países y en todas las épocas.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308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Esa ofrenda ha traído a la tesorería de Dios dones de parte de </a:t>
            </a:r>
            <a:r>
              <a:rPr lang="es-MX" sz="2400" b="1" dirty="0" smtClean="0">
                <a:latin typeface="Arial Black" panose="020B0A04020102020204" pitchFamily="34" charset="0"/>
              </a:rPr>
              <a:t>los encumbrados </a:t>
            </a:r>
            <a:r>
              <a:rPr lang="es-MX" sz="2400" b="1" dirty="0">
                <a:latin typeface="Arial Black" panose="020B0A04020102020204" pitchFamily="34" charset="0"/>
              </a:rPr>
              <a:t>y los humildes, de los ricos y los pobres.” (Testimonios, tomo 6, p. 310).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Oremos para que miembros de iglesia y amigos sigamos el ejemplo fiel de esta abnegada mujer.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6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MEJORAMIENTO</a:t>
            </a:r>
            <a:endParaRPr lang="es-MX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53316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RECUERDA…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44001" cy="508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810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“Si las necesidades de la obra de Dios fueran presentadas de la debida manera delante de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tienen medios e influencia, estos hombres podrían hacer mucho por el progreso de la causa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verdad presente</a:t>
            </a:r>
            <a:r>
              <a:rPr lang="es-MX" sz="2400" b="1" dirty="0" smtClean="0">
                <a:latin typeface="Arial Black" panose="020B0A04020102020204" pitchFamily="34" charset="0"/>
              </a:rPr>
              <a:t>”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(</a:t>
            </a:r>
            <a:r>
              <a:rPr lang="es-MX" sz="2400" b="1" dirty="0" err="1">
                <a:latin typeface="Arial Black" panose="020B0A04020102020204" pitchFamily="34" charset="0"/>
              </a:rPr>
              <a:t>Southern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Watchman</a:t>
            </a:r>
            <a:r>
              <a:rPr lang="es-MX" sz="2400" b="1" dirty="0">
                <a:latin typeface="Arial Black" panose="020B0A04020102020204" pitchFamily="34" charset="0"/>
              </a:rPr>
              <a:t>, 15 de marzo de 1904).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63382" y="1875955"/>
            <a:ext cx="34806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“Dios… ha colocado sus bienes en las manos de todos, tanto de los obedientes como de los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desobedientes.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63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7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Está listo para conmover el corazón de hombres mundanos, aun de los idólatras,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que den de su abundancia para el sostén de su obra; y Dios hará esto tan pronto como </a:t>
            </a:r>
            <a:r>
              <a:rPr lang="es-MX" sz="2400" b="1" dirty="0" smtClean="0">
                <a:latin typeface="Arial Black" panose="020B0A04020102020204" pitchFamily="34" charset="0"/>
              </a:rPr>
              <a:t>sus hijos </a:t>
            </a:r>
            <a:r>
              <a:rPr lang="es-MX" sz="2400" b="1" dirty="0">
                <a:latin typeface="Arial Black" panose="020B0A04020102020204" pitchFamily="34" charset="0"/>
              </a:rPr>
              <a:t>aprendan a acercarse a estos hombres sabiamente y a llamar su atención a lo que es </a:t>
            </a:r>
            <a:r>
              <a:rPr lang="es-MX" sz="2400" b="1" dirty="0" smtClean="0">
                <a:latin typeface="Arial Black" panose="020B0A04020102020204" pitchFamily="34" charset="0"/>
              </a:rPr>
              <a:t>su privilegio </a:t>
            </a:r>
            <a:r>
              <a:rPr lang="es-MX" sz="2400" b="1" dirty="0">
                <a:latin typeface="Arial Black" panose="020B0A04020102020204" pitchFamily="34" charset="0"/>
              </a:rPr>
              <a:t>hacer.” (</a:t>
            </a:r>
            <a:r>
              <a:rPr lang="es-MX" sz="2400" b="1" dirty="0" err="1">
                <a:latin typeface="Arial Black" panose="020B0A04020102020204" pitchFamily="34" charset="0"/>
              </a:rPr>
              <a:t>Southern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Watchman</a:t>
            </a:r>
            <a:r>
              <a:rPr lang="es-MX" sz="2400" b="1" dirty="0">
                <a:latin typeface="Arial Black" panose="020B0A04020102020204" pitchFamily="34" charset="0"/>
              </a:rPr>
              <a:t>, 15 de marzo de 1904).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8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8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ESPECIAL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29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latin typeface="Arial Black" panose="020B0A04020102020204" pitchFamily="34" charset="0"/>
              </a:rPr>
              <a:t>#558 “Ama a tus prójimos”.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44000" cy="568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1126"/>
            <a:ext cx="914400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#496 “Sus manos somos</a:t>
            </a:r>
            <a:r>
              <a:rPr lang="es-MX" sz="24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#571 “La historia de Cristo contemos”,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</a:t>
            </a:r>
            <a:r>
              <a:rPr lang="es-MX" sz="2400" b="1" dirty="0">
                <a:latin typeface="Arial Black" panose="020B0A04020102020204" pitchFamily="34" charset="0"/>
              </a:rPr>
              <a:t>509 “Firmes, fuertes”.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884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Señor conmueve aún el corazón de reyes y gobernantes en favor de su pueblo.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Los que trabajan </a:t>
            </a:r>
            <a:r>
              <a:rPr lang="es-MX" sz="2400" b="1" dirty="0">
                <a:latin typeface="Arial Black" panose="020B0A04020102020204" pitchFamily="34" charset="0"/>
              </a:rPr>
              <a:t>para él han de valerse de la ayuda que él induce a los hombres a dar para el avance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causa[...]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10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Estos hombres pueden no tener simpatía hacia la obra de Dios ni fe en Cristo, ni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conocimiento de su Palabra; pero sus dones no han de ser rechazados por este motivo”.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</a:t>
            </a:r>
            <a:r>
              <a:rPr lang="es-MX" sz="2400" b="1" dirty="0" err="1">
                <a:latin typeface="Arial Black" panose="020B0A04020102020204" pitchFamily="34" charset="0"/>
              </a:rPr>
              <a:t>Southern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Watchman</a:t>
            </a:r>
            <a:r>
              <a:rPr lang="es-MX" sz="2400" b="1" dirty="0">
                <a:latin typeface="Arial Black" panose="020B0A04020102020204" pitchFamily="34" charset="0"/>
              </a:rPr>
              <a:t>, 15 de marzo de 1904).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6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66967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INFORME SECRETARIAL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0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07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"El amor debe ser el principio que impulse a obrar.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amor es el principio fundamental del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gobierno de Dios en los cielos y en la tierra, y debe ser el fundamento del carácter del cristiano.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0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3532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Sólo este elemento puede hacer estable al cristiano. Sólo esto puede habilitarlo para resistir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prueba y la tentación".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Consejos sobre mayordomía cristiana, p. 208).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121084" cy="615139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4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121084" y="706603"/>
            <a:ext cx="4022916" cy="34163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LA ESPERANZA DEL ANTIGUO TESTAMENTO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084" y="4122922"/>
            <a:ext cx="4027831" cy="27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7885"/>
            <a:ext cx="9144000" cy="61501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-1"/>
            <a:ext cx="9144000" cy="707886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VERSÍCULO PARA MEMORIZAR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“... Por nuestra timidez y vergüenza a menudo dejamos de obtener lo que podríamos </a:t>
            </a:r>
            <a:r>
              <a:rPr lang="es-MX" sz="2800" b="1" dirty="0" smtClean="0">
                <a:latin typeface="Arial Black" panose="020B0A04020102020204" pitchFamily="34" charset="0"/>
              </a:rPr>
              <a:t>conseguir como </a:t>
            </a:r>
            <a:r>
              <a:rPr lang="es-MX" sz="2800" b="1" dirty="0">
                <a:latin typeface="Arial Black" panose="020B0A04020102020204" pitchFamily="34" charset="0"/>
              </a:rPr>
              <a:t>un derecho, de los poderes existentes.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2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0041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obrará por nosotros, cuando estemos listos 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realizar lo que podemos y debemos hacer de nuestra parte</a:t>
            </a:r>
            <a:r>
              <a:rPr lang="es-MX" sz="2800" b="1" dirty="0" smtClean="0">
                <a:latin typeface="Arial Black" panose="020B0A04020102020204" pitchFamily="34" charset="0"/>
              </a:rPr>
              <a:t>”.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(</a:t>
            </a:r>
            <a:r>
              <a:rPr lang="es-MX" sz="2800" b="1" dirty="0" err="1">
                <a:latin typeface="Arial Black" panose="020B0A04020102020204" pitchFamily="34" charset="0"/>
              </a:rPr>
              <a:t>Southern</a:t>
            </a:r>
            <a:r>
              <a:rPr lang="es-MX" sz="2800" b="1" dirty="0">
                <a:latin typeface="Arial Black" panose="020B0A04020102020204" pitchFamily="34" charset="0"/>
              </a:rPr>
              <a:t> </a:t>
            </a:r>
            <a:r>
              <a:rPr lang="es-MX" sz="2800" b="1" dirty="0" err="1">
                <a:latin typeface="Arial Black" panose="020B0A04020102020204" pitchFamily="34" charset="0"/>
              </a:rPr>
              <a:t>Watchman</a:t>
            </a:r>
            <a:r>
              <a:rPr lang="es-MX" sz="2800" b="1" dirty="0">
                <a:latin typeface="Arial Black" panose="020B0A04020102020204" pitchFamily="34" charset="0"/>
              </a:rPr>
              <a:t>, 15 de </a:t>
            </a:r>
            <a:r>
              <a:rPr lang="es-MX" sz="2800" b="1" dirty="0" smtClean="0">
                <a:latin typeface="Arial Black" panose="020B0A04020102020204" pitchFamily="34" charset="0"/>
              </a:rPr>
              <a:t>marzo de </a:t>
            </a:r>
            <a:r>
              <a:rPr lang="es-MX" sz="2800" b="1" dirty="0">
                <a:latin typeface="Arial Black" panose="020B0A04020102020204" pitchFamily="34" charset="0"/>
              </a:rPr>
              <a:t>1904).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28476" cy="398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11910" y="2846439"/>
            <a:ext cx="1351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BIENVENIDA</a:t>
            </a:r>
          </a:p>
          <a:p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9936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273567" y="575187"/>
            <a:ext cx="392928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8000" b="1" dirty="0" smtClean="0">
                <a:latin typeface="Edwardian Script ITC" panose="030303020407070D0804" pitchFamily="66" charset="0"/>
              </a:rPr>
              <a:t>Sean </a:t>
            </a:r>
          </a:p>
          <a:p>
            <a:pPr algn="ctr"/>
            <a:r>
              <a:rPr lang="es-MX" sz="8000" b="1" dirty="0" smtClean="0">
                <a:latin typeface="Edwardian Script ITC" panose="030303020407070D0804" pitchFamily="66" charset="0"/>
              </a:rPr>
              <a:t>todos</a:t>
            </a:r>
          </a:p>
          <a:p>
            <a:pPr algn="ctr"/>
            <a:r>
              <a:rPr lang="es-MX" sz="8000" b="1" dirty="0">
                <a:latin typeface="Edwardian Script ITC" panose="030303020407070D0804" pitchFamily="66" charset="0"/>
              </a:rPr>
              <a:t>B</a:t>
            </a:r>
            <a:r>
              <a:rPr lang="es-MX" sz="8000" b="1" dirty="0" smtClean="0">
                <a:latin typeface="Edwardian Script ITC" panose="030303020407070D0804" pitchFamily="66" charset="0"/>
              </a:rPr>
              <a:t>ienvenidos</a:t>
            </a:r>
            <a:endParaRPr lang="es-MX" sz="8000" b="1" dirty="0"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7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#241 “Perdón te ruego, mi Señor y Dios”.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1"/>
            <a:ext cx="9144000" cy="568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49729" y="6504040"/>
            <a:ext cx="2094272" cy="353960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06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6127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Marcos 12:42 – 44 leer.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54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0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131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Motivar e involucrar a la totalidad de los miembros de iglesia, como parte de la obra </a:t>
            </a:r>
            <a:r>
              <a:rPr lang="es-MX" sz="2800" b="1" dirty="0" smtClean="0">
                <a:latin typeface="Arial Black" panose="020B0A04020102020204" pitchFamily="34" charset="0"/>
              </a:rPr>
              <a:t>misionera hacia </a:t>
            </a:r>
            <a:r>
              <a:rPr lang="es-MX" sz="2800" b="1" dirty="0">
                <a:latin typeface="Arial Black" panose="020B0A04020102020204" pitchFamily="34" charset="0"/>
              </a:rPr>
              <a:t>los no creyentes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PROPÓSITO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46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INTRODUCCIÓN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0"/>
            <a:ext cx="9144000" cy="608855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41554" y="1705451"/>
            <a:ext cx="78608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¿Cuál era la condición de la iglesia adventista en sus inicios?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¿</a:t>
            </a:r>
            <a:r>
              <a:rPr lang="es-MX" sz="2800" b="1" dirty="0">
                <a:latin typeface="Arial Black" panose="020B0A04020102020204" pitchFamily="34" charset="0"/>
              </a:rPr>
              <a:t>Qué problema intrigaba a nuestros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pioneros? ¿Qué papel jugo la recolección anual en aquellos años? En esta hora nos sumergiremos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el Espíritu de Profecía y la historia para dar respuesta a estas interrogantes, acompáñennos. </a:t>
            </a:r>
          </a:p>
        </p:txBody>
      </p:sp>
    </p:spTree>
    <p:extLst>
      <p:ext uri="{BB962C8B-B14F-4D97-AF65-F5344CB8AC3E}">
        <p14:creationId xmlns:p14="http://schemas.microsoft.com/office/powerpoint/2010/main" val="362686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“Durante años nos hemos preguntado: ¿Cómo podemos levantar fondos adecuados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sostener a las misiones que el Señor ha abierto delante de nosotros? Leemos los claros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requerimientos del Evangelio; y las misiones, tanto en el país como en los campos extranjeros,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presentan sus necesidades.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2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6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331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indicaciones, más aún, las positivas revelaciones de </a:t>
            </a:r>
            <a:r>
              <a:rPr lang="es-MX" sz="2400" b="1" dirty="0" smtClean="0">
                <a:latin typeface="Arial Black" panose="020B0A04020102020204" pitchFamily="34" charset="0"/>
              </a:rPr>
              <a:t>la Providencia</a:t>
            </a:r>
            <a:r>
              <a:rPr lang="es-MX" sz="2400" b="1" dirty="0">
                <a:latin typeface="Arial Black" panose="020B0A04020102020204" pitchFamily="34" charset="0"/>
              </a:rPr>
              <a:t>, se unen para instarnos a hacer con rapidez la obra que espera ser realizada.”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(Testimonios, tomo 9, p. 114.) 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455" cy="51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4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</TotalTime>
  <Words>830</Words>
  <Application>Microsoft Office PowerPoint</Application>
  <PresentationFormat>Presentación en pantalla (4:3)</PresentationFormat>
  <Paragraphs>79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22</cp:revision>
  <dcterms:created xsi:type="dcterms:W3CDTF">2022-10-18T00:08:33Z</dcterms:created>
  <dcterms:modified xsi:type="dcterms:W3CDTF">2022-10-18T18:39:28Z</dcterms:modified>
</cp:coreProperties>
</file>