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5" r:id="rId4"/>
    <p:sldId id="264" r:id="rId5"/>
    <p:sldId id="263" r:id="rId6"/>
    <p:sldId id="257" r:id="rId7"/>
    <p:sldId id="259" r:id="rId8"/>
    <p:sldId id="261" r:id="rId9"/>
    <p:sldId id="262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0" r:id="rId24"/>
    <p:sldId id="282" r:id="rId25"/>
    <p:sldId id="283" r:id="rId26"/>
    <p:sldId id="277" r:id="rId27"/>
    <p:sldId id="278" r:id="rId28"/>
    <p:sldId id="281" r:id="rId29"/>
    <p:sldId id="284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B589-B155-4452-AC81-D1C22A2FD42B}" type="datetimeFigureOut">
              <a:rPr lang="es-MX" smtClean="0"/>
              <a:t>29/09/2022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E9F6-8DF7-46E2-9D6F-20CE5F7D73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337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B589-B155-4452-AC81-D1C22A2FD42B}" type="datetimeFigureOut">
              <a:rPr lang="es-MX" smtClean="0"/>
              <a:t>29/09/2022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E9F6-8DF7-46E2-9D6F-20CE5F7D73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9046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B589-B155-4452-AC81-D1C22A2FD42B}" type="datetimeFigureOut">
              <a:rPr lang="es-MX" smtClean="0"/>
              <a:t>29/09/2022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E9F6-8DF7-46E2-9D6F-20CE5F7D73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5768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B589-B155-4452-AC81-D1C22A2FD42B}" type="datetimeFigureOut">
              <a:rPr lang="es-MX" smtClean="0"/>
              <a:t>29/09/2022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E9F6-8DF7-46E2-9D6F-20CE5F7D73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445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B589-B155-4452-AC81-D1C22A2FD42B}" type="datetimeFigureOut">
              <a:rPr lang="es-MX" smtClean="0"/>
              <a:t>29/09/2022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E9F6-8DF7-46E2-9D6F-20CE5F7D73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868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B589-B155-4452-AC81-D1C22A2FD42B}" type="datetimeFigureOut">
              <a:rPr lang="es-MX" smtClean="0"/>
              <a:t>29/09/2022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E9F6-8DF7-46E2-9D6F-20CE5F7D73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4973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B589-B155-4452-AC81-D1C22A2FD42B}" type="datetimeFigureOut">
              <a:rPr lang="es-MX" smtClean="0"/>
              <a:t>29/09/2022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E9F6-8DF7-46E2-9D6F-20CE5F7D73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788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B589-B155-4452-AC81-D1C22A2FD42B}" type="datetimeFigureOut">
              <a:rPr lang="es-MX" smtClean="0"/>
              <a:t>29/09/2022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E9F6-8DF7-46E2-9D6F-20CE5F7D73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748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B589-B155-4452-AC81-D1C22A2FD42B}" type="datetimeFigureOut">
              <a:rPr lang="es-MX" smtClean="0"/>
              <a:t>29/09/2022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E9F6-8DF7-46E2-9D6F-20CE5F7D73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442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B589-B155-4452-AC81-D1C22A2FD42B}" type="datetimeFigureOut">
              <a:rPr lang="es-MX" smtClean="0"/>
              <a:t>29/09/2022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E9F6-8DF7-46E2-9D6F-20CE5F7D73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8760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0B589-B155-4452-AC81-D1C22A2FD42B}" type="datetimeFigureOut">
              <a:rPr lang="es-MX" smtClean="0"/>
              <a:t>29/09/2022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E9F6-8DF7-46E2-9D6F-20CE5F7D73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311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0B589-B155-4452-AC81-D1C22A2FD42B}" type="datetimeFigureOut">
              <a:rPr lang="es-MX" smtClean="0"/>
              <a:t>29/09/2022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AE9F6-8DF7-46E2-9D6F-20CE5F7D73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778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importancia del estudio de la Biblia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desde la niñez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" y="5787513"/>
            <a:ext cx="1070487" cy="107048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6" y="5787513"/>
            <a:ext cx="940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54107"/>
            <a:ext cx="9144001" cy="478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2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9756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Uno de los personajes que más apoyó a Timoteo en este aspecto fue el apóstol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Pablo, quien declaró: “Sin cesar me acuerdo de ti en mis oraciones noche y día” (2 Timoteo 1:3).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8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7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29497"/>
            <a:ext cx="91439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75828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COLABORADORES DE LA CRUZ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37492"/>
            <a:ext cx="9143999" cy="513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3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253627"/>
            <a:ext cx="9144000" cy="60437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-2" y="625362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“¿Qué libro puede compararse con la Biblia?</a:t>
            </a:r>
          </a:p>
        </p:txBody>
      </p:sp>
    </p:spTree>
    <p:extLst>
      <p:ext uri="{BB962C8B-B14F-4D97-AF65-F5344CB8AC3E}">
        <p14:creationId xmlns:p14="http://schemas.microsoft.com/office/powerpoint/2010/main" val="286310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4526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Comprenderla es esencial para cada niño y joven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para los de edad madura; pues es la Palabra de Dios, la palabra que ha de guiar al cielo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toda la familia humana”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La educación cristiana, 253:3).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84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1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6808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“Es necesario que cada familia haga de la Biblia su libro de estudio”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(La </a:t>
            </a:r>
            <a:r>
              <a:rPr lang="es-MX" sz="2800" b="1" dirty="0">
                <a:latin typeface="Arial Black" panose="020B0A04020102020204" pitchFamily="34" charset="0"/>
              </a:rPr>
              <a:t>educación cristiana, 256).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3999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" y="584775"/>
            <a:ext cx="914399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#204 “Oh, cantádmelas otra vez”.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404" y="1169550"/>
            <a:ext cx="6198932" cy="413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9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257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Gracias a la dedicación de mi abuela y mi madre, llegué </a:t>
            </a:r>
            <a:r>
              <a:rPr lang="es-MX" sz="2400" b="1" dirty="0" smtClean="0">
                <a:latin typeface="Arial Black" panose="020B0A04020102020204" pitchFamily="34" charset="0"/>
              </a:rPr>
              <a:t>a ser </a:t>
            </a:r>
            <a:r>
              <a:rPr lang="es-MX" sz="2400" b="1" dirty="0">
                <a:latin typeface="Arial Black" panose="020B0A04020102020204" pitchFamily="34" charset="0"/>
              </a:rPr>
              <a:t>un respetable discípulo de Jesús. El libro de Hechos registra que “daban buen testimonio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mí los hermanos que estaban en </a:t>
            </a:r>
            <a:r>
              <a:rPr lang="es-MX" sz="2400" b="1" dirty="0" err="1">
                <a:latin typeface="Arial Black" panose="020B0A04020102020204" pitchFamily="34" charset="0"/>
              </a:rPr>
              <a:t>Listra</a:t>
            </a:r>
            <a:r>
              <a:rPr lang="es-MX" sz="2400" b="1" dirty="0">
                <a:latin typeface="Arial Black" panose="020B0A04020102020204" pitchFamily="34" charset="0"/>
              </a:rPr>
              <a:t> y </a:t>
            </a:r>
            <a:r>
              <a:rPr lang="es-MX" sz="2400" b="1" dirty="0" err="1">
                <a:latin typeface="Arial Black" panose="020B0A04020102020204" pitchFamily="34" charset="0"/>
              </a:rPr>
              <a:t>Derbe</a:t>
            </a:r>
            <a:r>
              <a:rPr lang="es-MX" sz="2400" b="1" dirty="0">
                <a:latin typeface="Arial Black" panose="020B0A04020102020204" pitchFamily="34" charset="0"/>
              </a:rPr>
              <a:t>” (Hechos 16:2).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82825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3459" y="4218039"/>
            <a:ext cx="1283110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1666569" y="4218039"/>
            <a:ext cx="663676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09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281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el apóstol Pablo realizó su segundo viaje misionero, visitó nuevamente mi comunidad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tuvo a bien incluirme en su equipo de trabajo (Hechos 16:3).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8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156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Alabo al Señor porque vio en mí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gran potencial y me confió grandes responsabilidades. Llegué a ser su asistente, </a:t>
            </a:r>
            <a:r>
              <a:rPr lang="es-MX" sz="2400" b="1" dirty="0" smtClean="0">
                <a:latin typeface="Arial Black" panose="020B0A04020102020204" pitchFamily="34" charset="0"/>
              </a:rPr>
              <a:t>compañero de </a:t>
            </a:r>
            <a:r>
              <a:rPr lang="es-MX" sz="2400" b="1" dirty="0">
                <a:latin typeface="Arial Black" panose="020B0A04020102020204" pitchFamily="34" charset="0"/>
              </a:rPr>
              <a:t>viaje, su amigo, su hijo en la fe y un gran líder en la iglesia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1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6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5014451"/>
            <a:ext cx="914439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INFORME SECRETARIAL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91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#603 “Yo temprano busco a Cristo”, #596 “Edificamos familias”, #226 “Buscad primero</a:t>
            </a:r>
            <a:r>
              <a:rPr lang="es-MX" sz="2000" b="1" dirty="0" smtClean="0">
                <a:latin typeface="Arial Black" panose="020B0A04020102020204" pitchFamily="34" charset="0"/>
              </a:rPr>
              <a:t>”,#</a:t>
            </a:r>
            <a:r>
              <a:rPr lang="es-MX" sz="2000" b="1" dirty="0">
                <a:latin typeface="Arial Black" panose="020B0A04020102020204" pitchFamily="34" charset="0"/>
              </a:rPr>
              <a:t>432 “Como el ciervo”.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31105"/>
            <a:ext cx="9144001" cy="609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1335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“Ambos estaban unidos por un afecto excepcionalmente profundo y fuerte. Después de su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conversión, Timoteo había participado en los trabajos y sufrimientos de Pablo, y la amistad entre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dos se había hecho más fuerte</a:t>
            </a:r>
            <a:r>
              <a:rPr lang="es-MX" sz="24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profunda y sagrada.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41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2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3355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Todo lo que un hijo podría ser para su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padre amoroso y honrado, lo era Timoteo para el anciano y agotado apóstol” (</a:t>
            </a:r>
            <a:r>
              <a:rPr lang="es-MX" sz="2400" b="1" dirty="0" err="1">
                <a:latin typeface="Arial Black" panose="020B0A04020102020204" pitchFamily="34" charset="0"/>
              </a:rPr>
              <a:t>HAp</a:t>
            </a:r>
            <a:r>
              <a:rPr lang="es-MX" sz="2400" b="1" dirty="0">
                <a:latin typeface="Arial Black" panose="020B0A04020102020204" pitchFamily="34" charset="0"/>
              </a:rPr>
              <a:t> 397).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5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4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74840"/>
            <a:ext cx="345186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“Así las que le instruyeron en el hogar habían cooperado con Dios en prepararlo para llevar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responsabilidades. Fueron recompensadas viendo al hijo de su cuidado unido en estrecho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compañerismo con el gran apóstol” (</a:t>
            </a:r>
            <a:r>
              <a:rPr lang="es-MX" sz="2400" b="1" dirty="0" smtClean="0">
                <a:latin typeface="Arial Black" panose="020B0A04020102020204" pitchFamily="34" charset="0"/>
              </a:rPr>
              <a:t>HAP </a:t>
            </a:r>
            <a:r>
              <a:rPr lang="es-MX" sz="2400" b="1" dirty="0">
                <a:latin typeface="Arial Black" panose="020B0A04020102020204" pitchFamily="34" charset="0"/>
              </a:rPr>
              <a:t>166).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861" y="0"/>
            <a:ext cx="569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8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280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Definitivamente vale la pena invertir tiempo en estudiar la Biblia con nuestros hijos. Tenemos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desafío de presentársela tan atractiva que lleguemos a un punto en que nos la pidan diariamente.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1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383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en día, nos enfrentamos a muchos distractores que compiten con nuestra sagrada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responsabilidad de instruir y guiar a nuestros hijos (quehaceres, tv, dispositivos, etc.).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472" y="584775"/>
            <a:ext cx="5197959" cy="458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8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908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Propongámonos con la ayuda de Dios reservar cada día un espacio para cumplir fielmente con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 sagrada misión. Si lo hacemos, sin duda tendremos gratas sorpresas.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207614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3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117690" y="707886"/>
            <a:ext cx="4026310" cy="25545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REBELIÓN EN UN UNIVERSO PERFECTO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7886"/>
            <a:ext cx="5117691" cy="61504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689" y="3262430"/>
            <a:ext cx="4026311" cy="361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1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3387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3200" b="1" dirty="0">
                <a:latin typeface="Arial Black" panose="020B0A04020102020204" pitchFamily="34" charset="0"/>
              </a:rPr>
              <a:t>#205 “Dadme la Biblia”.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2461"/>
            <a:ext cx="9144000" cy="646331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611" y="1218645"/>
            <a:ext cx="5639355" cy="563935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218644"/>
            <a:ext cx="1907611" cy="563935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546966" y="1218643"/>
            <a:ext cx="1597034" cy="563935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3057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3026" y="2064774"/>
            <a:ext cx="40193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FINAL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0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05" y="3931060"/>
            <a:ext cx="5905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5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0894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2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Además del estudio diligente de la Biblia, la oración juega un papel crucial en la formación </a:t>
            </a:r>
            <a:r>
              <a:rPr lang="es-MX" sz="2800" b="1" dirty="0" smtClean="0">
                <a:latin typeface="Arial Black" panose="020B0A04020102020204" pitchFamily="34" charset="0"/>
              </a:rPr>
              <a:t>de nuestros </a:t>
            </a:r>
            <a:r>
              <a:rPr lang="es-MX" sz="2800" b="1" dirty="0">
                <a:latin typeface="Arial Black" panose="020B0A04020102020204" pitchFamily="34" charset="0"/>
              </a:rPr>
              <a:t>hijos.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6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7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480102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Que bendición fue para mí, contar con una abuela y una </a:t>
            </a:r>
            <a:r>
              <a:rPr lang="es-MX" sz="2400" b="1" dirty="0" smtClean="0">
                <a:latin typeface="Arial Black" panose="020B0A04020102020204" pitchFamily="34" charset="0"/>
              </a:rPr>
              <a:t>madre piadosa</a:t>
            </a:r>
            <a:r>
              <a:rPr lang="es-MX" sz="2400" b="1" dirty="0">
                <a:latin typeface="Arial Black" panose="020B0A04020102020204" pitchFamily="34" charset="0"/>
              </a:rPr>
              <a:t>. Gracias a su dedicación, “pude saber las sagradas Escrituras, las cuales me hicieron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sabio para la salvación por la fe que es en Cristo Jesús” (2 Timoteo 3:15).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20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7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433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Repasar a través de la vida de Timoteo algunos de los alcances de la obra realizada en su favor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por sus fieles y abnegadas mentoras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Eunice y </a:t>
            </a:r>
            <a:r>
              <a:rPr lang="es-MX" sz="2400" b="1" dirty="0" err="1">
                <a:latin typeface="Arial Black" panose="020B0A04020102020204" pitchFamily="34" charset="0"/>
              </a:rPr>
              <a:t>Loida</a:t>
            </a:r>
            <a:r>
              <a:rPr lang="es-MX" sz="2400" b="1" dirty="0">
                <a:latin typeface="Arial Black" panose="020B0A04020102020204" pitchFamily="34" charset="0"/>
              </a:rPr>
              <a:t>).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4"/>
            <a:ext cx="9144001" cy="461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1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858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Los padres consciente o inconscientemente estamos mostrando a nuestros hijos lo que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consideramos valioso o </a:t>
            </a:r>
            <a:r>
              <a:rPr lang="es-MX" sz="2800" b="1" dirty="0" smtClean="0">
                <a:latin typeface="Arial Black" panose="020B0A04020102020204" pitchFamily="34" charset="0"/>
              </a:rPr>
              <a:t>importante.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4749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969"/>
            <a:ext cx="9144000" cy="470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1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755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Tan grande es la influencia que ejercemos en ellos, que </a:t>
            </a:r>
            <a:r>
              <a:rPr lang="es-MX" sz="2400" b="1" dirty="0" smtClean="0">
                <a:latin typeface="Arial Black" panose="020B0A04020102020204" pitchFamily="34" charset="0"/>
              </a:rPr>
              <a:t>con frecuencia </a:t>
            </a:r>
            <a:r>
              <a:rPr lang="es-MX" sz="2400" b="1" dirty="0">
                <a:latin typeface="Arial Black" panose="020B0A04020102020204" pitchFamily="34" charset="0"/>
              </a:rPr>
              <a:t>adoptan nuestro estilo de vida, sea bueno o malo. Entre los muchos ejemplos </a:t>
            </a:r>
            <a:r>
              <a:rPr lang="es-MX" sz="2400" b="1" dirty="0" smtClean="0">
                <a:latin typeface="Arial Black" panose="020B0A04020102020204" pitchFamily="34" charset="0"/>
              </a:rPr>
              <a:t>positivos encontramos </a:t>
            </a:r>
            <a:r>
              <a:rPr lang="es-MX" sz="2400" b="1" dirty="0">
                <a:latin typeface="Arial Black" panose="020B0A04020102020204" pitchFamily="34" charset="0"/>
              </a:rPr>
              <a:t>el de Timoteo. (2 Timoteo 1:5)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483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Los beneficios que obtenemos de la palabra de Dios son extraordinarios. </a:t>
            </a:r>
            <a:r>
              <a:rPr lang="es-MX" sz="2400" b="1" dirty="0">
                <a:latin typeface="Arial Black" panose="020B0A04020102020204" pitchFamily="34" charset="0"/>
              </a:rPr>
              <a:t>Mediante las estrofas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del himno #208 “¡Santa Biblia!” procuremos recordar algunos.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20"/>
            <a:ext cx="9144000" cy="45916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23220"/>
            <a:ext cx="1253612" cy="22053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0436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464</TotalTime>
  <Words>725</Words>
  <Application>Microsoft Office PowerPoint</Application>
  <PresentationFormat>Presentación en pantalla (4:3)</PresentationFormat>
  <Paragraphs>67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25</cp:revision>
  <dcterms:created xsi:type="dcterms:W3CDTF">2022-09-28T19:11:34Z</dcterms:created>
  <dcterms:modified xsi:type="dcterms:W3CDTF">2022-09-29T14:49:39Z</dcterms:modified>
</cp:coreProperties>
</file>