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68" r:id="rId5"/>
    <p:sldId id="267" r:id="rId6"/>
    <p:sldId id="257" r:id="rId7"/>
    <p:sldId id="259" r:id="rId8"/>
    <p:sldId id="260" r:id="rId9"/>
    <p:sldId id="261" r:id="rId10"/>
    <p:sldId id="263" r:id="rId11"/>
    <p:sldId id="264" r:id="rId12"/>
    <p:sldId id="265" r:id="rId13"/>
    <p:sldId id="266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4" r:id="rId27"/>
    <p:sldId id="285" r:id="rId28"/>
    <p:sldId id="281" r:id="rId29"/>
    <p:sldId id="282" r:id="rId30"/>
    <p:sldId id="283" r:id="rId31"/>
    <p:sldId id="286" r:id="rId32"/>
    <p:sldId id="287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4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1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6539-BB5A-4E1B-8B9E-45F4E3FE96A6}" type="datetimeFigureOut">
              <a:rPr lang="es-MX" smtClean="0"/>
              <a:t>09/11/2022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C317-2545-40B4-BE76-9304A0887A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7769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6539-BB5A-4E1B-8B9E-45F4E3FE96A6}" type="datetimeFigureOut">
              <a:rPr lang="es-MX" smtClean="0"/>
              <a:t>09/11/2022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C317-2545-40B4-BE76-9304A0887A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595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6539-BB5A-4E1B-8B9E-45F4E3FE96A6}" type="datetimeFigureOut">
              <a:rPr lang="es-MX" smtClean="0"/>
              <a:t>09/11/2022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C317-2545-40B4-BE76-9304A0887A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6930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6539-BB5A-4E1B-8B9E-45F4E3FE96A6}" type="datetimeFigureOut">
              <a:rPr lang="es-MX" smtClean="0"/>
              <a:t>09/11/2022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C317-2545-40B4-BE76-9304A0887A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4141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6539-BB5A-4E1B-8B9E-45F4E3FE96A6}" type="datetimeFigureOut">
              <a:rPr lang="es-MX" smtClean="0"/>
              <a:t>09/11/2022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C317-2545-40B4-BE76-9304A0887A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0451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6539-BB5A-4E1B-8B9E-45F4E3FE96A6}" type="datetimeFigureOut">
              <a:rPr lang="es-MX" smtClean="0"/>
              <a:t>09/11/2022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C317-2545-40B4-BE76-9304A0887A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971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6539-BB5A-4E1B-8B9E-45F4E3FE96A6}" type="datetimeFigureOut">
              <a:rPr lang="es-MX" smtClean="0"/>
              <a:t>09/11/2022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C317-2545-40B4-BE76-9304A0887A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362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6539-BB5A-4E1B-8B9E-45F4E3FE96A6}" type="datetimeFigureOut">
              <a:rPr lang="es-MX" smtClean="0"/>
              <a:t>09/11/2022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C317-2545-40B4-BE76-9304A0887A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659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6539-BB5A-4E1B-8B9E-45F4E3FE96A6}" type="datetimeFigureOut">
              <a:rPr lang="es-MX" smtClean="0"/>
              <a:t>09/11/2022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C317-2545-40B4-BE76-9304A0887A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4512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6539-BB5A-4E1B-8B9E-45F4E3FE96A6}" type="datetimeFigureOut">
              <a:rPr lang="es-MX" smtClean="0"/>
              <a:t>09/11/2022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C317-2545-40B4-BE76-9304A0887A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3596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6539-BB5A-4E1B-8B9E-45F4E3FE96A6}" type="datetimeFigureOut">
              <a:rPr lang="es-MX" smtClean="0"/>
              <a:t>09/11/2022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C317-2545-40B4-BE76-9304A0887A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1529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26539-BB5A-4E1B-8B9E-45F4E3FE96A6}" type="datetimeFigureOut">
              <a:rPr lang="es-MX" smtClean="0"/>
              <a:t>09/11/2022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EC317-2545-40B4-BE76-9304A0887A1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8652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INVOLUCRANDO CON TIERNO AMOR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22" y="5641257"/>
            <a:ext cx="1070487" cy="107048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30593" y="5627151"/>
            <a:ext cx="78903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4775"/>
            <a:ext cx="9144000" cy="504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23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1) Hacerles sentir que son parte importante en la familia de la Fe.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1135992"/>
            <a:ext cx="475670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Necesitamos mostrarles una amistad sincera y amor genuino hacia ellos y sus familias. Pablo ha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descrito a sus conversos como su "esperanza", "gozo" o "corona". Esta era una gran alabanza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para los tesalonicenses.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703" y="954107"/>
            <a:ext cx="4387297" cy="590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29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Estos creyentes no sólo eran el gozo y la corona del apóstol, sino también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su orgullo y deleite. Pablo se gloría por la evidencia de la obra del Espíritu de Dios en ellos.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7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9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04374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#531 “LA FAMILIA DE DIOS”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309" y="1066039"/>
            <a:ext cx="5663381" cy="579196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-1" y="1085638"/>
            <a:ext cx="1740309" cy="5772362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403690" y="1085638"/>
            <a:ext cx="1740310" cy="5772362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89651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2) Involúcralos en las actividades de la iglesia.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516230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la iglesia tenemos diferentes actividades. Los nuevos conversos están listos para unirse en las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diferentes labores, pero no se les invita. A muchos les da pena, no se sienten listos o preparados.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7218"/>
            <a:ext cx="9144000" cy="399561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86697" y="1415845"/>
            <a:ext cx="1592826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55815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3) Instruirlos en su crecimiento espiritual.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5430316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>
                <a:latin typeface="Arial Black" panose="020B0A04020102020204" pitchFamily="34" charset="0"/>
              </a:rPr>
              <a:t>a) Estudio de la Biblia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b) Oración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c) Obra misionera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7217"/>
            <a:ext cx="9144000" cy="435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31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50811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Es nuestro deber como miembros, guiar y conducir a nuestros hermanos más pequeños </a:t>
            </a:r>
            <a:r>
              <a:rPr lang="es-MX" sz="2800" b="1" dirty="0" smtClean="0">
                <a:latin typeface="Arial Black" panose="020B0A04020102020204" pitchFamily="34" charset="0"/>
              </a:rPr>
              <a:t>en estos </a:t>
            </a:r>
            <a:r>
              <a:rPr lang="es-MX" sz="2800" b="1" dirty="0">
                <a:latin typeface="Arial Black" panose="020B0A04020102020204" pitchFamily="34" charset="0"/>
              </a:rPr>
              <a:t>tres aspectos de la vida cristiana.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5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28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“La primera experiencia del nuevo converso es de felicidad y gozo; pero vienen las pruebas; hay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hacer frente a las perplejidades de la vida; rasgos pecaminosos de carácter que no han sido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dominados luchan por obtener la supremacía, y a menudo la obtienen.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4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18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75202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Entonces viene un período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pérdida de la confianza y la paz, de descuido de la oración y la lectura de las Escrituras.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Por falta </a:t>
            </a:r>
            <a:r>
              <a:rPr lang="es-MX" sz="2400" b="1" dirty="0">
                <a:latin typeface="Arial Black" panose="020B0A04020102020204" pitchFamily="34" charset="0"/>
              </a:rPr>
              <a:t>del conocimiento y la experiencia que debieran tener, muchos son vencidos por Satanás.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No saben cómo discernir las tentaciones y, resistirlas.”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</a:t>
            </a:r>
            <a:r>
              <a:rPr lang="es-MX" sz="2400" b="1" dirty="0">
                <a:latin typeface="Arial Black" panose="020B0A04020102020204" pitchFamily="34" charset="0"/>
              </a:rPr>
              <a:t>Hijos e hijas de Dios p. 248.)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7484"/>
            <a:ext cx="9144000" cy="389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60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400" b="1" dirty="0" smtClean="0">
                <a:latin typeface="Arial Black" panose="020B0A04020102020204" pitchFamily="34" charset="0"/>
              </a:rPr>
              <a:t> </a:t>
            </a:r>
            <a:r>
              <a:rPr lang="es-MX" sz="4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6944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INVERSIÓN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179569"/>
            <a:ext cx="9144000" cy="64633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MARCANDO EL RUMBO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762" y="1346877"/>
            <a:ext cx="4832692" cy="483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41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50811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“Todos los días se reunían en el templo, y en las casas partían el pan y comían juntos con </a:t>
            </a:r>
            <a:r>
              <a:rPr lang="es-MX" sz="2800" b="1" dirty="0" smtClean="0">
                <a:latin typeface="Arial Black" panose="020B0A04020102020204" pitchFamily="34" charset="0"/>
              </a:rPr>
              <a:t>alegría y </a:t>
            </a:r>
            <a:r>
              <a:rPr lang="es-MX" sz="2800" b="1" dirty="0">
                <a:latin typeface="Arial Black" panose="020B0A04020102020204" pitchFamily="34" charset="0"/>
              </a:rPr>
              <a:t>sencillez de corazón.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38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10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4"/>
            <a:ext cx="91440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#534 “En tu nombre comenzamos”,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</a:t>
            </a:r>
            <a:r>
              <a:rPr lang="es-MX" sz="2400" b="1" dirty="0">
                <a:latin typeface="Arial Black" panose="020B0A04020102020204" pitchFamily="34" charset="0"/>
              </a:rPr>
              <a:t>59 “Mirad qué amor”, #366 “En Cristo hallo amigo”.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683" y="1415771"/>
            <a:ext cx="4346634" cy="544222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" y="1415771"/>
            <a:ext cx="2398682" cy="5442229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6745317" y="1415770"/>
            <a:ext cx="2398682" cy="5442229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16836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#533 “Cuan bueno y agradable”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046438"/>
            <a:ext cx="5715000" cy="581156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1046438"/>
            <a:ext cx="1714499" cy="5811561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429500" y="1046437"/>
            <a:ext cx="1714500" cy="5811563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4990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04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4) Enviarlos al campo de labor.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483052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Al llegar a este punto nuestros nuevos conversos están listos y preparados para ser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enviados al campo misionero. Pues ya han paso tiempo con el Maestro y los representantes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Cristo les han instruido. (Marcos 3:14)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24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99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4887846"/>
            <a:ext cx="91440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</a:t>
            </a:r>
            <a:r>
              <a:rPr lang="es-MX" sz="2800" b="1" dirty="0">
                <a:latin typeface="Arial Black" panose="020B0A04020102020204" pitchFamily="34" charset="0"/>
              </a:rPr>
              <a:t>Tan pronto como halló al Salvador, la mujer </a:t>
            </a:r>
            <a:r>
              <a:rPr lang="es-MX" sz="2800" b="1" dirty="0" smtClean="0">
                <a:latin typeface="Arial Black" panose="020B0A04020102020204" pitchFamily="34" charset="0"/>
              </a:rPr>
              <a:t>samaritana </a:t>
            </a:r>
            <a:r>
              <a:rPr lang="es-MX" sz="2800" b="1" dirty="0">
                <a:latin typeface="Arial Black" panose="020B0A04020102020204" pitchFamily="34" charset="0"/>
              </a:rPr>
              <a:t>trajo otros a él. Demostró ser una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misionera más eficaz que los propios discípulos. [...]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8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09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409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Cada verdadero discípulo nace en el reino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Dios como misionero. El que bebe del agua viva, llega a ser una fuente de vida. El que recibe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llega a ser un </a:t>
            </a:r>
            <a:r>
              <a:rPr lang="es-MX" sz="2400" b="1" dirty="0" smtClean="0">
                <a:latin typeface="Arial Black" panose="020B0A04020102020204" pitchFamily="34" charset="0"/>
              </a:rPr>
              <a:t>dador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(Hijos e hijas de Dios, pp. 160-162,166)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388" y="0"/>
            <a:ext cx="4577223" cy="476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90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734232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 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648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53682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apóstol Pablo anhela estar de nuevo con los creyentes de Tesalónica. Vivía con la </a:t>
            </a:r>
            <a:r>
              <a:rPr lang="es-MX" sz="2000" b="1" dirty="0" smtClean="0">
                <a:latin typeface="Arial Black" panose="020B0A04020102020204" pitchFamily="34" charset="0"/>
              </a:rPr>
              <a:t>esperanza de </a:t>
            </a:r>
            <a:r>
              <a:rPr lang="es-MX" sz="2000" b="1" dirty="0">
                <a:latin typeface="Arial Black" panose="020B0A04020102020204" pitchFamily="34" charset="0"/>
              </a:rPr>
              <a:t>presentar a sus conversos ante el Señor Jesús como trofeos de su fiel </a:t>
            </a:r>
            <a:r>
              <a:rPr lang="es-MX" sz="2000" b="1" dirty="0" smtClean="0">
                <a:latin typeface="Arial Black" panose="020B0A04020102020204" pitchFamily="34" charset="0"/>
              </a:rPr>
              <a:t>ministerio. Nuestro </a:t>
            </a:r>
            <a:r>
              <a:rPr lang="es-MX" sz="2000" b="1" dirty="0">
                <a:latin typeface="Arial Black" panose="020B0A04020102020204" pitchFamily="34" charset="0"/>
              </a:rPr>
              <a:t>deseo y anhelo es que, ese sentir que hubo en el Apóstol de Cristo, esté en cada uno </a:t>
            </a:r>
            <a:r>
              <a:rPr lang="es-MX" sz="2000" b="1" dirty="0" smtClean="0">
                <a:latin typeface="Arial Black" panose="020B0A04020102020204" pitchFamily="34" charset="0"/>
              </a:rPr>
              <a:t>de nosotros</a:t>
            </a:r>
            <a:r>
              <a:rPr lang="es-MX" sz="2000" b="1" dirty="0"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smtClean="0">
                <a:latin typeface="Arial Black" panose="020B0A04020102020204" pitchFamily="34" charset="0"/>
              </a:rPr>
              <a:t>CONCLUSIÓN</a:t>
            </a:r>
            <a:endParaRPr lang="es-MX" sz="3200" b="1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415" y="584775"/>
            <a:ext cx="3621170" cy="446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01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78708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179870" y="885163"/>
            <a:ext cx="734469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latin typeface="Arial Black" panose="020B0A04020102020204" pitchFamily="34" charset="0"/>
              </a:rPr>
              <a:t>Recordemos mis queridos hermanos:</a:t>
            </a:r>
          </a:p>
          <a:p>
            <a:r>
              <a:rPr lang="es-MX" sz="3200" b="1" dirty="0">
                <a:latin typeface="Arial Black" panose="020B0A04020102020204" pitchFamily="34" charset="0"/>
              </a:rPr>
              <a:t>1. Hacerles sentir que son parte importante en la familia de la fe</a:t>
            </a:r>
          </a:p>
          <a:p>
            <a:r>
              <a:rPr lang="es-MX" sz="3200" b="1" dirty="0">
                <a:latin typeface="Arial Black" panose="020B0A04020102020204" pitchFamily="34" charset="0"/>
              </a:rPr>
              <a:t>2. Involúcralos en las actividades de la iglesia</a:t>
            </a:r>
          </a:p>
          <a:p>
            <a:r>
              <a:rPr lang="es-MX" sz="3200" b="1" dirty="0">
                <a:latin typeface="Arial Black" panose="020B0A04020102020204" pitchFamily="34" charset="0"/>
              </a:rPr>
              <a:t>3. Instruirlos en su crecimiento espiritual</a:t>
            </a:r>
          </a:p>
          <a:p>
            <a:r>
              <a:rPr lang="es-MX" sz="3200" b="1" dirty="0">
                <a:latin typeface="Arial Black" panose="020B0A04020102020204" pitchFamily="34" charset="0"/>
              </a:rPr>
              <a:t>4. Enviarlos al campo </a:t>
            </a:r>
            <a:r>
              <a:rPr lang="es-MX" sz="3200" b="1" dirty="0" smtClean="0">
                <a:latin typeface="Arial Black" panose="020B0A04020102020204" pitchFamily="34" charset="0"/>
              </a:rPr>
              <a:t>de labor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398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VERSÍCULO PARA MEMORIZAR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9150622" cy="615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205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440"/>
            <a:ext cx="5169856" cy="608856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-1"/>
            <a:ext cx="9144000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REPASO DE LA LECCIÓN # 7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169856" y="769440"/>
            <a:ext cx="3974144" cy="34163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endParaRPr lang="es-MX" sz="36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LA VICTORIA DE CRISTO SOBRE LA MUERTE</a:t>
            </a:r>
          </a:p>
          <a:p>
            <a:pPr algn="ctr"/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856" y="4081132"/>
            <a:ext cx="3974144" cy="277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1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746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769441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HIMNO FINAL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440"/>
            <a:ext cx="9144000" cy="608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707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1056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397910" y="884903"/>
            <a:ext cx="393569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 smtClean="0">
                <a:latin typeface="Arial Black" panose="020B0A04020102020204" pitchFamily="34" charset="0"/>
              </a:rPr>
              <a:t>ORACIÓN </a:t>
            </a:r>
          </a:p>
          <a:p>
            <a:r>
              <a:rPr lang="es-MX" sz="4400" b="1" dirty="0" smtClean="0">
                <a:latin typeface="Arial Black" panose="020B0A04020102020204" pitchFamily="34" charset="0"/>
              </a:rPr>
              <a:t>                    </a:t>
            </a:r>
          </a:p>
          <a:p>
            <a:r>
              <a:rPr lang="es-MX" sz="4400" b="1" dirty="0">
                <a:latin typeface="Arial Black" panose="020B0A04020102020204" pitchFamily="34" charset="0"/>
              </a:rPr>
              <a:t> </a:t>
            </a:r>
            <a:r>
              <a:rPr lang="es-MX" sz="4400" b="1" dirty="0" smtClean="0">
                <a:latin typeface="Arial Black" panose="020B0A04020102020204" pitchFamily="34" charset="0"/>
              </a:rPr>
              <a:t>  FINAL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8878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138516" y="147483"/>
            <a:ext cx="58281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5400" b="1" dirty="0" smtClean="0">
                <a:solidFill>
                  <a:srgbClr val="FFFF66"/>
                </a:solidFill>
                <a:latin typeface="Arial Black" panose="020B0A04020102020204" pitchFamily="34" charset="0"/>
              </a:rPr>
              <a:t>FELIZ SÁBADO</a:t>
            </a:r>
            <a:endParaRPr lang="es-MX" sz="5400" b="1" dirty="0">
              <a:solidFill>
                <a:srgbClr val="FFFF66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39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ORACIÓN DE RODILLAS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441"/>
            <a:ext cx="9125538" cy="608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58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04652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1 </a:t>
            </a:r>
            <a:r>
              <a:rPr lang="es-MX" sz="3200" b="1" dirty="0">
                <a:latin typeface="Arial Black" panose="020B0A04020102020204" pitchFamily="34" charset="0"/>
              </a:rPr>
              <a:t>Tesalonicenses 2:7-8.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LECTURA BÍBLICA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540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55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PROPÓSITO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3"/>
            <a:ext cx="9152199" cy="627322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395019" y="609105"/>
            <a:ext cx="4630994" cy="501675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Hacer reflexión del papel que jugamos en cuanto al crecimiento y desarrollo de la fe de los nuevos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conversos y cuan necesario es vivirlo en cada una de nuestras iglesias.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914104" y="5611115"/>
            <a:ext cx="2330245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67502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136880" y="674400"/>
            <a:ext cx="400712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El Apóstol Pablo usa la figura de una madre nodriza, para describir la actitud tierna y amante de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los miembros de iglesia para con el trato de los conversos.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36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67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8281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emplea la parte que desempeña un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padre piadoso en la crianza de un hijo, como una ilustración en la edificación de la experiencia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cristiana de los nuevos conversos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955"/>
            <a:ext cx="9143999" cy="451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99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3606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Esta mañana juntos estudiaremos y analizaremos la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importancia de involucrar e instruir a los recién bautizados. En cuatro sencillos pasos.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2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665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487</TotalTime>
  <Words>764</Words>
  <Application>Microsoft Office PowerPoint</Application>
  <PresentationFormat>Presentación en pantalla (4:3)</PresentationFormat>
  <Paragraphs>77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24</cp:revision>
  <dcterms:created xsi:type="dcterms:W3CDTF">2022-11-08T15:43:54Z</dcterms:created>
  <dcterms:modified xsi:type="dcterms:W3CDTF">2022-11-09T22:33:23Z</dcterms:modified>
</cp:coreProperties>
</file>