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2" r:id="rId4"/>
    <p:sldId id="268" r:id="rId5"/>
    <p:sldId id="267" r:id="rId6"/>
    <p:sldId id="257" r:id="rId7"/>
    <p:sldId id="259" r:id="rId8"/>
    <p:sldId id="260" r:id="rId9"/>
    <p:sldId id="261" r:id="rId10"/>
    <p:sldId id="263" r:id="rId11"/>
    <p:sldId id="264" r:id="rId12"/>
    <p:sldId id="266" r:id="rId13"/>
    <p:sldId id="269" r:id="rId14"/>
    <p:sldId id="270" r:id="rId15"/>
    <p:sldId id="265" r:id="rId16"/>
    <p:sldId id="271" r:id="rId17"/>
    <p:sldId id="272" r:id="rId18"/>
    <p:sldId id="273" r:id="rId19"/>
    <p:sldId id="275" r:id="rId20"/>
    <p:sldId id="276" r:id="rId21"/>
    <p:sldId id="277" r:id="rId22"/>
    <p:sldId id="274" r:id="rId23"/>
    <p:sldId id="278" r:id="rId24"/>
    <p:sldId id="279" r:id="rId25"/>
    <p:sldId id="281" r:id="rId26"/>
    <p:sldId id="282" r:id="rId27"/>
    <p:sldId id="283" r:id="rId28"/>
    <p:sldId id="284" r:id="rId29"/>
    <p:sldId id="285" r:id="rId30"/>
    <p:sldId id="286" r:id="rId31"/>
    <p:sldId id="280" r:id="rId32"/>
    <p:sldId id="287" r:id="rId33"/>
    <p:sldId id="288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00"/>
    <a:srgbClr val="CC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8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DFD1D-14D2-4B5F-A4FA-6F36947C2088}" type="datetimeFigureOut">
              <a:rPr lang="es-MX" smtClean="0"/>
              <a:t>13/12/2022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8BB9B-AB88-45A7-A026-BDA42DAF360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3473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DFD1D-14D2-4B5F-A4FA-6F36947C2088}" type="datetimeFigureOut">
              <a:rPr lang="es-MX" smtClean="0"/>
              <a:t>13/12/2022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8BB9B-AB88-45A7-A026-BDA42DAF360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62415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DFD1D-14D2-4B5F-A4FA-6F36947C2088}" type="datetimeFigureOut">
              <a:rPr lang="es-MX" smtClean="0"/>
              <a:t>13/12/2022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8BB9B-AB88-45A7-A026-BDA42DAF360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71787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DFD1D-14D2-4B5F-A4FA-6F36947C2088}" type="datetimeFigureOut">
              <a:rPr lang="es-MX" smtClean="0"/>
              <a:t>13/12/2022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8BB9B-AB88-45A7-A026-BDA42DAF360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11187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DFD1D-14D2-4B5F-A4FA-6F36947C2088}" type="datetimeFigureOut">
              <a:rPr lang="es-MX" smtClean="0"/>
              <a:t>13/12/2022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8BB9B-AB88-45A7-A026-BDA42DAF360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82504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DFD1D-14D2-4B5F-A4FA-6F36947C2088}" type="datetimeFigureOut">
              <a:rPr lang="es-MX" smtClean="0"/>
              <a:t>13/12/2022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8BB9B-AB88-45A7-A026-BDA42DAF360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55069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DFD1D-14D2-4B5F-A4FA-6F36947C2088}" type="datetimeFigureOut">
              <a:rPr lang="es-MX" smtClean="0"/>
              <a:t>13/12/2022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8BB9B-AB88-45A7-A026-BDA42DAF360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7804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DFD1D-14D2-4B5F-A4FA-6F36947C2088}" type="datetimeFigureOut">
              <a:rPr lang="es-MX" smtClean="0"/>
              <a:t>13/12/2022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8BB9B-AB88-45A7-A026-BDA42DAF360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95005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DFD1D-14D2-4B5F-A4FA-6F36947C2088}" type="datetimeFigureOut">
              <a:rPr lang="es-MX" smtClean="0"/>
              <a:t>13/12/2022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8BB9B-AB88-45A7-A026-BDA42DAF360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15834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DFD1D-14D2-4B5F-A4FA-6F36947C2088}" type="datetimeFigureOut">
              <a:rPr lang="es-MX" smtClean="0"/>
              <a:t>13/12/2022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8BB9B-AB88-45A7-A026-BDA42DAF360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9164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DFD1D-14D2-4B5F-A4FA-6F36947C2088}" type="datetimeFigureOut">
              <a:rPr lang="es-MX" smtClean="0"/>
              <a:t>13/12/2022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8BB9B-AB88-45A7-A026-BDA42DAF360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8474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DFD1D-14D2-4B5F-A4FA-6F36947C2088}" type="datetimeFigureOut">
              <a:rPr lang="es-MX" smtClean="0"/>
              <a:t>13/12/2022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8BB9B-AB88-45A7-A026-BDA42DAF360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31448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LA UNIDAD EN LA IGLESIA PRIMITIVA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96" y="5589638"/>
            <a:ext cx="1004119" cy="100411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19086" y="5589638"/>
            <a:ext cx="7724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4774"/>
            <a:ext cx="9124824" cy="50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3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13355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“Perseverando unánimes cada día en el templo”.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Dios </a:t>
            </a:r>
            <a:r>
              <a:rPr lang="es-MX" sz="2400" b="1" dirty="0">
                <a:latin typeface="Arial Black" panose="020B0A04020102020204" pitchFamily="34" charset="0"/>
              </a:rPr>
              <a:t>quiere que su iglesia sea la luz del mundo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y la sal de la tierra; viviendo una vida de comunión con el Señor y sea manifiesta en la asistencia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 las reuniones efectuadas en el templo, es ahí donde la fe se ve fortalecida,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38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6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144497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donde unos a </a:t>
            </a:r>
            <a:r>
              <a:rPr lang="es-MX" sz="2400" b="1" dirty="0" smtClean="0">
                <a:latin typeface="Arial Black" panose="020B0A04020102020204" pitchFamily="34" charset="0"/>
              </a:rPr>
              <a:t>otros</a:t>
            </a:r>
            <a:endParaRPr lang="es-MX" sz="2400" b="1" dirty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son animados y reanimados. La iglesia es una escuela, donde cada cristiano se prepara para el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cumplimiento de la tarea.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0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" y="4874764"/>
            <a:ext cx="91440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“Perseveraban en la doctrina”. Es de suma importancia mantener una vida devocional, el estudio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la Palabra de Dios afianzará nuestra fe y nos evitará desviarnos del camino hacia doctrinas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falsas.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7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4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7342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“Juntos en la oración”. Del maestro habían aprendido la importancia de llevar una vida de </a:t>
            </a:r>
            <a:r>
              <a:rPr lang="es-MX" sz="2800" b="1" dirty="0" smtClean="0">
                <a:latin typeface="Arial Black" panose="020B0A04020102020204" pitchFamily="34" charset="0"/>
              </a:rPr>
              <a:t>oración, gracias </a:t>
            </a:r>
            <a:r>
              <a:rPr lang="es-MX" sz="2800" b="1" dirty="0">
                <a:latin typeface="Arial Black" panose="020B0A04020102020204" pitchFamily="34" charset="0"/>
              </a:rPr>
              <a:t>a ello Cristo pudo resistir las tentaciones.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53799" cy="491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41826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Nadie debería descuidar este sagrado deber,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pues es de rodillas que se pueden ganar las grandes batallas contra el mal.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53378" cy="534182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330462" y="4642338"/>
            <a:ext cx="2813538" cy="379828"/>
          </a:xfrm>
          <a:prstGeom prst="rect">
            <a:avLst/>
          </a:prstGeom>
          <a:solidFill>
            <a:srgbClr val="9966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83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3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#485 “UNIDOS EN VERDAD”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3"/>
            <a:ext cx="9144000" cy="575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4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400" b="1" dirty="0" smtClean="0">
                <a:latin typeface="Arial Black" panose="020B0A04020102020204" pitchFamily="34" charset="0"/>
              </a:rPr>
              <a:t> </a:t>
            </a:r>
            <a:r>
              <a:rPr lang="es-MX" sz="4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69440"/>
            <a:ext cx="91440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INVERSIÓN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LA PANDEMIA Y LA MISIÓN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2660"/>
            <a:ext cx="9144000" cy="492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6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797510"/>
            <a:ext cx="390525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“Tenían en común todas las cosas”.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</a:t>
            </a:r>
            <a:r>
              <a:rPr lang="es-MX" sz="2400" b="1" dirty="0">
                <a:latin typeface="Arial Black" panose="020B0A04020102020204" pitchFamily="34" charset="0"/>
              </a:rPr>
              <a:t>dinero, el tiempo y los dones recibidos de Dios deben </a:t>
            </a:r>
            <a:r>
              <a:rPr lang="es-MX" sz="2400" b="1" dirty="0" smtClean="0">
                <a:latin typeface="Arial Black" panose="020B0A04020102020204" pitchFamily="34" charset="0"/>
              </a:rPr>
              <a:t>ser un </a:t>
            </a:r>
            <a:r>
              <a:rPr lang="es-MX" sz="2400" b="1" dirty="0">
                <a:latin typeface="Arial Black" panose="020B0A04020102020204" pitchFamily="34" charset="0"/>
              </a:rPr>
              <a:t>medio para promover la obra del evangelio, estamos invitados a seguir el ejemplo de </a:t>
            </a:r>
            <a:r>
              <a:rPr lang="es-MX" sz="2400" b="1" dirty="0" smtClean="0">
                <a:latin typeface="Arial Black" panose="020B0A04020102020204" pitchFamily="34" charset="0"/>
              </a:rPr>
              <a:t>Aquel que</a:t>
            </a:r>
            <a:r>
              <a:rPr lang="es-MX" sz="2400" b="1" dirty="0">
                <a:latin typeface="Arial Black" panose="020B0A04020102020204" pitchFamily="34" charset="0"/>
              </a:rPr>
              <a:t>, siendo dueño de todo, se despojó de su gloria para salvar a la humanidad.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0" y="0"/>
            <a:ext cx="5238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1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69109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>
                <a:latin typeface="Arial Black" panose="020B0A04020102020204" pitchFamily="34" charset="0"/>
              </a:rPr>
              <a:t>Después del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derramamiento del Espíritu Santo, “la multitud de los que habían creído era de un corazón y un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alma: y ninguno decía ser suyo algo de lo que poseía, más todas las cosas les eran comunes”.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“Ningún necesitado había entre ellos”. DTG 505.4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6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2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0583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“Comían juntos con alegría y sencillez de corazón”. La sana convivencia entre los miembros de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familia espiritual fortalece los lazos y nos hace sentir como una verdadera familia.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1" cy="48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0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46331"/>
            <a:ext cx="91440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#584 “Amémonos hermanos”, #531 “La familia de Dios”, #109 “Un buen amigo </a:t>
            </a:r>
            <a:r>
              <a:rPr lang="es-MX" sz="2400" b="1" dirty="0" smtClean="0">
                <a:latin typeface="Arial Black" panose="020B0A04020102020204" pitchFamily="34" charset="0"/>
              </a:rPr>
              <a:t>tengo yo</a:t>
            </a:r>
            <a:r>
              <a:rPr lang="es-MX" sz="2400" b="1" dirty="0">
                <a:latin typeface="Arial Black" panose="020B0A04020102020204" pitchFamily="34" charset="0"/>
              </a:rPr>
              <a:t>”.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SERVICIO DE CANTO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77328"/>
            <a:ext cx="9119783" cy="538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7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6012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Muchos de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los que profesan ser cristianos, se visten de cristiandad los días de culto, olvidando a sus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hermanos en los demás días de la semana, es importante tomar el tiempo para conocer a aquellos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 llamamos hermanos dentro de la iglesia.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2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1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4763728"/>
            <a:ext cx="91440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INFORME SECRETARIAL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81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MISIONERO MUNDIAL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6"/>
            <a:ext cx="9144000" cy="615011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285999" y="929148"/>
            <a:ext cx="1725561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DAMATUI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08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28956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1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12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5"/>
            <a:ext cx="5072312" cy="615139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072312" y="707885"/>
            <a:ext cx="4071688" cy="28623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36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LA COSMOVISIÓN BÍBLICA</a:t>
            </a:r>
          </a:p>
          <a:p>
            <a:pPr algn="ctr"/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312" y="3586016"/>
            <a:ext cx="4071688" cy="327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1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0008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“Alabando a Dios y teniendo el favor con todo el pueblo”. Un corazón alegre es un corazón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agradecido, refleja en cada acto que su vida entera está al servicio del Creador,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40677" y="3573840"/>
            <a:ext cx="3277772" cy="7315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4612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3459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debemos tener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presente que en ocasiones el único mensaje del evangelio que algunos recibirán es el ejemplo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vida de cristianos fieles, ¿eres tú una carta de amor para el prójimo?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1068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146388" y="4241355"/>
            <a:ext cx="199761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6416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00819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¿Tu vida refleja el </a:t>
            </a:r>
            <a:r>
              <a:rPr lang="es-MX" sz="2800" b="1" dirty="0" smtClean="0">
                <a:latin typeface="Arial Black" panose="020B0A04020102020204" pitchFamily="34" charset="0"/>
              </a:rPr>
              <a:t>amor de </a:t>
            </a:r>
            <a:r>
              <a:rPr lang="es-MX" sz="2800" b="1" dirty="0">
                <a:latin typeface="Arial Black" panose="020B0A04020102020204" pitchFamily="34" charset="0"/>
              </a:rPr>
              <a:t>Cristo?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¿</a:t>
            </a:r>
            <a:r>
              <a:rPr lang="es-MX" sz="2800" b="1" dirty="0">
                <a:latin typeface="Arial Black" panose="020B0A04020102020204" pitchFamily="34" charset="0"/>
              </a:rPr>
              <a:t>En tu trabajo reconocen tus obras como discípulo del Señor?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0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91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CONCLUSIÓN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79935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capítulo dos de Hechos termina diciendo: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</a:t>
            </a:r>
            <a:r>
              <a:rPr lang="es-MX" sz="2400" b="1" dirty="0">
                <a:latin typeface="Arial Black" panose="020B0A04020102020204" pitchFamily="34" charset="0"/>
              </a:rPr>
              <a:t>Y el Señor añadía cada día a la iglesia los que </a:t>
            </a:r>
            <a:r>
              <a:rPr lang="es-MX" sz="2400" b="1" dirty="0" smtClean="0">
                <a:latin typeface="Arial Black" panose="020B0A04020102020204" pitchFamily="34" charset="0"/>
              </a:rPr>
              <a:t>habían de </a:t>
            </a:r>
            <a:r>
              <a:rPr lang="es-MX" sz="2400" b="1" dirty="0">
                <a:latin typeface="Arial Black" panose="020B0A04020102020204" pitchFamily="34" charset="0"/>
              </a:rPr>
              <a:t>ser salvos”. La unidad en la iglesia primitiva trajo grandes resultados para la obra de Cristo.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404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9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14087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“Cuando tengamos una consagración completa y sincera al servicio de Cristo, Dios lo reconocerá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derramando su Espíritu sin medida; pero esto no ocurrirá mientras la mayor parte de la iglesia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no trabaje juntamente con Dios.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71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48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249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085917" y="707923"/>
            <a:ext cx="69721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0" b="1" dirty="0" smtClean="0">
                <a:latin typeface="Arial Black" panose="020B0A04020102020204" pitchFamily="34" charset="0"/>
              </a:rPr>
              <a:t>Bienvenidos</a:t>
            </a:r>
            <a:endParaRPr lang="es-MX" sz="8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36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1805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Dios no puede otorgar su Espíritu cuando el egoísmo y </a:t>
            </a:r>
            <a:r>
              <a:rPr lang="es-MX" sz="2400" b="1" dirty="0" smtClean="0">
                <a:latin typeface="Arial Black" panose="020B0A04020102020204" pitchFamily="34" charset="0"/>
              </a:rPr>
              <a:t>la complacencia </a:t>
            </a:r>
            <a:r>
              <a:rPr lang="es-MX" sz="2400" b="1" dirty="0">
                <a:latin typeface="Arial Black" panose="020B0A04020102020204" pitchFamily="34" charset="0"/>
              </a:rPr>
              <a:t>propia se manifiesta tan notoriamente…” RP. 312.2. Cristo nos invita hoy a ser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una verdadera familia espiritual.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1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1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64044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#578 “EL PUEBLO QUE CONOCE A SU DIOS”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4976"/>
            <a:ext cx="9144000" cy="565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8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ORACIÓN FINAL</a:t>
            </a:r>
            <a:endParaRPr lang="es-MX" sz="4800" b="1" dirty="0">
              <a:solidFill>
                <a:schemeClr val="accent6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" y="849776"/>
            <a:ext cx="9143033" cy="600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6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2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2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229417" y="675249"/>
            <a:ext cx="334258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ORACIÓN </a:t>
            </a:r>
          </a:p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DE</a:t>
            </a:r>
          </a:p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RODILLAS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 rot="20109336">
            <a:off x="4248442" y="5824025"/>
            <a:ext cx="189913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337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5"/>
            <a:ext cx="9144000" cy="461665"/>
          </a:xfrm>
          <a:prstGeom prst="rect">
            <a:avLst/>
          </a:prstGeom>
          <a:solidFill>
            <a:srgbClr val="CC99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HECHOS 2:44-46.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LECTURA BÍBLICA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39"/>
            <a:ext cx="9133314" cy="581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1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PROPÓSITO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384517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Identificar e imitar seis de las características de la iglesia primitiva que le permitieron vivir </a:t>
            </a:r>
            <a:r>
              <a:rPr lang="es-MX" sz="2800" b="1" dirty="0" smtClean="0">
                <a:latin typeface="Arial Black" panose="020B0A04020102020204" pitchFamily="34" charset="0"/>
              </a:rPr>
              <a:t>en unidad </a:t>
            </a:r>
            <a:r>
              <a:rPr lang="es-MX" sz="2800" b="1" dirty="0">
                <a:latin typeface="Arial Black" panose="020B0A04020102020204" pitchFamily="34" charset="0"/>
              </a:rPr>
              <a:t>y comunión.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54320" cy="479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90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INTRODUCCIÓN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064825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Cuando Cristo ascendió al cielo dejó en sus discípulos la tarea de predicar el evangelio y </a:t>
            </a:r>
            <a:r>
              <a:rPr lang="es-MX" sz="2400" b="1" dirty="0" smtClean="0">
                <a:latin typeface="Arial Black" panose="020B0A04020102020204" pitchFamily="34" charset="0"/>
              </a:rPr>
              <a:t>esparcirlo por </a:t>
            </a:r>
            <a:r>
              <a:rPr lang="es-MX" sz="2400" b="1" dirty="0">
                <a:latin typeface="Arial Black" panose="020B0A04020102020204" pitchFamily="34" charset="0"/>
              </a:rPr>
              <a:t>todo el mundo, tal tarea no era sencilla, requería de una vida en unidad con Cristo,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9144000" cy="441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2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solo así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la misión podría ser cumplida con éxito, pero, ¿cuál era el secreto de los primeros cristianos </a:t>
            </a:r>
            <a:r>
              <a:rPr lang="es-MX" sz="2800" b="1" dirty="0" smtClean="0">
                <a:latin typeface="Arial Black" panose="020B0A04020102020204" pitchFamily="34" charset="0"/>
              </a:rPr>
              <a:t>para ser </a:t>
            </a:r>
            <a:r>
              <a:rPr lang="es-MX" sz="2800" b="1" dirty="0">
                <a:latin typeface="Arial Black" panose="020B0A04020102020204" pitchFamily="34" charset="0"/>
              </a:rPr>
              <a:t>una iglesia realmente unida?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725" y="0"/>
            <a:ext cx="4400550" cy="461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43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41825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>
                <a:latin typeface="Arial Black" panose="020B0A04020102020204" pitchFamily="34" charset="0"/>
              </a:rPr>
              <a:t>Hay grandes y a la vez sencillas lecciones que aprender de la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iglesia primitiva, que analizaremos.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9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17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1472</TotalTime>
  <Words>761</Words>
  <Application>Microsoft Office PowerPoint</Application>
  <PresentationFormat>Presentación en pantalla (4:3)</PresentationFormat>
  <Paragraphs>74</Paragraphs>
  <Slides>33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8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27</cp:revision>
  <dcterms:created xsi:type="dcterms:W3CDTF">2022-12-13T17:27:26Z</dcterms:created>
  <dcterms:modified xsi:type="dcterms:W3CDTF">2022-12-14T17:59:46Z</dcterms:modified>
</cp:coreProperties>
</file>