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7" r:id="rId5"/>
    <p:sldId id="270" r:id="rId6"/>
    <p:sldId id="267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6" r:id="rId29"/>
    <p:sldId id="283" r:id="rId30"/>
    <p:sldId id="284" r:id="rId31"/>
    <p:sldId id="285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4EEE-4109-4F91-8A79-0E31CA34578F}" type="datetimeFigureOut">
              <a:rPr lang="es-MX" smtClean="0"/>
              <a:t>06/12/2022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395A-9C8B-46E6-9D04-EDEEE01A2E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53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4EEE-4109-4F91-8A79-0E31CA34578F}" type="datetimeFigureOut">
              <a:rPr lang="es-MX" smtClean="0"/>
              <a:t>06/12/2022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395A-9C8B-46E6-9D04-EDEEE01A2E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052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4EEE-4109-4F91-8A79-0E31CA34578F}" type="datetimeFigureOut">
              <a:rPr lang="es-MX" smtClean="0"/>
              <a:t>06/12/2022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395A-9C8B-46E6-9D04-EDEEE01A2E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993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4EEE-4109-4F91-8A79-0E31CA34578F}" type="datetimeFigureOut">
              <a:rPr lang="es-MX" smtClean="0"/>
              <a:t>06/12/2022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395A-9C8B-46E6-9D04-EDEEE01A2E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986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4EEE-4109-4F91-8A79-0E31CA34578F}" type="datetimeFigureOut">
              <a:rPr lang="es-MX" smtClean="0"/>
              <a:t>06/12/2022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395A-9C8B-46E6-9D04-EDEEE01A2E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0510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4EEE-4109-4F91-8A79-0E31CA34578F}" type="datetimeFigureOut">
              <a:rPr lang="es-MX" smtClean="0"/>
              <a:t>06/12/2022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395A-9C8B-46E6-9D04-EDEEE01A2E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613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4EEE-4109-4F91-8A79-0E31CA34578F}" type="datetimeFigureOut">
              <a:rPr lang="es-MX" smtClean="0"/>
              <a:t>06/12/2022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395A-9C8B-46E6-9D04-EDEEE01A2E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3205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4EEE-4109-4F91-8A79-0E31CA34578F}" type="datetimeFigureOut">
              <a:rPr lang="es-MX" smtClean="0"/>
              <a:t>06/12/2022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395A-9C8B-46E6-9D04-EDEEE01A2E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955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4EEE-4109-4F91-8A79-0E31CA34578F}" type="datetimeFigureOut">
              <a:rPr lang="es-MX" smtClean="0"/>
              <a:t>06/12/2022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395A-9C8B-46E6-9D04-EDEEE01A2E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653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4EEE-4109-4F91-8A79-0E31CA34578F}" type="datetimeFigureOut">
              <a:rPr lang="es-MX" smtClean="0"/>
              <a:t>06/12/2022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395A-9C8B-46E6-9D04-EDEEE01A2E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866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4EEE-4109-4F91-8A79-0E31CA34578F}" type="datetimeFigureOut">
              <a:rPr lang="es-MX" smtClean="0"/>
              <a:t>06/12/2022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A395A-9C8B-46E6-9D04-EDEEE01A2E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518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B4EEE-4109-4F91-8A79-0E31CA34578F}" type="datetimeFigureOut">
              <a:rPr lang="es-MX" smtClean="0"/>
              <a:t>06/12/2022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A395A-9C8B-46E6-9D04-EDEEE01A2E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997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8" y="5523270"/>
            <a:ext cx="1217971" cy="12179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37070" y="5523270"/>
            <a:ext cx="9040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PEDRO: APRENDIENDO A CUMPLIR LA MISIÓN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7218"/>
            <a:ext cx="9144001" cy="444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2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93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Nuestra Misión jamás se podrá completar sin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poder del Espíritu Santo, dejémosle entrar en nuestras vidas.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4748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99522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#199 “MOVIDOS POR TU ESPÍRITU”.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741"/>
            <a:ext cx="9144000" cy="573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21680" y="796152"/>
            <a:ext cx="33223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día del Pentecostés, el Espíritu Santo descendió con poder sobre Pedro y los demás apóstoles.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su primer sermón Pedro fue testigo de miles de conversiones por el poder de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82168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410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Muchos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compatriotas suyos se añadieron a la Iglesia ese día. Podríamos pensar que Pedro era ya un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experto pescador de hombres. Pero siempre hay algo que aprender en la Escuela de Cristo.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84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Muchas veces como Pedro, nos conformamos con trabajar con aquellos que tienen ya algún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conocimiento básico de Dios, o sólo compartimos el evangelio cuando hay campañas</a:t>
            </a:r>
          </a:p>
          <a:p>
            <a:pPr algn="ctr"/>
            <a:r>
              <a:rPr lang="es-MX" sz="2400" b="1" dirty="0" err="1">
                <a:latin typeface="Arial Black" panose="020B0A04020102020204" pitchFamily="34" charset="0"/>
              </a:rPr>
              <a:t>e</a:t>
            </a:r>
            <a:r>
              <a:rPr lang="es-MX" sz="2400" b="1" dirty="0" err="1" smtClean="0">
                <a:latin typeface="Arial Black" panose="020B0A04020102020204" pitchFamily="34" charset="0"/>
              </a:rPr>
              <a:t>vangelísticas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Algunas </a:t>
            </a:r>
            <a:r>
              <a:rPr lang="es-MX" sz="2400" b="1" dirty="0">
                <a:latin typeface="Arial Black" panose="020B0A04020102020204" pitchFamily="34" charset="0"/>
              </a:rPr>
              <a:t>veces descuidamos a aquellos grupos o sectores que nos parecen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inalcanzables o a quienes consideramos causas perdidas, pero como más tarde escribió el mismo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apóstol Pedro: Dios quiere que todos tengan la oportunidad de salvación.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5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apóstol Pedro aprendió a través de una experiencia muy interesante cómo podemos </a:t>
            </a:r>
            <a:r>
              <a:rPr lang="es-MX" sz="2800" b="1" dirty="0" smtClean="0">
                <a:latin typeface="Arial Black" panose="020B0A04020102020204" pitchFamily="34" charset="0"/>
              </a:rPr>
              <a:t>alcanzar a </a:t>
            </a:r>
            <a:r>
              <a:rPr lang="es-MX" sz="2800" b="1" dirty="0">
                <a:latin typeface="Arial Black" panose="020B0A04020102020204" pitchFamily="34" charset="0"/>
              </a:rPr>
              <a:t>aquellos que a nosotros nos parecen inalcanzables.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9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576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tarde, tuvo hambre y mientras le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preparaban algo de comer, subió a la azotea. “Mientras que desde la azotea contemplaba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ciudad de Jope y la región comarcana, sintió hambre por la salvación de sus compatriotas.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3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9284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Sintió el </a:t>
            </a:r>
            <a:r>
              <a:rPr lang="es-MX" sz="2400" b="1" dirty="0">
                <a:latin typeface="Arial Black" panose="020B0A04020102020204" pitchFamily="34" charset="0"/>
              </a:rPr>
              <a:t>intenso deseo de mostrarles en las Sagradas Escrituras las profecías relativas a los </a:t>
            </a:r>
            <a:r>
              <a:rPr lang="es-MX" sz="2400" b="1" dirty="0" smtClean="0">
                <a:latin typeface="Arial Black" panose="020B0A04020102020204" pitchFamily="34" charset="0"/>
              </a:rPr>
              <a:t>sufrimientos y </a:t>
            </a:r>
            <a:r>
              <a:rPr lang="es-MX" sz="2400" b="1" dirty="0">
                <a:latin typeface="Arial Black" panose="020B0A04020102020204" pitchFamily="34" charset="0"/>
              </a:rPr>
              <a:t>la muerte de Cristo” (</a:t>
            </a:r>
            <a:r>
              <a:rPr lang="es-MX" sz="2400" b="1" dirty="0" err="1">
                <a:latin typeface="Arial Black" panose="020B0A04020102020204" pitchFamily="34" charset="0"/>
              </a:rPr>
              <a:t>HAp</a:t>
            </a:r>
            <a:r>
              <a:rPr lang="es-MX" sz="2400" b="1" dirty="0">
                <a:latin typeface="Arial Black" panose="020B0A04020102020204" pitchFamily="34" charset="0"/>
              </a:rPr>
              <a:t> 110.2). Pedro oró para que sus compatriotas fueran alcanzados </a:t>
            </a:r>
            <a:r>
              <a:rPr lang="es-MX" sz="2400" b="1" dirty="0" smtClean="0">
                <a:latin typeface="Arial Black" panose="020B0A04020102020204" pitchFamily="34" charset="0"/>
              </a:rPr>
              <a:t>con el </a:t>
            </a:r>
            <a:r>
              <a:rPr lang="es-MX" sz="2400" b="1" dirty="0">
                <a:latin typeface="Arial Black" panose="020B0A04020102020204" pitchFamily="34" charset="0"/>
              </a:rPr>
              <a:t>evangelio.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Sin </a:t>
            </a:r>
            <a:r>
              <a:rPr lang="es-MX" sz="2400" b="1" dirty="0">
                <a:latin typeface="Arial Black" panose="020B0A04020102020204" pitchFamily="34" charset="0"/>
              </a:rPr>
              <a:t>embargo, Dios tenía otros planes.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3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DISCIPULADO</a:t>
            </a:r>
            <a:endParaRPr lang="es-MX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LAS FILAS DEL  DISCIPULADO CRISTIANO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16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2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07593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#552 “¡Oh!, cuanto necesita”, #</a:t>
            </a:r>
            <a:r>
              <a:rPr lang="es-MX" sz="2000" b="1" dirty="0" smtClean="0">
                <a:latin typeface="Arial Black" panose="020B0A04020102020204" pitchFamily="34" charset="0"/>
              </a:rPr>
              <a:t>560,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#568 “Hay </a:t>
            </a:r>
            <a:r>
              <a:rPr lang="es-MX" sz="2000" b="1" dirty="0" smtClean="0">
                <a:latin typeface="Arial Black" panose="020B0A04020102020204" pitchFamily="34" charset="0"/>
              </a:rPr>
              <a:t>lugar en </a:t>
            </a:r>
            <a:r>
              <a:rPr lang="es-MX" sz="2000" b="1" dirty="0">
                <a:latin typeface="Arial Black" panose="020B0A04020102020204" pitchFamily="34" charset="0"/>
              </a:rPr>
              <a:t>la amplia viña”.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479"/>
            <a:ext cx="9209759" cy="551970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551174" y="1338298"/>
            <a:ext cx="1592826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34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180238"/>
            <a:ext cx="37226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 visión que Pedro tuvo esa tarde Dios encaminó a Pedro en una dirección diferente, se le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mostró, que incluso antes de que él elevara su oración, ya había alguien con hambre de Dios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orando para encontrar la salvación.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656" y="0"/>
            <a:ext cx="5421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4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708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respuesta a la oración de Cornelio, Dios cruzó los </a:t>
            </a:r>
            <a:r>
              <a:rPr lang="es-MX" sz="2400" b="1" dirty="0" smtClean="0">
                <a:latin typeface="Arial Black" panose="020B0A04020102020204" pitchFamily="34" charset="0"/>
              </a:rPr>
              <a:t>caminos del </a:t>
            </a:r>
            <a:r>
              <a:rPr lang="es-MX" sz="2400" b="1" dirty="0">
                <a:latin typeface="Arial Black" panose="020B0A04020102020204" pitchFamily="34" charset="0"/>
              </a:rPr>
              <a:t>apóstol con el necesitado Centurión. Cuando en oración pedimos la dirección de Dios</a:t>
            </a:r>
            <a:r>
              <a:rPr lang="es-MX" sz="24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él </a:t>
            </a:r>
            <a:r>
              <a:rPr lang="es-MX" sz="2400" b="1" dirty="0" smtClean="0">
                <a:latin typeface="Arial Black" panose="020B0A04020102020204" pitchFamily="34" charset="0"/>
              </a:rPr>
              <a:t>nos pone </a:t>
            </a:r>
            <a:r>
              <a:rPr lang="es-MX" sz="2400" b="1" dirty="0">
                <a:latin typeface="Arial Black" panose="020B0A04020102020204" pitchFamily="34" charset="0"/>
              </a:rPr>
              <a:t>en circunstancias y lugares que nos permiten entrar en contacto con quienes tienen </a:t>
            </a:r>
            <a:r>
              <a:rPr lang="es-MX" sz="2400" b="1" dirty="0" smtClean="0">
                <a:latin typeface="Arial Black" panose="020B0A04020102020204" pitchFamily="34" charset="0"/>
              </a:rPr>
              <a:t>hambre de </a:t>
            </a:r>
            <a:r>
              <a:rPr lang="es-MX" sz="2400" b="1" dirty="0">
                <a:latin typeface="Arial Black" panose="020B0A04020102020204" pitchFamily="34" charset="0"/>
              </a:rPr>
              <a:t>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4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27774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#576 “PROCLAMO HOY QUE SOY CRISTIANO”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28562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3875"/>
            <a:ext cx="9144000" cy="574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“Hoy día Dios está buscando almas tanto entre los encumbrados como entre los humildes.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Hay muchos </a:t>
            </a:r>
            <a:r>
              <a:rPr lang="es-MX" sz="2400" b="1" dirty="0">
                <a:latin typeface="Arial Black" panose="020B0A04020102020204" pitchFamily="34" charset="0"/>
              </a:rPr>
              <a:t>hombres como Cornelio a quienes el Señor desea vincular con su obra en el mundo...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Debieran hacerse esfuerzos especiales por esas almas...” (</a:t>
            </a:r>
            <a:r>
              <a:rPr lang="es-MX" sz="2400" b="1" dirty="0" err="1">
                <a:latin typeface="Arial Black" panose="020B0A04020102020204" pitchFamily="34" charset="0"/>
              </a:rPr>
              <a:t>HAp</a:t>
            </a:r>
            <a:r>
              <a:rPr lang="es-MX" sz="2400" b="1" dirty="0">
                <a:latin typeface="Arial Black" panose="020B0A04020102020204" pitchFamily="34" charset="0"/>
              </a:rPr>
              <a:t> 113.5).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9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7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782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“Si aquellos que son obreros juntamente con él aprovechan las oportunidades, cumpliendo fiel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valientemente su deber, Dios convertirá a hombres que ocupan puestos de responsabilidad,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hombres de intelecto e influencia.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49" y="0"/>
            <a:ext cx="7156502" cy="47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5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610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Mediante el poder del Espíritu Santo, muchos aceptarán </a:t>
            </a:r>
            <a:r>
              <a:rPr lang="es-MX" sz="2400" b="1" dirty="0" smtClean="0">
                <a:latin typeface="Arial Black" panose="020B0A04020102020204" pitchFamily="34" charset="0"/>
              </a:rPr>
              <a:t>los principios divinos</a:t>
            </a:r>
            <a:r>
              <a:rPr lang="es-MX" sz="2400" b="1" dirty="0">
                <a:latin typeface="Arial Black" panose="020B0A04020102020204" pitchFamily="34" charset="0"/>
              </a:rPr>
              <a:t>. Convertidos a la verdad, llegarán a ser agentes en las manos de Dios </a:t>
            </a:r>
            <a:r>
              <a:rPr lang="es-MX" sz="2400" b="1" dirty="0" smtClean="0">
                <a:latin typeface="Arial Black" panose="020B0A04020102020204" pitchFamily="34" charset="0"/>
              </a:rPr>
              <a:t>para comunicar </a:t>
            </a:r>
            <a:r>
              <a:rPr lang="es-MX" sz="2400" b="1" dirty="0">
                <a:latin typeface="Arial Black" panose="020B0A04020102020204" pitchFamily="34" charset="0"/>
              </a:rPr>
              <a:t>la luz. ...” (</a:t>
            </a:r>
            <a:r>
              <a:rPr lang="es-MX" sz="2400" b="1" dirty="0" err="1">
                <a:latin typeface="Arial Black" panose="020B0A04020102020204" pitchFamily="34" charset="0"/>
              </a:rPr>
              <a:t>HAp</a:t>
            </a:r>
            <a:r>
              <a:rPr lang="es-MX" sz="2400" b="1" dirty="0">
                <a:latin typeface="Arial Black" panose="020B0A04020102020204" pitchFamily="34" charset="0"/>
              </a:rPr>
              <a:t> 113.6).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68" y="-31251"/>
            <a:ext cx="7726926" cy="515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7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398" y="4675238"/>
            <a:ext cx="9144397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INFORME SECRETARIAL</a:t>
            </a:r>
            <a:endParaRPr lang="es-MX" sz="4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4803"/>
            <a:ext cx="9144000" cy="848032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02890" y="1646420"/>
            <a:ext cx="691699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Cada día debiéramos pedir a nuestro Dios que nos dé:</a:t>
            </a:r>
          </a:p>
          <a:p>
            <a:pPr marL="457200" indent="-457200" algn="ctr">
              <a:buAutoNum type="arabicPeriod"/>
            </a:pPr>
            <a:r>
              <a:rPr lang="es-MX" sz="2400" b="1" dirty="0" smtClean="0">
                <a:latin typeface="Arial Black" panose="020B0A04020102020204" pitchFamily="34" charset="0"/>
              </a:rPr>
              <a:t>La </a:t>
            </a:r>
            <a:r>
              <a:rPr lang="es-MX" sz="2400" b="1" dirty="0">
                <a:latin typeface="Arial Black" panose="020B0A04020102020204" pitchFamily="34" charset="0"/>
              </a:rPr>
              <a:t>instrucción de su Palabra</a:t>
            </a:r>
            <a:r>
              <a:rPr lang="es-MX" sz="2400" b="1" dirty="0" smtClean="0">
                <a:latin typeface="Arial Black" panose="020B0A04020102020204" pitchFamily="34" charset="0"/>
              </a:rPr>
              <a:t>;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2. El poder del Espíritu Santo;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3</a:t>
            </a:r>
            <a:r>
              <a:rPr lang="es-MX" sz="2400" b="1" dirty="0">
                <a:latin typeface="Arial Black" panose="020B0A04020102020204" pitchFamily="34" charset="0"/>
              </a:rPr>
              <a:t>. La pasión por los que </a:t>
            </a:r>
            <a:r>
              <a:rPr lang="es-MX" sz="2400" b="1" dirty="0" smtClean="0">
                <a:latin typeface="Arial Black" panose="020B0A04020102020204" pitchFamily="34" charset="0"/>
              </a:rPr>
              <a:t>están perdidos</a:t>
            </a:r>
            <a:r>
              <a:rPr lang="es-MX" sz="2400" b="1" dirty="0">
                <a:latin typeface="Arial Black" panose="020B0A04020102020204" pitchFamily="34" charset="0"/>
              </a:rPr>
              <a:t>;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4</a:t>
            </a:r>
            <a:r>
              <a:rPr lang="es-MX" sz="2400" b="1" dirty="0">
                <a:latin typeface="Arial Black" panose="020B0A04020102020204" pitchFamily="34" charset="0"/>
              </a:rPr>
              <a:t>. La dirección a través de la Oración;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5</a:t>
            </a:r>
            <a:r>
              <a:rPr lang="es-MX" sz="2400" b="1" dirty="0">
                <a:latin typeface="Arial Black" panose="020B0A04020102020204" pitchFamily="34" charset="0"/>
              </a:rPr>
              <a:t>. El valor para aprovechar toda </a:t>
            </a:r>
            <a:r>
              <a:rPr lang="es-MX" sz="2400" b="1" dirty="0" smtClean="0">
                <a:latin typeface="Arial Black" panose="020B0A04020102020204" pitchFamily="34" charset="0"/>
              </a:rPr>
              <a:t>oportunidad de </a:t>
            </a:r>
            <a:r>
              <a:rPr lang="es-MX" sz="2400" b="1" dirty="0">
                <a:latin typeface="Arial Black" panose="020B0A04020102020204" pitchFamily="34" charset="0"/>
              </a:rPr>
              <a:t>compartir su amor en todo momento</a:t>
            </a:r>
            <a:r>
              <a:rPr lang="es-MX" sz="2800" b="1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192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5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135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51317" y="3168671"/>
            <a:ext cx="7248716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ESTAMOS CONTENTOS QUE ESTÉN  AQUÍ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58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REPASO DE LA LECCIÓN # 11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5072312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72312" y="707885"/>
            <a:ext cx="4071688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LOS ENGAÑOS DEL TIEMPO DEL FIN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312" y="3262430"/>
            <a:ext cx="4071688" cy="359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4633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 578 “EL PUEBLO QUE CONOCE A SU DIOS”.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6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2043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097804" y="1799303"/>
            <a:ext cx="45904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6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FINAL</a:t>
            </a:r>
            <a:endParaRPr lang="es-MX" sz="6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5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49854" y="575187"/>
            <a:ext cx="72442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3800" b="1" dirty="0">
                <a:solidFill>
                  <a:schemeClr val="bg1"/>
                </a:solidFill>
                <a:latin typeface="Edwardian Script ITC" panose="030303020407070D0804" pitchFamily="66" charset="0"/>
              </a:rPr>
              <a:t>F</a:t>
            </a:r>
            <a:r>
              <a:rPr lang="es-MX" sz="13800" b="1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eliz Sábado</a:t>
            </a:r>
            <a:endParaRPr lang="es-MX" sz="138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57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6881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Aprender, de la experiencia del apóstol Pedro, para alcanzar a otros para el reino de los cielos.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502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5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6806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Dedique un tiempo durante la oración para interceder por aquellos que aún no han sido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alcanzados por el evangelio de Cristo y porque Dios mueva nuestro corazón a trabajar por ellos.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455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7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Leer Hechos 10:34-35.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995"/>
            <a:ext cx="9144000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856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de las frases más famosas es aquella que Cristo pronunciara a Pedro y sus </a:t>
            </a:r>
            <a:r>
              <a:rPr lang="es-MX" sz="2400" b="1" dirty="0" smtClean="0">
                <a:latin typeface="Arial Black" panose="020B0A04020102020204" pitchFamily="34" charset="0"/>
              </a:rPr>
              <a:t>colegas pescadores </a:t>
            </a:r>
            <a:r>
              <a:rPr lang="es-MX" sz="2400" b="1" dirty="0">
                <a:latin typeface="Arial Black" panose="020B0A04020102020204" pitchFamily="34" charset="0"/>
              </a:rPr>
              <a:t>junto a la orilla del mar de Galilea: “Venid en pos de mí y os haré pescadores </a:t>
            </a:r>
            <a:r>
              <a:rPr lang="es-MX" sz="2400" b="1" dirty="0" smtClean="0">
                <a:latin typeface="Arial Black" panose="020B0A04020102020204" pitchFamily="34" charset="0"/>
              </a:rPr>
              <a:t>de hombres</a:t>
            </a:r>
            <a:r>
              <a:rPr lang="es-MX" sz="2400" b="1" dirty="0"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7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5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partir de ese momento iniciarían un curso de tres años y medio en la escuela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Jesús para aprender cómo ganar hombres y mujeres para la causa de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9953" cy="508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5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308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apóstol Pedro recibió instrucciones, sobre la obra misionera, de los labios del Salvador. Cuando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Cristo ascendió al cielo les encomendó que no llevaran a cabo el trabajo misionero sin la presencia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del Espíritu Santo en sus vidas (Hechos 1:4, 8).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0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993</TotalTime>
  <Words>835</Words>
  <Application>Microsoft Office PowerPoint</Application>
  <PresentationFormat>Presentación en pantalla (4:3)</PresentationFormat>
  <Paragraphs>77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20</cp:revision>
  <dcterms:created xsi:type="dcterms:W3CDTF">2022-12-07T01:42:53Z</dcterms:created>
  <dcterms:modified xsi:type="dcterms:W3CDTF">2022-12-07T18:16:03Z</dcterms:modified>
</cp:coreProperties>
</file>