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1" r:id="rId4"/>
    <p:sldId id="266" r:id="rId5"/>
    <p:sldId id="264" r:id="rId6"/>
    <p:sldId id="257" r:id="rId7"/>
    <p:sldId id="260" r:id="rId8"/>
    <p:sldId id="258" r:id="rId9"/>
    <p:sldId id="262" r:id="rId10"/>
    <p:sldId id="263" r:id="rId11"/>
    <p:sldId id="265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8" r:id="rId22"/>
    <p:sldId id="279" r:id="rId23"/>
    <p:sldId id="281" r:id="rId24"/>
    <p:sldId id="282" r:id="rId25"/>
    <p:sldId id="277" r:id="rId26"/>
    <p:sldId id="280" r:id="rId27"/>
    <p:sldId id="284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19045-C320-4795-B807-242E625C2FB5}" type="datetimeFigureOut">
              <a:rPr lang="es-MX" smtClean="0"/>
              <a:t>20/12/2022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4928-513F-44C5-9DB9-894D5BD857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9486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19045-C320-4795-B807-242E625C2FB5}" type="datetimeFigureOut">
              <a:rPr lang="es-MX" smtClean="0"/>
              <a:t>20/12/2022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4928-513F-44C5-9DB9-894D5BD857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7137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19045-C320-4795-B807-242E625C2FB5}" type="datetimeFigureOut">
              <a:rPr lang="es-MX" smtClean="0"/>
              <a:t>20/12/2022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4928-513F-44C5-9DB9-894D5BD857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0735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19045-C320-4795-B807-242E625C2FB5}" type="datetimeFigureOut">
              <a:rPr lang="es-MX" smtClean="0"/>
              <a:t>20/12/2022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4928-513F-44C5-9DB9-894D5BD857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3755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19045-C320-4795-B807-242E625C2FB5}" type="datetimeFigureOut">
              <a:rPr lang="es-MX" smtClean="0"/>
              <a:t>20/12/2022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4928-513F-44C5-9DB9-894D5BD857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8504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19045-C320-4795-B807-242E625C2FB5}" type="datetimeFigureOut">
              <a:rPr lang="es-MX" smtClean="0"/>
              <a:t>20/12/2022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4928-513F-44C5-9DB9-894D5BD857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2695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19045-C320-4795-B807-242E625C2FB5}" type="datetimeFigureOut">
              <a:rPr lang="es-MX" smtClean="0"/>
              <a:t>20/12/2022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4928-513F-44C5-9DB9-894D5BD857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8962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19045-C320-4795-B807-242E625C2FB5}" type="datetimeFigureOut">
              <a:rPr lang="es-MX" smtClean="0"/>
              <a:t>20/12/2022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4928-513F-44C5-9DB9-894D5BD857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2434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19045-C320-4795-B807-242E625C2FB5}" type="datetimeFigureOut">
              <a:rPr lang="es-MX" smtClean="0"/>
              <a:t>20/12/2022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4928-513F-44C5-9DB9-894D5BD857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8020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19045-C320-4795-B807-242E625C2FB5}" type="datetimeFigureOut">
              <a:rPr lang="es-MX" smtClean="0"/>
              <a:t>20/12/2022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4928-513F-44C5-9DB9-894D5BD857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3043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19045-C320-4795-B807-242E625C2FB5}" type="datetimeFigureOut">
              <a:rPr lang="es-MX" smtClean="0"/>
              <a:t>20/12/2022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4928-513F-44C5-9DB9-894D5BD857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07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19045-C320-4795-B807-242E625C2FB5}" type="datetimeFigureOut">
              <a:rPr lang="es-MX" smtClean="0"/>
              <a:t>20/12/2022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04928-513F-44C5-9DB9-894D5BD857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302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LOS GRUPOS PEQUEÑOS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2" y="5525086"/>
            <a:ext cx="1177583" cy="11775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87072" y="5575268"/>
            <a:ext cx="82436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4775"/>
            <a:ext cx="9144000" cy="49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4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4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248 “QUE MI VIDA ENTERA ESTÉ”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8"/>
            <a:ext cx="9144000" cy="581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73842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143000" y="737721"/>
            <a:ext cx="6858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“Reúnanse pequeños grupos para estudiar las Escrituras.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No </a:t>
            </a:r>
            <a:r>
              <a:rPr lang="es-MX" sz="2800" b="1" dirty="0">
                <a:latin typeface="Arial Black" panose="020B0A04020102020204" pitchFamily="34" charset="0"/>
              </a:rPr>
              <a:t>perderán nada y </a:t>
            </a:r>
            <a:r>
              <a:rPr lang="es-MX" sz="2800" b="1" dirty="0" smtClean="0">
                <a:latin typeface="Arial Black" panose="020B0A04020102020204" pitchFamily="34" charset="0"/>
              </a:rPr>
              <a:t>ganarán mucho</a:t>
            </a:r>
            <a:r>
              <a:rPr lang="es-MX" sz="2800" b="1" dirty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Los ángeles del cielo asistirán a sus reuniones y al alimentarse con el pan de vida recibirán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fortaleza espiritual. Se estarán alimentando, por así decirlo, con las hojas del árbol de la vida”.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Elena G. de White,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Cada </a:t>
            </a:r>
            <a:r>
              <a:rPr lang="es-MX" sz="2800" b="1" dirty="0">
                <a:latin typeface="Arial Black" panose="020B0A04020102020204" pitchFamily="34" charset="0"/>
              </a:rPr>
              <a:t>día con Dios Pág. 11.</a:t>
            </a:r>
          </a:p>
        </p:txBody>
      </p:sp>
    </p:spTree>
    <p:extLst>
      <p:ext uri="{BB962C8B-B14F-4D97-AF65-F5344CB8AC3E}">
        <p14:creationId xmlns:p14="http://schemas.microsoft.com/office/powerpoint/2010/main" val="143167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“El grupo de los doce fue organizado como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 paradigma genérico y universal de los grupos pequeños”. “Y estableció a doce, para que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estuviesen con él, y para enviarlos a predicar”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(Marcos </a:t>
            </a:r>
            <a:r>
              <a:rPr lang="es-MX" sz="2400" b="1" dirty="0">
                <a:latin typeface="Arial Black" panose="020B0A04020102020204" pitchFamily="34" charset="0"/>
              </a:rPr>
              <a:t>3:14).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PROPÓSITO DEL GRUPO PEQUEÑO DE CRECIMIENTO DE JESÚS: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847725"/>
            <a:ext cx="9029700" cy="407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5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UNA ESCUELA SABÁTICA EJEMPLAR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707885"/>
            <a:ext cx="914400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MEJORAMIENTO</a:t>
            </a:r>
            <a:endParaRPr lang="es-MX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50"/>
            <a:ext cx="91440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2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IGLESIA PRIMITIVA Y LOS GRUPOS PEQUEÑOS DE CRECIMIENTO: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997"/>
            <a:ext cx="9144000" cy="602700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430129" y="4768948"/>
            <a:ext cx="282760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8085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19906" y="851824"/>
            <a:ext cx="720969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“El libro de los Hechos presenta evidencias de cómo los discípulos y los primeros cristianos se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reunían en grupos pequeños. Los discípulos observaron y adoptaron el método que usaba Jesús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para evangelizar en los hogares, por medio de grupos pequeños”.</a:t>
            </a:r>
          </a:p>
        </p:txBody>
      </p:sp>
    </p:spTree>
    <p:extLst>
      <p:ext uri="{BB962C8B-B14F-4D97-AF65-F5344CB8AC3E}">
        <p14:creationId xmlns:p14="http://schemas.microsoft.com/office/powerpoint/2010/main" val="264662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269499"/>
            <a:ext cx="365213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Después de la ascensión de Jesús al cielo, la iglesia cristiana se reunió a la manera de un grupo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pequeño de crecimiento en la casa de María, la madre de Juan </a:t>
            </a:r>
            <a:r>
              <a:rPr lang="es-MX" sz="2400" b="1" dirty="0" smtClean="0">
                <a:latin typeface="Arial Black" panose="020B0A04020102020204" pitchFamily="34" charset="0"/>
              </a:rPr>
              <a:t>Marcos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(</a:t>
            </a:r>
            <a:r>
              <a:rPr lang="es-MX" sz="2400" b="1" dirty="0" smtClean="0">
                <a:latin typeface="Arial Black" panose="020B0A04020102020204" pitchFamily="34" charset="0"/>
              </a:rPr>
              <a:t>Hechos </a:t>
            </a:r>
            <a:r>
              <a:rPr lang="es-MX" sz="2400" b="1" dirty="0">
                <a:latin typeface="Arial Black" panose="020B0A04020102020204" pitchFamily="34" charset="0"/>
              </a:rPr>
              <a:t>1:13).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135" y="0"/>
            <a:ext cx="5491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29"/>
            <a:ext cx="9144000" cy="543091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077242"/>
            <a:ext cx="9144000" cy="78075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3348111" y="801859"/>
            <a:ext cx="1991251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SALOTE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12840" y="2278966"/>
            <a:ext cx="2877711" cy="17543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5400" b="1" dirty="0" smtClean="0">
                <a:latin typeface="Arial Black" panose="020B0A04020102020204" pitchFamily="34" charset="0"/>
              </a:rPr>
              <a:t>EL </a:t>
            </a:r>
          </a:p>
          <a:p>
            <a:pPr algn="ctr"/>
            <a:r>
              <a:rPr lang="es-MX" sz="5400" b="1" dirty="0" smtClean="0">
                <a:latin typeface="Arial Black" panose="020B0A04020102020204" pitchFamily="34" charset="0"/>
              </a:rPr>
              <a:t>REHÉN</a:t>
            </a:r>
            <a:endParaRPr lang="es-MX" sz="5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28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LA MISIÓN DE LOS GRUPOS PEQUEÑOS: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218"/>
            <a:ext cx="9144000" cy="622927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82283" y="1375696"/>
            <a:ext cx="777943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“Haya en cada iglesia grupos pequeños bien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organizados de obreros que trabajen en el vecindario de la misma. Cuando tales fuerzas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comiencen a trabajar en todas nuestras iglesias, habrá un poder renovador, reformador </a:t>
            </a:r>
            <a:r>
              <a:rPr lang="es-MX" sz="2400" b="1" dirty="0" smtClean="0">
                <a:latin typeface="Arial Black" panose="020B0A04020102020204" pitchFamily="34" charset="0"/>
              </a:rPr>
              <a:t>y vigorizante</a:t>
            </a:r>
            <a:r>
              <a:rPr lang="es-MX" sz="2400" b="1" dirty="0">
                <a:latin typeface="Arial Black" panose="020B0A04020102020204" pitchFamily="34" charset="0"/>
              </a:rPr>
              <a:t>, una reforma de enérgico poder en las iglesias, porque los miembros estarán haciendo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verdadera obra que Dios les ha dado para realizar”. Elena G. de White, El ministerio de </a:t>
            </a:r>
            <a:r>
              <a:rPr lang="es-MX" sz="2400" b="1" dirty="0" smtClean="0">
                <a:latin typeface="Arial Black" panose="020B0A04020102020204" pitchFamily="34" charset="0"/>
              </a:rPr>
              <a:t>la bondad </a:t>
            </a:r>
            <a:r>
              <a:rPr lang="es-MX" sz="2400" b="1" dirty="0">
                <a:latin typeface="Arial Black" panose="020B0A04020102020204" pitchFamily="34" charset="0"/>
              </a:rPr>
              <a:t>(Mountain View, CA: Publicaciones Interamericanas, 1977), 112.</a:t>
            </a:r>
          </a:p>
        </p:txBody>
      </p:sp>
    </p:spTree>
    <p:extLst>
      <p:ext uri="{BB962C8B-B14F-4D97-AF65-F5344CB8AC3E}">
        <p14:creationId xmlns:p14="http://schemas.microsoft.com/office/powerpoint/2010/main" val="251261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5588">
            <a:off x="496472" y="3587848"/>
            <a:ext cx="1905000" cy="1905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935341" y="1153551"/>
            <a:ext cx="3769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SECRETARIAL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78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5"/>
            <a:ext cx="9144000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# 492 ¡Trabajad! ¡Trabajad!, # 552 ¡Oh!, Cuánto necesita,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 </a:t>
            </a:r>
            <a:r>
              <a:rPr lang="es-MX" sz="2000" b="1" dirty="0">
                <a:latin typeface="Arial Black" panose="020B0A04020102020204" pitchFamily="34" charset="0"/>
              </a:rPr>
              <a:t>560 “Cristo está </a:t>
            </a:r>
            <a:r>
              <a:rPr lang="es-MX" sz="2000" b="1" dirty="0" smtClean="0">
                <a:latin typeface="Arial Black" panose="020B0A04020102020204" pitchFamily="34" charset="0"/>
              </a:rPr>
              <a:t>buscando Obreros</a:t>
            </a:r>
            <a:r>
              <a:rPr lang="es-MX" sz="2000" b="1" dirty="0">
                <a:latin typeface="Arial Black" panose="020B0A04020102020204" pitchFamily="34" charset="0"/>
              </a:rPr>
              <a:t>".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" y="1292661"/>
            <a:ext cx="9117330" cy="591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2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40613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presentación de Cristo en la familia, en el hogar</a:t>
            </a:r>
            <a:r>
              <a:rPr lang="es-MX" sz="24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o en pequeñas reuniones en casas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particulares, gana a menudo más almas para </a:t>
            </a:r>
            <a:r>
              <a:rPr lang="es-MX" sz="2400" b="1" dirty="0" smtClean="0">
                <a:latin typeface="Arial Black" panose="020B0A04020102020204" pitchFamily="34" charset="0"/>
              </a:rPr>
              <a:t>Jesús que </a:t>
            </a:r>
            <a:r>
              <a:rPr lang="es-MX" sz="2400" b="1" dirty="0">
                <a:latin typeface="Arial Black" panose="020B0A04020102020204" pitchFamily="34" charset="0"/>
              </a:rPr>
              <a:t>los sermones predicados al aire libre,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</a:t>
            </a:r>
            <a:r>
              <a:rPr lang="es-MX" sz="2400" b="1" dirty="0" smtClean="0">
                <a:latin typeface="Arial Black" panose="020B0A04020102020204" pitchFamily="34" charset="0"/>
              </a:rPr>
              <a:t> la </a:t>
            </a:r>
            <a:r>
              <a:rPr lang="es-MX" sz="2400" b="1" dirty="0">
                <a:latin typeface="Arial Black" panose="020B0A04020102020204" pitchFamily="34" charset="0"/>
              </a:rPr>
              <a:t>muchedumbre agitada o aun en salones o capillas”. Obreros evangélicos 201.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34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5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“En nuestras iglesias deben organizarse grupos para el servicio. En la obra del Señor no ha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haber ociosos. Únanse diferentes personas en el trabajo como pescadores de hombres</a:t>
            </a:r>
            <a:r>
              <a:rPr lang="es-MX" sz="2400" b="1" dirty="0" smtClean="0">
                <a:latin typeface="Arial Black" panose="020B0A04020102020204" pitchFamily="34" charset="0"/>
              </a:rPr>
              <a:t>...”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El evangelismo </a:t>
            </a:r>
            <a:r>
              <a:rPr lang="es-MX" sz="2400" b="1" dirty="0">
                <a:latin typeface="Arial Black" panose="020B0A04020102020204" pitchFamily="34" charset="0"/>
              </a:rPr>
              <a:t>88,89.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26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6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5218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“Entonces llamando a sus doce discípulos, les dio autoridad sobre los espíritus inmundos, para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los echasen fuera, y para sanar toda enfermedad y toda dolencia.” (Mateo 10:1)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4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0"/>
            <a:ext cx="9144001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5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603"/>
            <a:ext cx="5072312" cy="615139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13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072312" y="706603"/>
            <a:ext cx="4071688" cy="3046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EL </a:t>
            </a:r>
            <a:r>
              <a:rPr lang="es-MX" sz="4800" b="1" dirty="0" smtClean="0">
                <a:latin typeface="Arial Black" panose="020B0A04020102020204" pitchFamily="34" charset="0"/>
              </a:rPr>
              <a:t>PROCESO DEL JUICIO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312" y="3753591"/>
            <a:ext cx="4127959" cy="310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7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5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# 511 “MARCHARÉ EN LA DIVINA LUZ”.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5"/>
            <a:ext cx="9144000" cy="575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4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023209" y="3018971"/>
            <a:ext cx="31207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FINAL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16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54820" cy="685800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671668" y="1280161"/>
            <a:ext cx="49964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9600" b="1" dirty="0">
                <a:solidFill>
                  <a:schemeClr val="bg1"/>
                </a:solidFill>
                <a:latin typeface="French Script MT" panose="03020402040607040605" pitchFamily="66" charset="0"/>
              </a:rPr>
              <a:t>F</a:t>
            </a:r>
            <a:r>
              <a:rPr lang="es-MX" sz="9600" b="1" dirty="0" smtClean="0">
                <a:solidFill>
                  <a:schemeClr val="bg1"/>
                </a:solidFill>
                <a:latin typeface="French Script MT" panose="03020402040607040605" pitchFamily="66" charset="0"/>
              </a:rPr>
              <a:t>eliz Sábado</a:t>
            </a:r>
            <a:endParaRPr lang="es-MX" sz="9600" b="1" dirty="0">
              <a:solidFill>
                <a:schemeClr val="bg1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52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502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992837" y="6274191"/>
            <a:ext cx="28979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1486860" y="4606993"/>
            <a:ext cx="61702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000" b="1" dirty="0" smtClean="0">
                <a:latin typeface="Arial Black" panose="020B0A04020102020204" pitchFamily="34" charset="0"/>
              </a:rPr>
              <a:t>BIENVENIDOS</a:t>
            </a:r>
            <a:endParaRPr lang="es-MX" sz="6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83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ORACIÓN DE RODILLAS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544498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091311"/>
            <a:ext cx="9144000" cy="73509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6724357" y="4445391"/>
            <a:ext cx="2419643" cy="164592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4748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LEAMOS ÉXODO: 18:14, 15, 17,18.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568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9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4172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Grupos Pequeños; los medios más eficaces para lograr el cumplimiento de la misión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evangelizadora de la iglesia.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PROPÓSITO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81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0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DEFINICIÓN DE GRUPO PEQUEÑO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INTRODUCCIÓN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2513434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“Un grupo pequeño es una reunión deliberada y frente a frente de personas que se reúnen en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 horario regular, con el propósito común de desarrollar relaciones, satisfacer las necesidades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sienten los miembros del grupo, crecer espiritualmente, y trazar planes para llevar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otros a aceptar a Jesús como el señor y salvador de sus vidas”</a:t>
            </a:r>
          </a:p>
          <a:p>
            <a:pPr algn="ctr"/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784"/>
            <a:ext cx="9144000" cy="549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9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4412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“La formación de pequeños grupos como base del esfuerzo cristiano me ha sido presentada </a:t>
            </a:r>
            <a:r>
              <a:rPr lang="es-MX" sz="2800" b="1" dirty="0" smtClean="0">
                <a:latin typeface="Arial Black" panose="020B0A04020102020204" pitchFamily="34" charset="0"/>
              </a:rPr>
              <a:t>por uno </a:t>
            </a:r>
            <a:r>
              <a:rPr lang="es-MX" sz="2800" b="1" dirty="0">
                <a:latin typeface="Arial Black" panose="020B0A04020102020204" pitchFamily="34" charset="0"/>
              </a:rPr>
              <a:t>que no puede errar.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7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2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3232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Si hay muchos miembros en la iglesia, organícense en pequeños grupos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para trabajar no sólo por los miembros de la iglesia, sino en favor de los incrédulos”.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Joyas de los </a:t>
            </a:r>
            <a:r>
              <a:rPr lang="es-MX" sz="2400" b="1" dirty="0">
                <a:latin typeface="Arial Black" panose="020B0A04020102020204" pitchFamily="34" charset="0"/>
              </a:rPr>
              <a:t>testimonios, T3, pág. 84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3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5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</TotalTime>
  <Words>691</Words>
  <Application>Microsoft Office PowerPoint</Application>
  <PresentationFormat>Presentación en pantalla (4:3)</PresentationFormat>
  <Paragraphs>75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French Script MT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17</cp:revision>
  <dcterms:created xsi:type="dcterms:W3CDTF">2022-12-21T00:25:10Z</dcterms:created>
  <dcterms:modified xsi:type="dcterms:W3CDTF">2022-12-21T03:39:43Z</dcterms:modified>
</cp:coreProperties>
</file>