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57" r:id="rId5"/>
    <p:sldId id="267" r:id="rId6"/>
    <p:sldId id="273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5" r:id="rId28"/>
    <p:sldId id="286" r:id="rId29"/>
    <p:sldId id="287" r:id="rId30"/>
    <p:sldId id="281" r:id="rId31"/>
    <p:sldId id="282" r:id="rId32"/>
    <p:sldId id="283" r:id="rId33"/>
    <p:sldId id="289" r:id="rId34"/>
    <p:sldId id="28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94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C325-E24D-4905-B878-28F7B0123D6D}" type="datetimeFigureOut">
              <a:rPr lang="es-MX" smtClean="0"/>
              <a:t>21/07/2022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5219-A032-421C-B23F-3FAA3AE9BA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845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C325-E24D-4905-B878-28F7B0123D6D}" type="datetimeFigureOut">
              <a:rPr lang="es-MX" smtClean="0"/>
              <a:t>21/07/2022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5219-A032-421C-B23F-3FAA3AE9BA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404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C325-E24D-4905-B878-28F7B0123D6D}" type="datetimeFigureOut">
              <a:rPr lang="es-MX" smtClean="0"/>
              <a:t>21/07/2022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5219-A032-421C-B23F-3FAA3AE9BA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21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C325-E24D-4905-B878-28F7B0123D6D}" type="datetimeFigureOut">
              <a:rPr lang="es-MX" smtClean="0"/>
              <a:t>21/07/2022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5219-A032-421C-B23F-3FAA3AE9BA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601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C325-E24D-4905-B878-28F7B0123D6D}" type="datetimeFigureOut">
              <a:rPr lang="es-MX" smtClean="0"/>
              <a:t>21/07/2022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5219-A032-421C-B23F-3FAA3AE9BA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5774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C325-E24D-4905-B878-28F7B0123D6D}" type="datetimeFigureOut">
              <a:rPr lang="es-MX" smtClean="0"/>
              <a:t>21/07/2022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5219-A032-421C-B23F-3FAA3AE9BA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551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C325-E24D-4905-B878-28F7B0123D6D}" type="datetimeFigureOut">
              <a:rPr lang="es-MX" smtClean="0"/>
              <a:t>21/07/2022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5219-A032-421C-B23F-3FAA3AE9BA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694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C325-E24D-4905-B878-28F7B0123D6D}" type="datetimeFigureOut">
              <a:rPr lang="es-MX" smtClean="0"/>
              <a:t>21/07/2022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5219-A032-421C-B23F-3FAA3AE9BA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C325-E24D-4905-B878-28F7B0123D6D}" type="datetimeFigureOut">
              <a:rPr lang="es-MX" smtClean="0"/>
              <a:t>21/07/2022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5219-A032-421C-B23F-3FAA3AE9BA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915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C325-E24D-4905-B878-28F7B0123D6D}" type="datetimeFigureOut">
              <a:rPr lang="es-MX" smtClean="0"/>
              <a:t>21/07/2022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5219-A032-421C-B23F-3FAA3AE9BA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555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C325-E24D-4905-B878-28F7B0123D6D}" type="datetimeFigureOut">
              <a:rPr lang="es-MX" smtClean="0"/>
              <a:t>21/07/2022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5219-A032-421C-B23F-3FAA3AE9BA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111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FC325-E24D-4905-B878-28F7B0123D6D}" type="datetimeFigureOut">
              <a:rPr lang="es-MX" smtClean="0"/>
              <a:t>21/07/2022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A5219-A032-421C-B23F-3FAA3AE9BA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740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LA FAMILIA=EQUIPO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3" y="5852746"/>
            <a:ext cx="1005254" cy="100525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6" y="5806538"/>
            <a:ext cx="8404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886"/>
            <a:ext cx="9144000" cy="509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2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104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todo es importante y debe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hacerse fiel y alegremente, porque todo trabajo es honroso</a:t>
            </a:r>
            <a:r>
              <a:rPr lang="es-MX" sz="2800" b="1" dirty="0" smtClean="0">
                <a:latin typeface="Arial Black" panose="020B0A04020102020204" pitchFamily="34" charset="0"/>
              </a:rPr>
              <a:t>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154 “DAD GLORIA AL CORDERO REY”.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417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 </a:t>
            </a:r>
            <a:r>
              <a:rPr lang="es-MX" sz="2800" b="1" dirty="0">
                <a:latin typeface="Arial Black" panose="020B0A04020102020204" pitchFamily="34" charset="0"/>
              </a:rPr>
              <a:t>deber de los padres hacer el hogar tan atractivo como sea posible. El hogar no debe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carecer de alegría,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20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sentimiento familiar debe conservarse vivo en el corazón de los </a:t>
            </a:r>
            <a:r>
              <a:rPr lang="es-MX" sz="2400" b="1" dirty="0" smtClean="0">
                <a:latin typeface="Arial Black" panose="020B0A04020102020204" pitchFamily="34" charset="0"/>
              </a:rPr>
              <a:t>hijos, para </a:t>
            </a:r>
            <a:r>
              <a:rPr lang="es-MX" sz="2400" b="1" dirty="0">
                <a:latin typeface="Arial Black" panose="020B0A04020102020204" pitchFamily="34" charset="0"/>
              </a:rPr>
              <a:t>que puedan recordar el hogar de su infancia como lugar de paz y felicidad </a:t>
            </a:r>
            <a:r>
              <a:rPr lang="es-MX" sz="2400" b="1" dirty="0" smtClean="0">
                <a:latin typeface="Arial Black" panose="020B0A04020102020204" pitchFamily="34" charset="0"/>
              </a:rPr>
              <a:t>muy próximo </a:t>
            </a:r>
            <a:r>
              <a:rPr lang="es-MX" sz="2400" b="1" dirty="0">
                <a:latin typeface="Arial Black" panose="020B0A04020102020204" pitchFamily="34" charset="0"/>
              </a:rPr>
              <a:t>al cielo”. HC, 171.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3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latin typeface="Arial Black" panose="020B0A04020102020204" pitchFamily="34" charset="0"/>
              </a:rPr>
              <a:t>Las familias tales pueden aferrarse a la </a:t>
            </a:r>
            <a:r>
              <a:rPr lang="es-MX" sz="2800" dirty="0" smtClean="0">
                <a:latin typeface="Arial Black" panose="020B0A04020102020204" pitchFamily="34" charset="0"/>
              </a:rPr>
              <a:t>promesa “yo </a:t>
            </a:r>
            <a:r>
              <a:rPr lang="es-MX" sz="2800" dirty="0">
                <a:latin typeface="Arial Black" panose="020B0A04020102020204" pitchFamily="34" charset="0"/>
              </a:rPr>
              <a:t>honraré a los que me honran”. HC, 23.2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292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287904" y="4913194"/>
            <a:ext cx="1856096" cy="51605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972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560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Así como un dolor de cabeza puede ser el resultado de un malestar estomacal, del mismo modo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 familia el malestar que tenga uno de sus miembros puede enfermar a toda la familia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84821" cy="504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0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2571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Así también</a:t>
            </a:r>
            <a:r>
              <a:rPr lang="es-MX" sz="2800" b="1" dirty="0">
                <a:latin typeface="Arial Black" panose="020B0A04020102020204" pitchFamily="34" charset="0"/>
              </a:rPr>
              <a:t>, la satisfacción de uno genera la satisfacción de todos. Esto se logra cuando se </a:t>
            </a:r>
            <a:r>
              <a:rPr lang="es-MX" sz="2800" b="1" dirty="0" smtClean="0">
                <a:latin typeface="Arial Black" panose="020B0A04020102020204" pitchFamily="34" charset="0"/>
              </a:rPr>
              <a:t>tejen redes </a:t>
            </a:r>
            <a:r>
              <a:rPr lang="es-MX" sz="2800" b="1" dirty="0">
                <a:latin typeface="Arial Black" panose="020B0A04020102020204" pitchFamily="34" charset="0"/>
              </a:rPr>
              <a:t>de comunicación día con día.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23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08799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Si estas redes se rompen, se bloquean o hacen corto </a:t>
            </a:r>
            <a:r>
              <a:rPr lang="es-MX" sz="2800" b="1" dirty="0" smtClean="0">
                <a:latin typeface="Arial Black" panose="020B0A04020102020204" pitchFamily="34" charset="0"/>
              </a:rPr>
              <a:t>circuito los </a:t>
            </a:r>
            <a:r>
              <a:rPr lang="es-MX" sz="2800" b="1" dirty="0">
                <a:latin typeface="Arial Black" panose="020B0A04020102020204" pitchFamily="34" charset="0"/>
              </a:rPr>
              <a:t>resultados para la familia y el equipo son desastrosos.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2644" cy="53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IMPORTANCIA DEL INFORME DE ESCUELA SABÁTICA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2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32265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</a:t>
            </a:r>
            <a:r>
              <a:rPr lang="es-MX" sz="2800" b="1" dirty="0">
                <a:latin typeface="Arial Black" panose="020B0A04020102020204" pitchFamily="34" charset="0"/>
              </a:rPr>
              <a:t>mayor evidencia del poder del cristianismo que se pueda presentar al mundo es una </a:t>
            </a:r>
            <a:r>
              <a:rPr lang="es-MX" sz="2800" b="1" dirty="0" smtClean="0">
                <a:latin typeface="Arial Black" panose="020B0A04020102020204" pitchFamily="34" charset="0"/>
              </a:rPr>
              <a:t>familia ordenada </a:t>
            </a:r>
            <a:r>
              <a:rPr lang="es-MX" sz="2800" b="1" dirty="0">
                <a:latin typeface="Arial Black" panose="020B0A04020102020204" pitchFamily="34" charset="0"/>
              </a:rPr>
              <a:t>y disciplinada.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2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035"/>
            <a:ext cx="9144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 531 “La familia de Dios”,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596 “Edificamos familias”,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#591 “</a:t>
            </a:r>
            <a:r>
              <a:rPr lang="es-MX" sz="2400" b="1" dirty="0">
                <a:latin typeface="Arial Black" panose="020B0A04020102020204" pitchFamily="34" charset="0"/>
              </a:rPr>
              <a:t>Todo es bello en el hogar”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364"/>
            <a:ext cx="9144000" cy="514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878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 recomendará la verdad como ninguna otra cosa puede </a:t>
            </a:r>
            <a:r>
              <a:rPr lang="es-MX" sz="2400" b="1" dirty="0" smtClean="0">
                <a:latin typeface="Arial Black" panose="020B0A04020102020204" pitchFamily="34" charset="0"/>
              </a:rPr>
              <a:t>hacerlo porque </a:t>
            </a:r>
            <a:r>
              <a:rPr lang="es-MX" sz="2400" b="1" dirty="0">
                <a:latin typeface="Arial Black" panose="020B0A04020102020204" pitchFamily="34" charset="0"/>
              </a:rPr>
              <a:t>es un testimonio viviente del poder práctico que ejerce el cristianismo sobre el corazón</a:t>
            </a:r>
            <a:r>
              <a:rPr lang="es-MX" sz="2400" b="1" dirty="0" smtClean="0">
                <a:latin typeface="Arial Black" panose="020B0A04020102020204" pitchFamily="34" charset="0"/>
              </a:rPr>
              <a:t>. HC</a:t>
            </a:r>
            <a:r>
              <a:rPr lang="es-MX" sz="2400" b="1" dirty="0">
                <a:latin typeface="Arial Black" panose="020B0A04020102020204" pitchFamily="34" charset="0"/>
              </a:rPr>
              <a:t>, 26.2.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2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0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80654" y="667711"/>
            <a:ext cx="699654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Es necesario que en la familia se reconozca y se aprecien las contribuciones de sus miembros,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de esta manera se genera en la familia un sentimiento de satisfacción que promueve la alegría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de vivir juntos y saben que pertenecen a un equipo familiar exitoso y ganador.</a:t>
            </a:r>
          </a:p>
        </p:txBody>
      </p:sp>
    </p:spTree>
    <p:extLst>
      <p:ext uri="{BB962C8B-B14F-4D97-AF65-F5344CB8AC3E}">
        <p14:creationId xmlns:p14="http://schemas.microsoft.com/office/powerpoint/2010/main" val="18604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8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1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341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de las premisas que mantendrá a la familia unida y en armonía es “No abandones </a:t>
            </a:r>
            <a:r>
              <a:rPr lang="es-MX" sz="2400" b="1" dirty="0" smtClean="0">
                <a:latin typeface="Arial Black" panose="020B0A04020102020204" pitchFamily="34" charset="0"/>
              </a:rPr>
              <a:t>el equipo</a:t>
            </a:r>
            <a:r>
              <a:rPr lang="es-MX" sz="2400" b="1" dirty="0">
                <a:latin typeface="Arial Black" panose="020B0A04020102020204" pitchFamily="34" charset="0"/>
              </a:rPr>
              <a:t>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</a:t>
            </a:r>
            <a:r>
              <a:rPr lang="es-MX" sz="2400" b="1" dirty="0">
                <a:latin typeface="Arial Black" panose="020B0A04020102020204" pitchFamily="34" charset="0"/>
              </a:rPr>
              <a:t>miembros del equipo no abandonan su puesto, pues todos son indispensables </a:t>
            </a:r>
            <a:r>
              <a:rPr lang="es-MX" sz="2400" b="1" dirty="0" smtClean="0">
                <a:latin typeface="Arial Black" panose="020B0A04020102020204" pitchFamily="34" charset="0"/>
              </a:rPr>
              <a:t>para el </a:t>
            </a:r>
            <a:r>
              <a:rPr lang="es-MX" sz="2400" b="1" dirty="0">
                <a:latin typeface="Arial Black" panose="020B0A04020102020204" pitchFamily="34" charset="0"/>
              </a:rPr>
              <a:t>éxito.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2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959927"/>
            <a:ext cx="91443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84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6723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Una </a:t>
            </a:r>
            <a:r>
              <a:rPr lang="es-MX" sz="2800" b="1" dirty="0">
                <a:latin typeface="Arial Black" panose="020B0A04020102020204" pitchFamily="34" charset="0"/>
              </a:rPr>
              <a:t>familia bien ordenada y disciplinada es a los ojos de Dios más preciosa que el oro, aún </a:t>
            </a:r>
            <a:r>
              <a:rPr lang="es-MX" sz="2800" b="1" dirty="0" smtClean="0">
                <a:latin typeface="Arial Black" panose="020B0A04020102020204" pitchFamily="34" charset="0"/>
              </a:rPr>
              <a:t>más que </a:t>
            </a:r>
            <a:r>
              <a:rPr lang="es-MX" sz="2800" b="1" dirty="0">
                <a:latin typeface="Arial Black" panose="020B0A04020102020204" pitchFamily="34" charset="0"/>
              </a:rPr>
              <a:t>el oro refinado de </a:t>
            </a:r>
            <a:r>
              <a:rPr lang="es-MX" sz="2800" b="1" dirty="0" err="1">
                <a:latin typeface="Arial Black" panose="020B0A04020102020204" pitchFamily="34" charset="0"/>
              </a:rPr>
              <a:t>Ofir</a:t>
            </a:r>
            <a:r>
              <a:rPr lang="es-MX" sz="28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3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35031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influencia de una familia mal gobernada se difunde y es desastrosa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para toda la sociedad.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7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0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031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 acumula en una ola de maldad que afecta a las familias las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comunidades y los gobiernos</a:t>
            </a:r>
            <a:r>
              <a:rPr lang="es-MX" sz="2800" b="1" dirty="0" smtClean="0">
                <a:latin typeface="Arial Black" panose="020B0A04020102020204" pitchFamily="34" charset="0"/>
              </a:rPr>
              <a:t>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94509" y="1568716"/>
            <a:ext cx="69549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Nuestra tarea en este mundo es ver qué virtudes podemos enseñar a nuestros hijos y </a:t>
            </a:r>
            <a:r>
              <a:rPr lang="es-MX" sz="3600" b="1" dirty="0" smtClean="0">
                <a:latin typeface="Arial Black" panose="020B0A04020102020204" pitchFamily="34" charset="0"/>
              </a:rPr>
              <a:t>nuestras familias</a:t>
            </a:r>
            <a:r>
              <a:rPr lang="es-MX" sz="3600" b="1" dirty="0">
                <a:latin typeface="Arial Black" panose="020B0A04020102020204" pitchFamily="34" charset="0"/>
              </a:rPr>
              <a:t>, para que ejerzan influencia sobre otras familias y así podamos ser una </a:t>
            </a:r>
            <a:r>
              <a:rPr lang="es-MX" sz="3600" b="1" dirty="0" smtClean="0">
                <a:latin typeface="Arial Black" panose="020B0A04020102020204" pitchFamily="34" charset="0"/>
              </a:rPr>
              <a:t>potencia educadora</a:t>
            </a:r>
            <a:r>
              <a:rPr lang="es-MX" sz="3600" b="1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889843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5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¡Familia de Cristo sean muy bienvenidos!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18996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2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7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4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4925995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25994" y="646330"/>
            <a:ext cx="4218005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VER EL ROSTRO DEL ORFEBRE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992" y="3693318"/>
            <a:ext cx="4218007" cy="31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25622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341 “MÁS CERCA DEL HOGAR”.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3647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83" y="1100839"/>
            <a:ext cx="5854889" cy="575716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100839"/>
            <a:ext cx="1624083" cy="57571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78972" y="1100839"/>
            <a:ext cx="1665027" cy="57571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075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21836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ORACIÓN FINAL</a:t>
            </a:r>
            <a:endParaRPr lang="es-MX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81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2736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Que las familias comprendan la importancia de trabajar en equipo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atin typeface="Arial Black" panose="020B0A04020102020204" pitchFamily="34" charset="0"/>
              </a:rPr>
              <a:t>PROPÓSITO</a:t>
            </a:r>
            <a:endParaRPr lang="es-MX" sz="2800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8"/>
            <a:ext cx="9144001" cy="51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15000" y="882410"/>
            <a:ext cx="3429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“Los Ángeles se deleitan en un hogar donde Dios reina Supremo, y donde se enseña a los </a:t>
            </a:r>
            <a:r>
              <a:rPr lang="es-MX" sz="2800" b="1" dirty="0" smtClean="0">
                <a:latin typeface="Arial Black" panose="020B0A04020102020204" pitchFamily="34" charset="0"/>
              </a:rPr>
              <a:t>niños a </a:t>
            </a:r>
            <a:r>
              <a:rPr lang="es-MX" sz="2800" b="1" dirty="0">
                <a:latin typeface="Arial Black" panose="020B0A04020102020204" pitchFamily="34" charset="0"/>
              </a:rPr>
              <a:t>reverenciar la religión, la Biblia y al Creador.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5715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6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15567" y="2171700"/>
            <a:ext cx="30548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RODILLAS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0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417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En </a:t>
            </a:r>
            <a:r>
              <a:rPr lang="es-MX" sz="2800" b="1" dirty="0">
                <a:latin typeface="Arial Black" panose="020B0A04020102020204" pitchFamily="34" charset="0"/>
              </a:rPr>
              <a:t>los equipos como en la familia, todos juegan, nadie se queda en la banca, no hay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espectadores, todos son protagonistas.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6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031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Cada miembro es importante, cada uno tiene una tarea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que cumplir por muy pequeña que sea;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35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5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036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desde el trabajo del padre o madre que proveen </a:t>
            </a:r>
            <a:r>
              <a:rPr lang="es-MX" sz="2800" b="1" dirty="0" smtClean="0">
                <a:latin typeface="Arial Black" panose="020B0A04020102020204" pitchFamily="34" charset="0"/>
              </a:rPr>
              <a:t>y preparan </a:t>
            </a:r>
            <a:r>
              <a:rPr lang="es-MX" sz="2800" b="1" dirty="0">
                <a:latin typeface="Arial Black" panose="020B0A04020102020204" pitchFamily="34" charset="0"/>
              </a:rPr>
              <a:t>los alimentos hasta el lavar los platos o limpiar la mesa,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3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5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460</TotalTime>
  <Words>624</Words>
  <Application>Microsoft Office PowerPoint</Application>
  <PresentationFormat>Presentación en pantalla (4:3)</PresentationFormat>
  <Paragraphs>58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25</cp:revision>
  <dcterms:created xsi:type="dcterms:W3CDTF">2022-07-20T12:07:22Z</dcterms:created>
  <dcterms:modified xsi:type="dcterms:W3CDTF">2022-07-21T15:11:23Z</dcterms:modified>
</cp:coreProperties>
</file>