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01" r:id="rId4"/>
    <p:sldId id="257" r:id="rId5"/>
    <p:sldId id="273" r:id="rId6"/>
    <p:sldId id="270" r:id="rId7"/>
    <p:sldId id="265" r:id="rId8"/>
    <p:sldId id="266" r:id="rId9"/>
    <p:sldId id="267" r:id="rId10"/>
    <p:sldId id="268" r:id="rId11"/>
    <p:sldId id="269" r:id="rId12"/>
    <p:sldId id="271" r:id="rId13"/>
    <p:sldId id="259" r:id="rId14"/>
    <p:sldId id="260" r:id="rId15"/>
    <p:sldId id="261" r:id="rId16"/>
    <p:sldId id="262" r:id="rId17"/>
    <p:sldId id="263" r:id="rId18"/>
    <p:sldId id="264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5" r:id="rId39"/>
    <p:sldId id="296" r:id="rId40"/>
    <p:sldId id="297" r:id="rId41"/>
    <p:sldId id="298" r:id="rId42"/>
    <p:sldId id="292" r:id="rId43"/>
    <p:sldId id="293" r:id="rId44"/>
    <p:sldId id="294" r:id="rId45"/>
    <p:sldId id="299" r:id="rId46"/>
    <p:sldId id="300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05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5324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7901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407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462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418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481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618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50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22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BD541-1A13-48AB-962D-D04C4EA135B7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0E398-848E-4AE2-9513-E4AA5F1C21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5290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Fieles a la misión a pesar del rechazo y las dificultades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" y="5680880"/>
            <a:ext cx="979796" cy="9797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82890" y="5680880"/>
            <a:ext cx="8679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54107"/>
            <a:ext cx="9144001" cy="466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7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42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 respondió: “Y me dijo Jehová: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</a:t>
            </a:r>
            <a:r>
              <a:rPr lang="es-MX" sz="2400" b="1" dirty="0">
                <a:latin typeface="Arial Black" panose="020B0A04020102020204" pitchFamily="34" charset="0"/>
              </a:rPr>
              <a:t>digas: Soy un niño; porque a todo lo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te envíe irás tú, y dirás todo lo que te mande. [...] y me dijo Jehová: He aquí he puesto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mis palabras en tu boca...” (</a:t>
            </a:r>
            <a:r>
              <a:rPr lang="es-MX" sz="2400" b="1" dirty="0" smtClean="0">
                <a:latin typeface="Arial Black" panose="020B0A04020102020204" pitchFamily="34" charset="0"/>
              </a:rPr>
              <a:t>Jeremías </a:t>
            </a:r>
            <a:r>
              <a:rPr lang="es-MX" sz="2400" b="1" dirty="0">
                <a:latin typeface="Arial Black" panose="020B0A04020102020204" pitchFamily="34" charset="0"/>
              </a:rPr>
              <a:t>1:7-10)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429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#55 “Grande, Señor, es tu misericordia”.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648"/>
            <a:ext cx="9144000" cy="58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186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es sin duda, uno de los pasajes más hermosos de las </a:t>
            </a:r>
            <a:r>
              <a:rPr lang="es-MX" sz="2400" b="1" dirty="0" smtClean="0">
                <a:latin typeface="Arial Black" panose="020B0A04020102020204" pitchFamily="34" charset="0"/>
              </a:rPr>
              <a:t>Sagradas Escrituras </a:t>
            </a:r>
            <a:r>
              <a:rPr lang="es-MX" sz="2400" b="1" dirty="0">
                <a:latin typeface="Arial Black" panose="020B0A04020102020204" pitchFamily="34" charset="0"/>
              </a:rPr>
              <a:t>porque nos revela facetas maravillosas del carácter de Dios.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Dinos</a:t>
            </a:r>
            <a:r>
              <a:rPr lang="es-MX" sz="2400" b="1" dirty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latin typeface="Arial Black" panose="020B0A04020102020204" pitchFamily="34" charset="0"/>
              </a:rPr>
              <a:t>¿</a:t>
            </a:r>
            <a:r>
              <a:rPr lang="es-MX" sz="2400" b="1" dirty="0">
                <a:latin typeface="Arial Black" panose="020B0A04020102020204" pitchFamily="34" charset="0"/>
              </a:rPr>
              <a:t>este </a:t>
            </a:r>
            <a:r>
              <a:rPr lang="es-MX" sz="2400" b="1" dirty="0" smtClean="0">
                <a:latin typeface="Arial Black" panose="020B0A04020102020204" pitchFamily="34" charset="0"/>
              </a:rPr>
              <a:t>mensaje era </a:t>
            </a:r>
            <a:r>
              <a:rPr lang="es-MX" sz="2400" b="1" dirty="0">
                <a:latin typeface="Arial Black" panose="020B0A04020102020204" pitchFamily="34" charset="0"/>
              </a:rPr>
              <a:t>sólo para ti?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63570" y="1023750"/>
            <a:ext cx="37804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de las virtudes que más distingue a los hijos de Dios es la fidelidad. Elena G. de White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libro de La Educación, p. 54, dice: “La mayor necesidad del mundo es la de hombres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mujeres que no se vendan ni se compren;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536357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72587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hombres que sean sinceros y honrados en lo </a:t>
            </a:r>
            <a:r>
              <a:rPr lang="es-MX" sz="2800" b="1" dirty="0" smtClean="0">
                <a:latin typeface="Arial Black" panose="020B0A04020102020204" pitchFamily="34" charset="0"/>
              </a:rPr>
              <a:t>más íntimo </a:t>
            </a:r>
            <a:r>
              <a:rPr lang="es-MX" sz="2800" b="1" dirty="0">
                <a:latin typeface="Arial Black" panose="020B0A04020102020204" pitchFamily="34" charset="0"/>
              </a:rPr>
              <a:t>de sus almas; hombres que no teman dar al pecado el nombre que le corresponde;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3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hombres cuya conciencia sea tan leal al deber como la brújula al polo; hombres que se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mantengan de parte de la justicia, aunque se desplomen los cielos.”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31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6232" y="455835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Esta mañana, tenemos el gusto de tener entre nosotros como invitado especial, a un </a:t>
            </a:r>
            <a:r>
              <a:rPr lang="es-MX" sz="2800" b="1" dirty="0" smtClean="0">
                <a:latin typeface="Arial Black" panose="020B0A04020102020204" pitchFamily="34" charset="0"/>
              </a:rPr>
              <a:t>hombre que </a:t>
            </a:r>
            <a:r>
              <a:rPr lang="es-MX" sz="2800" b="1" dirty="0">
                <a:latin typeface="Arial Black" panose="020B0A04020102020204" pitchFamily="34" charset="0"/>
              </a:rPr>
              <a:t>cumplió la misión que Dios le encomendó.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EL </a:t>
            </a:r>
            <a:r>
              <a:rPr lang="es-MX" sz="2800" b="1" dirty="0" smtClean="0">
                <a:latin typeface="Arial Black" panose="020B0A04020102020204" pitchFamily="34" charset="0"/>
              </a:rPr>
              <a:t>PROFETA </a:t>
            </a:r>
            <a:r>
              <a:rPr lang="es-MX" sz="2800" b="1" dirty="0" smtClean="0">
                <a:latin typeface="Arial Black" panose="020B0A04020102020204" pitchFamily="34" charset="0"/>
              </a:rPr>
              <a:t>JEREMÍAS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768" cy="45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180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“Volveos ahora cada uno de vuestro mal camino, y enmendad vuestras obras, y no vayáis tras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dioses </a:t>
            </a:r>
            <a:r>
              <a:rPr lang="es-MX" sz="2400" b="1" dirty="0">
                <a:latin typeface="Arial Black" panose="020B0A04020102020204" pitchFamily="34" charset="0"/>
              </a:rPr>
              <a:t>ajenos para servirles, y viviréis en la tierra que di a vosotros y a vuestros padres…”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Jeremías 35:15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572000" y="1365260"/>
            <a:ext cx="43998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Dice él, nací </a:t>
            </a:r>
            <a:r>
              <a:rPr lang="es-MX" sz="2800" b="1" dirty="0">
                <a:latin typeface="Arial Black" panose="020B0A04020102020204" pitchFamily="34" charset="0"/>
              </a:rPr>
              <a:t>en el año 650 a.C. en</a:t>
            </a:r>
          </a:p>
          <a:p>
            <a:pPr algn="ctr"/>
            <a:r>
              <a:rPr lang="es-MX" sz="2800" b="1" dirty="0" err="1">
                <a:latin typeface="Arial Black" panose="020B0A04020102020204" pitchFamily="34" charset="0"/>
              </a:rPr>
              <a:t>Anatoth</a:t>
            </a:r>
            <a:r>
              <a:rPr lang="es-MX" sz="2800" b="1" dirty="0">
                <a:latin typeface="Arial Black" panose="020B0A04020102020204" pitchFamily="34" charset="0"/>
              </a:rPr>
              <a:t>, mi padre fue el sacerdote </a:t>
            </a:r>
            <a:r>
              <a:rPr lang="es-MX" sz="2800" b="1" dirty="0" err="1">
                <a:latin typeface="Arial Black" panose="020B0A04020102020204" pitchFamily="34" charset="0"/>
              </a:rPr>
              <a:t>Hilcías</a:t>
            </a:r>
            <a:r>
              <a:rPr lang="es-MX" sz="2800" b="1" dirty="0">
                <a:latin typeface="Arial Black" panose="020B0A04020102020204" pitchFamily="34" charset="0"/>
              </a:rPr>
              <a:t> y fui preparado para el servicio santo como miembro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del sacerdocio levítico. Viví en Judá, Jerusalén, Babilonia y Egipto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APRENDAMOS UN POCO SOBRE EL PROFETA JEREMÍAS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5"/>
            <a:ext cx="4744166" cy="64127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57488" y="1100138"/>
            <a:ext cx="158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HILCÍAS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3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1601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No, en realidad es para cada ser humano, para cada creyente; Dios </a:t>
            </a:r>
            <a:r>
              <a:rPr lang="es-MX" sz="2000" b="1" dirty="0" smtClean="0">
                <a:latin typeface="Arial Black" panose="020B0A04020102020204" pitchFamily="34" charset="0"/>
              </a:rPr>
              <a:t>nos ama </a:t>
            </a:r>
            <a:r>
              <a:rPr lang="es-MX" sz="2000" b="1" dirty="0">
                <a:latin typeface="Arial Black" panose="020B0A04020102020204" pitchFamily="34" charset="0"/>
              </a:rPr>
              <a:t>con amor eterno, y es misericordioso porque siempre nos da muchas oportunidades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regresar al redil. Este mensaje me sostuvo y motivó sobre todo en los momentos difíciles </a:t>
            </a:r>
            <a:r>
              <a:rPr lang="es-MX" sz="2000" b="1" dirty="0" smtClean="0">
                <a:latin typeface="Arial Black" panose="020B0A04020102020204" pitchFamily="34" charset="0"/>
              </a:rPr>
              <a:t>del ministerio</a:t>
            </a:r>
            <a:r>
              <a:rPr lang="es-MX" sz="20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369" y="477672"/>
            <a:ext cx="3616657" cy="39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6272"/>
            <a:ext cx="9144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516 “¡Firmes y adelante!”,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118 “Cuando estés cansado y abatido”,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236 “A </a:t>
            </a:r>
            <a:r>
              <a:rPr lang="es-MX" sz="2400" b="1" dirty="0" smtClean="0">
                <a:latin typeface="Arial Black" panose="020B0A04020102020204" pitchFamily="34" charset="0"/>
              </a:rPr>
              <a:t>Jesús entrega </a:t>
            </a:r>
            <a:r>
              <a:rPr lang="es-MX" sz="2400" b="1" dirty="0">
                <a:latin typeface="Arial Black" panose="020B0A04020102020204" pitchFamily="34" charset="0"/>
              </a:rPr>
              <a:t>todo”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6601"/>
            <a:ext cx="9144000" cy="50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7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1508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DÍA DE BUENAS NOTICIAS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2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28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leemos en tu libro, en el capítulo 1 y el versículo 10, nos </a:t>
            </a:r>
            <a:r>
              <a:rPr lang="es-MX" sz="2000" b="1" dirty="0" smtClean="0">
                <a:latin typeface="Arial Black" panose="020B0A04020102020204" pitchFamily="34" charset="0"/>
              </a:rPr>
              <a:t>damos cuenta </a:t>
            </a:r>
            <a:r>
              <a:rPr lang="es-MX" sz="2000" b="1" dirty="0">
                <a:latin typeface="Arial Black" panose="020B0A04020102020204" pitchFamily="34" charset="0"/>
              </a:rPr>
              <a:t>de que Dios te llamó para estar “sobre naciones y sobre reinos, para arrancar y para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destruir</a:t>
            </a:r>
            <a:r>
              <a:rPr lang="es-MX" sz="2000" b="1" dirty="0">
                <a:latin typeface="Arial Black" panose="020B0A04020102020204" pitchFamily="34" charset="0"/>
              </a:rPr>
              <a:t>, para arruinar y para derribar, para edificar y plantar”; ¿esos siguen siendo </a:t>
            </a:r>
            <a:r>
              <a:rPr lang="es-MX" sz="2000" b="1" dirty="0" smtClean="0">
                <a:latin typeface="Arial Black" panose="020B0A04020102020204" pitchFamily="34" charset="0"/>
              </a:rPr>
              <a:t>los mismos </a:t>
            </a:r>
            <a:r>
              <a:rPr lang="es-MX" sz="2000" b="1" dirty="0">
                <a:latin typeface="Arial Black" panose="020B0A04020102020204" pitchFamily="34" charset="0"/>
              </a:rPr>
              <a:t>propósitos para lo que los hijos de Dios son llamados en la actualidad?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220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duda que sí. Pero al referirse a arrancar, destruir, arruinar y </a:t>
            </a:r>
            <a:r>
              <a:rPr lang="es-MX" sz="2400" b="1" dirty="0" smtClean="0">
                <a:latin typeface="Arial Black" panose="020B0A04020102020204" pitchFamily="34" charset="0"/>
              </a:rPr>
              <a:t>derribar; es </a:t>
            </a:r>
            <a:r>
              <a:rPr lang="es-MX" sz="2400" b="1" dirty="0">
                <a:latin typeface="Arial Black" panose="020B0A04020102020204" pitchFamily="34" charset="0"/>
              </a:rPr>
              <a:t>que Dios desea que nuestro mensaje de exhortación sea una invitación a abandonar el </a:t>
            </a:r>
            <a:r>
              <a:rPr lang="es-MX" sz="2400" b="1" dirty="0" smtClean="0">
                <a:latin typeface="Arial Black" panose="020B0A04020102020204" pitchFamily="34" charset="0"/>
              </a:rPr>
              <a:t>mal, la </a:t>
            </a:r>
            <a:r>
              <a:rPr lang="es-MX" sz="2400" b="1" dirty="0">
                <a:latin typeface="Arial Black" panose="020B0A04020102020204" pitchFamily="34" charset="0"/>
              </a:rPr>
              <a:t>vida de pecado,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1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912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y que ocurra un cambio en la vida de los que deben ser alcanzados por </a:t>
            </a:r>
            <a:r>
              <a:rPr lang="es-MX" sz="2400" b="1" dirty="0" smtClean="0">
                <a:latin typeface="Arial Black" panose="020B0A04020102020204" pitchFamily="34" charset="0"/>
              </a:rPr>
              <a:t>este mensaje </a:t>
            </a:r>
            <a:r>
              <a:rPr lang="es-MX" sz="2400" b="1" dirty="0">
                <a:latin typeface="Arial Black" panose="020B0A04020102020204" pitchFamily="34" charset="0"/>
              </a:rPr>
              <a:t>de salvación, pues Dios me mostró que su anhelo era “EDIFICAR Y PLANTAR”; </a:t>
            </a:r>
            <a:r>
              <a:rPr lang="es-MX" sz="2400" b="1" dirty="0" smtClean="0">
                <a:latin typeface="Arial Black" panose="020B0A04020102020204" pitchFamily="34" charset="0"/>
              </a:rPr>
              <a:t>es decir</a:t>
            </a:r>
            <a:r>
              <a:rPr lang="es-MX" sz="2400" b="1" dirty="0">
                <a:latin typeface="Arial Black" panose="020B0A04020102020204" pitchFamily="34" charset="0"/>
              </a:rPr>
              <a:t>, redimirnos de la tierra del enemigo y trasplantarnos de nuevo a </a:t>
            </a:r>
            <a:r>
              <a:rPr lang="es-MX" sz="2400" b="1" dirty="0" smtClean="0">
                <a:latin typeface="Arial Black" panose="020B0A04020102020204" pitchFamily="34" charset="0"/>
              </a:rPr>
              <a:t>Sion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234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“Porque yo sé los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pensamientos que tengo acerca de vosotros, dice Jehová, pensamientos de paz, y no de mal,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daros el fin que esperáis.” (</a:t>
            </a:r>
            <a:r>
              <a:rPr lang="es-MX" sz="2400" b="1" dirty="0" smtClean="0">
                <a:latin typeface="Arial Black" panose="020B0A04020102020204" pitchFamily="34" charset="0"/>
              </a:rPr>
              <a:t>Jeremías 29:11</a:t>
            </a:r>
            <a:r>
              <a:rPr lang="es-MX" sz="2400" b="1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555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Jeremías 17:14 “Sáname, oh Jehová, y seré sano, sálvame, y seré salvo; porque tú eres mi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alabanza.” El redentor es digno de nuestra alabanza.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1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1"/>
            <a:ext cx="9144000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7499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88860" y="6488668"/>
            <a:ext cx="2890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30 DE ABRIL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69039" y="6088558"/>
            <a:ext cx="143250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Arial Black" panose="020B0A04020102020204" pitchFamily="34" charset="0"/>
              </a:rPr>
              <a:t>NAMIBIA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661314" y="846161"/>
            <a:ext cx="361637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OCRHAIN MATENGU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5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915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Sabemos que tu época fue marcada por una gran apostasía, y </a:t>
            </a:r>
            <a:r>
              <a:rPr lang="es-MX" sz="2400" b="1" dirty="0" smtClean="0">
                <a:latin typeface="Arial Black" panose="020B0A04020102020204" pitchFamily="34" charset="0"/>
              </a:rPr>
              <a:t>que presenciaste </a:t>
            </a:r>
            <a:r>
              <a:rPr lang="es-MX" sz="2400" b="1" dirty="0">
                <a:latin typeface="Arial Black" panose="020B0A04020102020204" pitchFamily="34" charset="0"/>
              </a:rPr>
              <a:t>la reforma hecha por el rey Josías; pero el pueblo vivía en rebeldía y no </a:t>
            </a:r>
            <a:r>
              <a:rPr lang="es-MX" sz="2400" b="1" dirty="0" smtClean="0">
                <a:latin typeface="Arial Black" panose="020B0A04020102020204" pitchFamily="34" charset="0"/>
              </a:rPr>
              <a:t>querían dejar </a:t>
            </a:r>
            <a:r>
              <a:rPr lang="es-MX" sz="2400" b="1" dirty="0">
                <a:latin typeface="Arial Black" panose="020B0A04020102020204" pitchFamily="34" charset="0"/>
              </a:rPr>
              <a:t>a los dioses ajenos;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0688" cy="498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4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¿Cuáles fueron los mensajes de exhortación que Dios envió al </a:t>
            </a:r>
            <a:r>
              <a:rPr lang="es-MX" sz="2400" b="1" dirty="0" smtClean="0">
                <a:latin typeface="Arial Black" panose="020B0A04020102020204" pitchFamily="34" charset="0"/>
              </a:rPr>
              <a:t>pueblo a </a:t>
            </a:r>
            <a:r>
              <a:rPr lang="es-MX" sz="2400" b="1" dirty="0">
                <a:latin typeface="Arial Black" panose="020B0A04020102020204" pitchFamily="34" charset="0"/>
              </a:rPr>
              <a:t>través de tu ministerio?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77844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Desde el llamamiento supe que no sería fácil,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me estaba enviando </a:t>
            </a:r>
            <a:r>
              <a:rPr lang="es-MX" sz="2400" b="1" dirty="0" smtClean="0">
                <a:latin typeface="Arial Black" panose="020B0A04020102020204" pitchFamily="34" charset="0"/>
              </a:rPr>
              <a:t>a declararles </a:t>
            </a:r>
            <a:r>
              <a:rPr lang="es-MX" sz="2400" b="1" dirty="0">
                <a:latin typeface="Arial Black" panose="020B0A04020102020204" pitchFamily="34" charset="0"/>
              </a:rPr>
              <a:t>sus errores a los reyes y al pueblo, y también a predecir calamidades que </a:t>
            </a:r>
            <a:r>
              <a:rPr lang="es-MX" sz="2400" b="1" dirty="0" smtClean="0">
                <a:latin typeface="Arial Black" panose="020B0A04020102020204" pitchFamily="34" charset="0"/>
              </a:rPr>
              <a:t>por consecuencia </a:t>
            </a:r>
            <a:r>
              <a:rPr lang="es-MX" sz="2400" b="1" dirty="0">
                <a:latin typeface="Arial Black" panose="020B0A04020102020204" pitchFamily="34" charset="0"/>
              </a:rPr>
              <a:t>llegarían como juicios divinos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394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8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82759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BIENVENIDOS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53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799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pueblo de Israel </a:t>
            </a:r>
            <a:r>
              <a:rPr lang="es-MX" sz="3200" b="1" dirty="0" smtClean="0">
                <a:latin typeface="Arial Black" panose="020B0A04020102020204" pitchFamily="34" charset="0"/>
              </a:rPr>
              <a:t>se </a:t>
            </a:r>
            <a:r>
              <a:rPr lang="es-MX" sz="3200" b="1" dirty="0">
                <a:latin typeface="Arial Black" panose="020B0A04020102020204" pitchFamily="34" charset="0"/>
              </a:rPr>
              <a:t>escandalizó. Pero la </a:t>
            </a:r>
            <a:r>
              <a:rPr lang="es-MX" sz="3200" b="1" dirty="0" smtClean="0">
                <a:latin typeface="Arial Black" panose="020B0A04020102020204" pitchFamily="34" charset="0"/>
              </a:rPr>
              <a:t>razón era </a:t>
            </a:r>
            <a:r>
              <a:rPr lang="es-MX" sz="3200" b="1" dirty="0">
                <a:latin typeface="Arial Black" panose="020B0A04020102020204" pitchFamily="34" charset="0"/>
              </a:rPr>
              <a:t>la siguiente: </a:t>
            </a:r>
            <a:r>
              <a:rPr lang="es-MX" sz="3200" b="1" dirty="0" smtClean="0">
                <a:latin typeface="Arial Black" panose="020B0A04020102020204" pitchFamily="34" charset="0"/>
              </a:rPr>
              <a:t>Jeremías </a:t>
            </a:r>
            <a:r>
              <a:rPr lang="es-MX" sz="3200" b="1" dirty="0" smtClean="0">
                <a:latin typeface="Arial Black" panose="020B0A04020102020204" pitchFamily="34" charset="0"/>
              </a:rPr>
              <a:t>2:13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6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Por lo tanto (</a:t>
            </a:r>
            <a:r>
              <a:rPr lang="es-MX" sz="2400" b="1" dirty="0" smtClean="0">
                <a:latin typeface="Arial Black" panose="020B0A04020102020204" pitchFamily="34" charset="0"/>
              </a:rPr>
              <a:t>ver. 10</a:t>
            </a:r>
            <a:r>
              <a:rPr lang="es-MX" sz="2400" b="1" dirty="0">
                <a:latin typeface="Arial Black" panose="020B0A04020102020204" pitchFamily="34" charset="0"/>
              </a:rPr>
              <a:t>) “Tu maldad te castigará, y tus rebeldías te condenarán; sabe, pues, y ve cuán malo </a:t>
            </a:r>
            <a:r>
              <a:rPr lang="es-MX" sz="2400" b="1" dirty="0" smtClean="0">
                <a:latin typeface="Arial Black" panose="020B0A04020102020204" pitchFamily="34" charset="0"/>
              </a:rPr>
              <a:t>y amargo </a:t>
            </a:r>
            <a:r>
              <a:rPr lang="es-MX" sz="2400" b="1" dirty="0">
                <a:latin typeface="Arial Black" panose="020B0A04020102020204" pitchFamily="34" charset="0"/>
              </a:rPr>
              <a:t>es el haber dejado tú a Jehová tu Dios, y faltar mi temor en ti, dice el Señor, Jehová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los ejércitos.”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4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653887"/>
            <a:ext cx="91443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88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44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 libro es el segundo más extenso de la Biblia,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desde el capítulo 2 hasta </a:t>
            </a:r>
            <a:r>
              <a:rPr lang="es-MX" sz="2400" b="1" dirty="0" smtClean="0">
                <a:latin typeface="Arial Black" panose="020B0A04020102020204" pitchFamily="34" charset="0"/>
              </a:rPr>
              <a:t>el 35 </a:t>
            </a:r>
            <a:r>
              <a:rPr lang="es-MX" sz="2400" b="1" dirty="0">
                <a:latin typeface="Arial Black" panose="020B0A04020102020204" pitchFamily="34" charset="0"/>
              </a:rPr>
              <a:t>podemos leer las advertencias de Dios al pueblo; ¿Nos podrías continuar hablando de </a:t>
            </a:r>
            <a:r>
              <a:rPr lang="es-MX" sz="2400" b="1" dirty="0" smtClean="0">
                <a:latin typeface="Arial Black" panose="020B0A04020102020204" pitchFamily="34" charset="0"/>
              </a:rPr>
              <a:t>esos mensajes </a:t>
            </a:r>
            <a:r>
              <a:rPr lang="es-MX" sz="2400" b="1" dirty="0">
                <a:latin typeface="Arial Black" panose="020B0A04020102020204" pitchFamily="34" charset="0"/>
              </a:rPr>
              <a:t>de exhortación y la reacción del pueblo de Israel?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76079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Claro que sí. Dios me envió con el siguiente mensaje: </a:t>
            </a:r>
            <a:r>
              <a:rPr lang="es-MX" sz="2800" b="1" dirty="0" smtClean="0">
                <a:latin typeface="Arial Black" panose="020B0A04020102020204" pitchFamily="34" charset="0"/>
              </a:rPr>
              <a:t>Jeremías </a:t>
            </a:r>
            <a:r>
              <a:rPr lang="es-MX" sz="2800" b="1" dirty="0">
                <a:latin typeface="Arial Black" panose="020B0A04020102020204" pitchFamily="34" charset="0"/>
              </a:rPr>
              <a:t>3:12-14 leer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4545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9307" y="4954137"/>
            <a:ext cx="49132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579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Ese, aunque era un mensaje que mostraba claramente los errores del pueblo de Dios; era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invitación al arrepentimiento, era un mensaje de amor y de misericordia, expresiones como: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vuélvete, reconoce, convertíos y “os introduciré en Sion” lo muestran claramente.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2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1761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pueblo no reaccionó como Dios esperaba, no volvían a las leyes dadas por Moisés. Tenía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“predecir la caída de la casa de David, y la destrucción del hermoso templo... el cautiverio,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0177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</a:t>
            </a:r>
            <a:r>
              <a:rPr lang="es-MX" sz="2400" b="1" dirty="0" smtClean="0">
                <a:latin typeface="Arial Black" panose="020B0A04020102020204" pitchFamily="34" charset="0"/>
              </a:rPr>
              <a:t>fui encarcelado</a:t>
            </a:r>
            <a:r>
              <a:rPr lang="es-MX" sz="2400" b="1" dirty="0">
                <a:latin typeface="Arial Black" panose="020B0A04020102020204" pitchFamily="34" charset="0"/>
              </a:rPr>
              <a:t>…” despreciado, odiado, burlado, rechazado por mis hermanos. Inclusive quisieron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matarme.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4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5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1341231"/>
            <a:ext cx="3429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Agradecemos tu valiosa visita. Por último, dinos, ¿qué te mantuvo firme y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fiel en la misión a pesar de las dificultades, y el rechazo que afrontaste?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385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Desde mi llamamiento, Dios me dijo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No temas delante de ellos, porque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contigo estoy para librarte, dice Jehová.”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(Jeremías  </a:t>
            </a:r>
            <a:r>
              <a:rPr lang="es-MX" sz="2400" b="1" dirty="0">
                <a:latin typeface="Arial Black" panose="020B0A04020102020204" pitchFamily="34" charset="0"/>
              </a:rPr>
              <a:t>1:8) Y me aferré a esa promesa.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pesar </a:t>
            </a:r>
            <a:r>
              <a:rPr lang="es-MX" sz="2400" b="1" dirty="0" smtClean="0">
                <a:latin typeface="Arial Black" panose="020B0A04020102020204" pitchFamily="34" charset="0"/>
              </a:rPr>
              <a:t>de todo</a:t>
            </a:r>
            <a:r>
              <a:rPr lang="es-MX" sz="2400" b="1" dirty="0">
                <a:latin typeface="Arial Black" panose="020B0A04020102020204" pitchFamily="34" charset="0"/>
              </a:rPr>
              <a:t>, Dios estaría conmigo, y así fue.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21650"/>
            <a:ext cx="5715000" cy="47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81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Motivar a la feligresía a mantenerse fieles a Dios en el cumplimiento de la misión a pesar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dificultades y el rechazo de los que nos rodean.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80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Hermanos, la misión sigue siendo la misma; y hoy, también pocos son los que responden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manera asertiva. Y aunque tendrán que sufrir el desprecio de su familia y amigos; no dejemos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predicar la verdad.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213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Seamos fieles a Dios y a la misión. Declaren con fe las </a:t>
            </a:r>
            <a:r>
              <a:rPr lang="es-MX" sz="2400" b="1" dirty="0" smtClean="0">
                <a:latin typeface="Arial Black" panose="020B0A04020102020204" pitchFamily="34" charset="0"/>
              </a:rPr>
              <a:t>siguientes palabras</a:t>
            </a:r>
            <a:r>
              <a:rPr lang="es-MX" sz="2400" b="1" dirty="0" smtClean="0">
                <a:latin typeface="Arial Black" panose="020B0A04020102020204" pitchFamily="34" charset="0"/>
              </a:rPr>
              <a:t>: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866"/>
            <a:ext cx="9144000" cy="60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7499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86149" cy="626685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86148" y="646329"/>
            <a:ext cx="3957851" cy="30469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TODAS LAS NACIONES Y BABEL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147" y="3693317"/>
            <a:ext cx="3957852" cy="316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07395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>
                <a:latin typeface="Arial Black" panose="020B0A04020102020204" pitchFamily="34" charset="0"/>
              </a:rPr>
              <a:t> #184 “Nunca te rindas”.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8972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169"/>
            <a:ext cx="9161666" cy="56658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82184" y="6182436"/>
            <a:ext cx="3016156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390262" y="1192168"/>
            <a:ext cx="1753738" cy="1064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83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114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53651" y="2784144"/>
            <a:ext cx="378853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5718411"/>
            <a:ext cx="55205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790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092"/>
            <a:ext cx="9144000" cy="622337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0110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Fui contemporáneo 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Ezequiel y anterior a Daniel. Fui llamado por Dios para ser su profeta desde muy joven.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7032" cy="519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1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9182" y="329273"/>
            <a:ext cx="3429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Y cuando </a:t>
            </a:r>
            <a:r>
              <a:rPr lang="es-MX" sz="3200" b="1" dirty="0">
                <a:latin typeface="Arial Black" panose="020B0A04020102020204" pitchFamily="34" charset="0"/>
              </a:rPr>
              <a:t>fui llamado “quedé abrumado y exclamé: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“¡</a:t>
            </a:r>
            <a:r>
              <a:rPr lang="es-MX" sz="3200" b="1" dirty="0">
                <a:latin typeface="Arial Black" panose="020B0A04020102020204" pitchFamily="34" charset="0"/>
              </a:rPr>
              <a:t>Ah, ah!, ¡Señor Jehová! Yo no sé hablar,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porque soy un muchacho” </a:t>
            </a:r>
            <a:r>
              <a:rPr lang="es-MX" sz="2400" b="1" dirty="0">
                <a:latin typeface="Arial Black" panose="020B0A04020102020204" pitchFamily="34" charset="0"/>
              </a:rPr>
              <a:t>(</a:t>
            </a:r>
            <a:r>
              <a:rPr lang="es-MX" sz="2400" b="1" dirty="0" smtClean="0">
                <a:latin typeface="Arial Black" panose="020B0A04020102020204" pitchFamily="34" charset="0"/>
              </a:rPr>
              <a:t>Jeremías </a:t>
            </a:r>
            <a:r>
              <a:rPr lang="es-MX" sz="2400" b="1" dirty="0">
                <a:latin typeface="Arial Black" panose="020B0A04020102020204" pitchFamily="34" charset="0"/>
              </a:rPr>
              <a:t>1:5, 6).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684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Dios sabía que podía soportar “penurias como </a:t>
            </a:r>
            <a:r>
              <a:rPr lang="es-MX" sz="3600" b="1" dirty="0" smtClean="0">
                <a:latin typeface="Arial Black" panose="020B0A04020102020204" pitchFamily="34" charset="0"/>
              </a:rPr>
              <a:t>buen soldado </a:t>
            </a:r>
            <a:r>
              <a:rPr lang="es-MX" sz="3600" b="1" dirty="0">
                <a:latin typeface="Arial Black" panose="020B0A04020102020204" pitchFamily="34" charset="0"/>
              </a:rPr>
              <a:t>de la cruz”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1280</Words>
  <Application>Microsoft Office PowerPoint</Application>
  <PresentationFormat>Presentación en pantalla (4:3)</PresentationFormat>
  <Paragraphs>100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36</cp:revision>
  <dcterms:created xsi:type="dcterms:W3CDTF">2022-04-26T21:40:06Z</dcterms:created>
  <dcterms:modified xsi:type="dcterms:W3CDTF">2022-04-27T13:33:17Z</dcterms:modified>
</cp:coreProperties>
</file>