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5" r:id="rId5"/>
    <p:sldId id="264" r:id="rId6"/>
    <p:sldId id="259" r:id="rId7"/>
    <p:sldId id="260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1" r:id="rId19"/>
    <p:sldId id="274" r:id="rId20"/>
    <p:sldId id="276" r:id="rId21"/>
    <p:sldId id="277" r:id="rId22"/>
    <p:sldId id="280" r:id="rId23"/>
    <p:sldId id="281" r:id="rId24"/>
    <p:sldId id="278" r:id="rId25"/>
    <p:sldId id="279" r:id="rId26"/>
    <p:sldId id="275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990099"/>
    <a:srgbClr val="CC0000"/>
    <a:srgbClr val="CC99FF"/>
    <a:srgbClr val="66FFFF"/>
    <a:srgbClr val="99FF33"/>
    <a:srgbClr val="CC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02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265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621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46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106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490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09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611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28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231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88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714FC-77DE-418C-9F78-806436E42550}" type="datetimeFigureOut">
              <a:rPr lang="es-MX" smtClean="0"/>
              <a:t>29/12/2021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5F360-EA8A-495A-89CE-EB78C0B545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125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9815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24/7 comunión con Dios todo el tiempo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7" y="5500048"/>
            <a:ext cx="1201572" cy="120157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89229" y="5500048"/>
            <a:ext cx="7847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27" y="631238"/>
            <a:ext cx="4899546" cy="4832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631237"/>
            <a:ext cx="2122226" cy="483216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021773" y="631236"/>
            <a:ext cx="2122227" cy="483216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37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58066" y="1513204"/>
            <a:ext cx="28859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“El andar de Enoc con Dios no era en arrobamiento o en visión, sino en </a:t>
            </a:r>
            <a:r>
              <a:rPr lang="es-MX" sz="2000" b="1" dirty="0" smtClean="0">
                <a:latin typeface="Arial Black" panose="020B0A04020102020204" pitchFamily="34" charset="0"/>
              </a:rPr>
              <a:t>el cumplimiento </a:t>
            </a:r>
            <a:r>
              <a:rPr lang="es-MX" sz="2000" b="1" dirty="0">
                <a:latin typeface="Arial Black" panose="020B0A04020102020204" pitchFamily="34" charset="0"/>
              </a:rPr>
              <a:t>de los deberes de su vida diaria.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se aisló de la gente convirtiéndose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ermitaño, pues tenía una obra que hacer para Dios en el mundo.”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vida de </a:t>
            </a:r>
            <a:r>
              <a:rPr lang="es-MX" sz="3200" b="1" dirty="0" smtClean="0">
                <a:latin typeface="Arial Black" panose="020B0A04020102020204" pitchFamily="34" charset="0"/>
              </a:rPr>
              <a:t>Enoc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6258066" cy="62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8178"/>
            <a:ext cx="27159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“Su corazón estaba en armonía con la voluntad de Dios... y este santo andar continuó durante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trescientos años... su fe se fortalecía y su amor se hacía más ardiente a medida que pasaban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siglos”. PP 74.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904" y="0"/>
            <a:ext cx="6428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MEJOR CAMPO MISIONERO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1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descendencia de </a:t>
            </a:r>
            <a:r>
              <a:rPr lang="es-MX" sz="3200" b="1" dirty="0" smtClean="0">
                <a:latin typeface="Arial Black" panose="020B0A04020102020204" pitchFamily="34" charset="0"/>
              </a:rPr>
              <a:t>Enoc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“Después del nacimiento de su primer hijo, Enoc alcanzó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experiencia más elevada, una relación más íntima con Dios. Cuando conoció el amor de su hijo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hacia él... cuando sintió la profunda y anhelante ternura de su corazón hacia su primogénito,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aprendió la preciosa lección del maravilloso amor de Dios hacia el hombre manifestado en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dádiva de su Hijo, y la confianza que los hijos de Dios podían tener en el Padre celestial” PP 69.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04" y="584774"/>
            <a:ext cx="4547872" cy="3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434 “Jesús es mi vida”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latin typeface="Arial Black" panose="020B0A04020102020204" pitchFamily="34" charset="0"/>
              </a:rPr>
              <a:t>HIMNO ESPECIAL</a:t>
            </a:r>
            <a:endParaRPr lang="es-MX" sz="3200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58241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predicación de Enoc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3328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“Enoc condenaba intrépidamente el pecado.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Mientras </a:t>
            </a:r>
            <a:r>
              <a:rPr lang="es-MX" sz="2400" b="1" dirty="0">
                <a:latin typeface="Arial Black" panose="020B0A04020102020204" pitchFamily="34" charset="0"/>
              </a:rPr>
              <a:t>predicaba el amor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Dios en Cristo a la gente de aquel entonces,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les rogaba que abandonaran sus malos </a:t>
            </a:r>
            <a:r>
              <a:rPr lang="es-MX" sz="2400" b="1" dirty="0" smtClean="0">
                <a:latin typeface="Arial Black" panose="020B0A04020102020204" pitchFamily="34" charset="0"/>
              </a:rPr>
              <a:t>caminos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4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989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Enoc reprobaba </a:t>
            </a:r>
            <a:r>
              <a:rPr lang="es-MX" sz="2400" b="1" dirty="0">
                <a:latin typeface="Arial Black" panose="020B0A04020102020204" pitchFamily="34" charset="0"/>
              </a:rPr>
              <a:t>la prevaleciente iniquidad, y amonestaba a los hombres de su generación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manifestándoles que vendría el juicio sobre los transgresores” PP 72.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6702" cy="51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368 “Padre amado”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107995"/>
            <a:ext cx="5372100" cy="575000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07995"/>
            <a:ext cx="1885950" cy="5727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58050" y="1107995"/>
            <a:ext cx="1885949" cy="57500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29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destino de Enoc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17286" y="876701"/>
            <a:ext cx="41267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“Mediante la traslación de Enoc el Señor quiso dar una importante lección.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[...] Muchos estaban dispuestos a exclamar: ¿De qué nos sirve haber temido al Señor y </a:t>
            </a:r>
            <a:r>
              <a:rPr lang="es-MX" sz="2400" b="1" dirty="0" smtClean="0">
                <a:latin typeface="Arial Black" panose="020B0A04020102020204" pitchFamily="34" charset="0"/>
              </a:rPr>
              <a:t>guardar sus </a:t>
            </a:r>
            <a:r>
              <a:rPr lang="es-MX" sz="2400" b="1" dirty="0">
                <a:latin typeface="Arial Black" panose="020B0A04020102020204" pitchFamily="34" charset="0"/>
              </a:rPr>
              <a:t>ordenanzas, ya que una terrible maldición pesa sobre la humanidad,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a todos nos espera </a:t>
            </a:r>
            <a:r>
              <a:rPr lang="es-MX" sz="2400" b="1" dirty="0" smtClean="0">
                <a:latin typeface="Arial Black" panose="020B0A04020102020204" pitchFamily="34" charset="0"/>
              </a:rPr>
              <a:t>la muerte</a:t>
            </a:r>
            <a:r>
              <a:rPr lang="es-MX" sz="2400" b="1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017286" cy="61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 374 “Dulce comunión”, # 376 “Dulce oración”,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</a:t>
            </a:r>
            <a:r>
              <a:rPr lang="es-MX" sz="2000" b="1" dirty="0">
                <a:latin typeface="Arial Black" panose="020B0A04020102020204" pitchFamily="34" charset="0"/>
              </a:rPr>
              <a:t>378 “¡Oh, qué amigo nos </a:t>
            </a:r>
            <a:r>
              <a:rPr lang="es-MX" sz="2000" b="1" dirty="0" smtClean="0">
                <a:latin typeface="Arial Black" panose="020B0A04020102020204" pitchFamily="34" charset="0"/>
              </a:rPr>
              <a:t>es Cristo</a:t>
            </a:r>
            <a:r>
              <a:rPr lang="es-MX" sz="2000" b="1" dirty="0">
                <a:latin typeface="Arial Black" panose="020B0A04020102020204" pitchFamily="34" charset="0"/>
              </a:rPr>
              <a:t>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292662"/>
            <a:ext cx="5372100" cy="66093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292661"/>
            <a:ext cx="1885950" cy="55653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258050" y="1292660"/>
            <a:ext cx="1885950" cy="55653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09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4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las instrucciones que Dios dio a Adán, repetidas por Set y practicadas por Enoc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despejaron las tinieblas y la tristeza e infundieron al hombre la esperanza de que, como por Adán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vino la muerte, por el Redentor prometido vendría la vida y la inmortalidad” PP 76.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954138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3168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Enoc, debemos desarrollar una experiencia de comunión permanente con Dios, no </a:t>
            </a:r>
            <a:r>
              <a:rPr lang="es-MX" sz="2000" b="1" dirty="0" smtClean="0">
                <a:latin typeface="Arial Black" panose="020B0A04020102020204" pitchFamily="34" charset="0"/>
              </a:rPr>
              <a:t>por compromiso</a:t>
            </a:r>
            <a:r>
              <a:rPr lang="es-MX" sz="2000" b="1" dirty="0">
                <a:latin typeface="Arial Black" panose="020B0A04020102020204" pitchFamily="34" charset="0"/>
              </a:rPr>
              <a:t>, sino una relación estrecha, real que nos capacite para descubrir con claridad </a:t>
            </a:r>
            <a:r>
              <a:rPr lang="es-MX" sz="2000" b="1" dirty="0" smtClean="0">
                <a:latin typeface="Arial Black" panose="020B0A04020102020204" pitchFamily="34" charset="0"/>
              </a:rPr>
              <a:t>cuáles </a:t>
            </a:r>
            <a:r>
              <a:rPr lang="es-MX" sz="2000" b="1" dirty="0">
                <a:latin typeface="Arial Black" panose="020B0A04020102020204" pitchFamily="34" charset="0"/>
              </a:rPr>
              <a:t>la “buena voluntad de Dios agradable y perfecta”.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(Romanos </a:t>
            </a:r>
            <a:r>
              <a:rPr lang="es-MX" sz="2000" b="1" dirty="0">
                <a:latin typeface="Arial Black" panose="020B0A04020102020204" pitchFamily="34" charset="0"/>
              </a:rPr>
              <a:t>12:2 up.)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1" y="571500"/>
            <a:ext cx="7438031" cy="44601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4774"/>
            <a:ext cx="900751" cy="4446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8338782" y="584774"/>
            <a:ext cx="805217" cy="4446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06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143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Animamos a cada uno de ustedes a aprovechar los recursos que la escuela sabática provee cada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trimestre, en especial la Guía de estudio de la Biblia. Estudiemos cada día y permitamos que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Espíritu Santo siembre las maravillosas enseñanzas en cada uno de nosotros.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64" y="0"/>
            <a:ext cx="5952272" cy="45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4844956" cy="623597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44955" y="646329"/>
            <a:ext cx="4299045" cy="3477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 </a:t>
            </a:r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La </a:t>
            </a:r>
            <a:r>
              <a:rPr lang="es-MX" sz="4400" b="1" dirty="0">
                <a:latin typeface="Arial Black" panose="020B0A04020102020204" pitchFamily="34" charset="0"/>
              </a:rPr>
              <a:t>carta a los Hebreos y a nosotros</a:t>
            </a:r>
            <a:r>
              <a:rPr lang="es-MX" sz="44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954" y="4124204"/>
            <a:ext cx="4299045" cy="27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65" y="646331"/>
            <a:ext cx="6211669" cy="6211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65027" y="6291618"/>
            <a:ext cx="4503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665027" y="6332562"/>
            <a:ext cx="5841242" cy="369332"/>
          </a:xfrm>
          <a:prstGeom prst="rect">
            <a:avLst/>
          </a:prstGeom>
          <a:solidFill>
            <a:srgbClr val="9900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646331"/>
            <a:ext cx="1466165" cy="6211669"/>
          </a:xfrm>
          <a:prstGeom prst="rect">
            <a:avLst/>
          </a:prstGeom>
          <a:solidFill>
            <a:srgbClr val="CC33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7677834" y="646330"/>
            <a:ext cx="1466165" cy="6211669"/>
          </a:xfrm>
          <a:prstGeom prst="rect">
            <a:avLst/>
          </a:prstGeom>
          <a:solidFill>
            <a:srgbClr val="CC33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833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6482687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68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551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Exhortar a los miembros de la Escuela Sabática para que sean fieles estudiantes de la Biblia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usando diariamente la Guía de Estudio de la Escuela Sabática.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6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93827" y="805218"/>
            <a:ext cx="234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ORACIÓN DE RODILLAS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" y="0"/>
            <a:ext cx="915513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10205" y="1828800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2620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Génesis 5:24 “Caminó, pues, Enoc con Dios,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</a:t>
            </a:r>
            <a:r>
              <a:rPr lang="es-MX" sz="2800" b="1" dirty="0">
                <a:latin typeface="Arial Black" panose="020B0A04020102020204" pitchFamily="34" charset="0"/>
              </a:rPr>
              <a:t>desapareció, porque lo llevó Dios”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855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breve relato bíblico de la vida de Enoc en Génesis 5:18-24, nos muestra la importancia de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comunión permanente con Dios especialmente en los tiempos tan difíciles que nos </a:t>
            </a:r>
            <a:r>
              <a:rPr lang="es-MX" sz="2000" b="1" dirty="0" smtClean="0">
                <a:latin typeface="Arial Black" panose="020B0A04020102020204" pitchFamily="34" charset="0"/>
              </a:rPr>
              <a:t>corresponde vivir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885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2830" y="4394579"/>
            <a:ext cx="2224585" cy="369332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99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37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recordaremos la experiencia de Enoc séptimo de Adán y las lecciones que la vida de este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hombre de Dios dejó a la posteridad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7405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origen y contexto de la vida de Enoc. Hijo de </a:t>
            </a:r>
            <a:r>
              <a:rPr lang="es-MX" sz="2400" b="1" dirty="0" smtClean="0">
                <a:latin typeface="Arial Black" panose="020B0A04020102020204" pitchFamily="34" charset="0"/>
              </a:rPr>
              <a:t>Jared </a:t>
            </a:r>
            <a:r>
              <a:rPr lang="es-MX" sz="2400" b="1" dirty="0">
                <a:latin typeface="Arial Black" panose="020B0A04020102020204" pitchFamily="34" charset="0"/>
              </a:rPr>
              <a:t>y séptimo desde Adán, Enoc tuvo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dicha de convivir con siete generaciones.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09230" y="379822"/>
            <a:ext cx="353477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 pesar de la iniquidad que prevalecía, había un grupo de hombres santos, ennoblecidos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elevados por la comunión con Dios...Solo algunos de los más destacados son mencionados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Escrituras”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PP </a:t>
            </a:r>
            <a:r>
              <a:rPr lang="es-MX" sz="2400" b="1" dirty="0">
                <a:latin typeface="Arial Black" panose="020B0A04020102020204" pitchFamily="34" charset="0"/>
              </a:rPr>
              <a:t>69. Por supuesto Enoc fue uno de estos baluartes de la verdad.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9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734</Words>
  <Application>Microsoft Office PowerPoint</Application>
  <PresentationFormat>Presentación en pantalla (4:3)</PresentationFormat>
  <Paragraphs>74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26</cp:revision>
  <dcterms:created xsi:type="dcterms:W3CDTF">2021-12-28T11:40:32Z</dcterms:created>
  <dcterms:modified xsi:type="dcterms:W3CDTF">2021-12-29T23:43:01Z</dcterms:modified>
</cp:coreProperties>
</file>