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58" r:id="rId4"/>
    <p:sldId id="257" r:id="rId5"/>
    <p:sldId id="259" r:id="rId6"/>
    <p:sldId id="261" r:id="rId7"/>
    <p:sldId id="270" r:id="rId8"/>
    <p:sldId id="260" r:id="rId9"/>
    <p:sldId id="262" r:id="rId10"/>
    <p:sldId id="263" r:id="rId11"/>
    <p:sldId id="264" r:id="rId12"/>
    <p:sldId id="265" r:id="rId13"/>
    <p:sldId id="267" r:id="rId14"/>
    <p:sldId id="268" r:id="rId15"/>
    <p:sldId id="292" r:id="rId16"/>
    <p:sldId id="269" r:id="rId17"/>
    <p:sldId id="271" r:id="rId18"/>
    <p:sldId id="272" r:id="rId19"/>
    <p:sldId id="273" r:id="rId20"/>
    <p:sldId id="274" r:id="rId21"/>
    <p:sldId id="275" r:id="rId22"/>
    <p:sldId id="276" r:id="rId23"/>
    <p:sldId id="277" r:id="rId24"/>
    <p:sldId id="278" r:id="rId25"/>
    <p:sldId id="279" r:id="rId26"/>
    <p:sldId id="280" r:id="rId27"/>
    <p:sldId id="282" r:id="rId28"/>
    <p:sldId id="281" r:id="rId29"/>
    <p:sldId id="284" r:id="rId30"/>
    <p:sldId id="285" r:id="rId31"/>
    <p:sldId id="286" r:id="rId32"/>
    <p:sldId id="288" r:id="rId33"/>
    <p:sldId id="283" r:id="rId34"/>
    <p:sldId id="289" r:id="rId35"/>
    <p:sldId id="290" r:id="rId36"/>
    <p:sldId id="291" r:id="rId37"/>
    <p:sldId id="287" r:id="rId38"/>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99CCFF"/>
    <a:srgbClr val="FF99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1320" y="24"/>
      </p:cViewPr>
      <p:guideLst/>
    </p:cSldViewPr>
  </p:slideViewPr>
  <p:notesTextViewPr>
    <p:cViewPr>
      <p:scale>
        <a:sx n="1" d="1"/>
        <a:sy n="1" d="1"/>
      </p:scale>
      <p:origin x="0" y="0"/>
    </p:cViewPr>
  </p:notesTextViewPr>
  <p:sorterViewPr>
    <p:cViewPr>
      <p:scale>
        <a:sx n="100" d="100"/>
        <a:sy n="100" d="100"/>
      </p:scale>
      <p:origin x="0" y="-35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fld id="{744BD89D-6561-41FC-9819-282ED33CC07E}" type="datetimeFigureOut">
              <a:rPr lang="es-MX" smtClean="0"/>
              <a:t>24/11/2021</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8D23CB9-A8A1-415B-A629-5A9940287B89}" type="slidenum">
              <a:rPr lang="es-MX" smtClean="0"/>
              <a:t>‹Nº›</a:t>
            </a:fld>
            <a:endParaRPr lang="es-MX"/>
          </a:p>
        </p:txBody>
      </p:sp>
    </p:spTree>
    <p:extLst>
      <p:ext uri="{BB962C8B-B14F-4D97-AF65-F5344CB8AC3E}">
        <p14:creationId xmlns:p14="http://schemas.microsoft.com/office/powerpoint/2010/main" val="228460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744BD89D-6561-41FC-9819-282ED33CC07E}" type="datetimeFigureOut">
              <a:rPr lang="es-MX" smtClean="0"/>
              <a:t>24/11/2021</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8D23CB9-A8A1-415B-A629-5A9940287B89}" type="slidenum">
              <a:rPr lang="es-MX" smtClean="0"/>
              <a:t>‹Nº›</a:t>
            </a:fld>
            <a:endParaRPr lang="es-MX"/>
          </a:p>
        </p:txBody>
      </p:sp>
    </p:spTree>
    <p:extLst>
      <p:ext uri="{BB962C8B-B14F-4D97-AF65-F5344CB8AC3E}">
        <p14:creationId xmlns:p14="http://schemas.microsoft.com/office/powerpoint/2010/main" val="2482526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744BD89D-6561-41FC-9819-282ED33CC07E}" type="datetimeFigureOut">
              <a:rPr lang="es-MX" smtClean="0"/>
              <a:t>24/11/2021</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8D23CB9-A8A1-415B-A629-5A9940287B89}" type="slidenum">
              <a:rPr lang="es-MX" smtClean="0"/>
              <a:t>‹Nº›</a:t>
            </a:fld>
            <a:endParaRPr lang="es-MX"/>
          </a:p>
        </p:txBody>
      </p:sp>
    </p:spTree>
    <p:extLst>
      <p:ext uri="{BB962C8B-B14F-4D97-AF65-F5344CB8AC3E}">
        <p14:creationId xmlns:p14="http://schemas.microsoft.com/office/powerpoint/2010/main" val="284533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744BD89D-6561-41FC-9819-282ED33CC07E}" type="datetimeFigureOut">
              <a:rPr lang="es-MX" smtClean="0"/>
              <a:t>24/11/2021</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8D23CB9-A8A1-415B-A629-5A9940287B89}" type="slidenum">
              <a:rPr lang="es-MX" smtClean="0"/>
              <a:t>‹Nº›</a:t>
            </a:fld>
            <a:endParaRPr lang="es-MX"/>
          </a:p>
        </p:txBody>
      </p:sp>
    </p:spTree>
    <p:extLst>
      <p:ext uri="{BB962C8B-B14F-4D97-AF65-F5344CB8AC3E}">
        <p14:creationId xmlns:p14="http://schemas.microsoft.com/office/powerpoint/2010/main" val="303699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744BD89D-6561-41FC-9819-282ED33CC07E}" type="datetimeFigureOut">
              <a:rPr lang="es-MX" smtClean="0"/>
              <a:t>24/11/2021</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88D23CB9-A8A1-415B-A629-5A9940287B89}" type="slidenum">
              <a:rPr lang="es-MX" smtClean="0"/>
              <a:t>‹Nº›</a:t>
            </a:fld>
            <a:endParaRPr lang="es-MX"/>
          </a:p>
        </p:txBody>
      </p:sp>
    </p:spTree>
    <p:extLst>
      <p:ext uri="{BB962C8B-B14F-4D97-AF65-F5344CB8AC3E}">
        <p14:creationId xmlns:p14="http://schemas.microsoft.com/office/powerpoint/2010/main" val="52214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744BD89D-6561-41FC-9819-282ED33CC07E}" type="datetimeFigureOut">
              <a:rPr lang="es-MX" smtClean="0"/>
              <a:t>24/11/2021</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88D23CB9-A8A1-415B-A629-5A9940287B89}" type="slidenum">
              <a:rPr lang="es-MX" smtClean="0"/>
              <a:t>‹Nº›</a:t>
            </a:fld>
            <a:endParaRPr lang="es-MX"/>
          </a:p>
        </p:txBody>
      </p:sp>
    </p:spTree>
    <p:extLst>
      <p:ext uri="{BB962C8B-B14F-4D97-AF65-F5344CB8AC3E}">
        <p14:creationId xmlns:p14="http://schemas.microsoft.com/office/powerpoint/2010/main" val="3924712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744BD89D-6561-41FC-9819-282ED33CC07E}" type="datetimeFigureOut">
              <a:rPr lang="es-MX" smtClean="0"/>
              <a:t>24/11/2021</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88D23CB9-A8A1-415B-A629-5A9940287B89}" type="slidenum">
              <a:rPr lang="es-MX" smtClean="0"/>
              <a:t>‹Nº›</a:t>
            </a:fld>
            <a:endParaRPr lang="es-MX"/>
          </a:p>
        </p:txBody>
      </p:sp>
    </p:spTree>
    <p:extLst>
      <p:ext uri="{BB962C8B-B14F-4D97-AF65-F5344CB8AC3E}">
        <p14:creationId xmlns:p14="http://schemas.microsoft.com/office/powerpoint/2010/main" val="1605717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744BD89D-6561-41FC-9819-282ED33CC07E}" type="datetimeFigureOut">
              <a:rPr lang="es-MX" smtClean="0"/>
              <a:t>24/11/2021</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88D23CB9-A8A1-415B-A629-5A9940287B89}" type="slidenum">
              <a:rPr lang="es-MX" smtClean="0"/>
              <a:t>‹Nº›</a:t>
            </a:fld>
            <a:endParaRPr lang="es-MX"/>
          </a:p>
        </p:txBody>
      </p:sp>
    </p:spTree>
    <p:extLst>
      <p:ext uri="{BB962C8B-B14F-4D97-AF65-F5344CB8AC3E}">
        <p14:creationId xmlns:p14="http://schemas.microsoft.com/office/powerpoint/2010/main" val="1891622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44BD89D-6561-41FC-9819-282ED33CC07E}" type="datetimeFigureOut">
              <a:rPr lang="es-MX" smtClean="0"/>
              <a:t>24/11/2021</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88D23CB9-A8A1-415B-A629-5A9940287B89}" type="slidenum">
              <a:rPr lang="es-MX" smtClean="0"/>
              <a:t>‹Nº›</a:t>
            </a:fld>
            <a:endParaRPr lang="es-MX"/>
          </a:p>
        </p:txBody>
      </p:sp>
    </p:spTree>
    <p:extLst>
      <p:ext uri="{BB962C8B-B14F-4D97-AF65-F5344CB8AC3E}">
        <p14:creationId xmlns:p14="http://schemas.microsoft.com/office/powerpoint/2010/main" val="139210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744BD89D-6561-41FC-9819-282ED33CC07E}" type="datetimeFigureOut">
              <a:rPr lang="es-MX" smtClean="0"/>
              <a:t>24/11/2021</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88D23CB9-A8A1-415B-A629-5A9940287B89}" type="slidenum">
              <a:rPr lang="es-MX" smtClean="0"/>
              <a:t>‹Nº›</a:t>
            </a:fld>
            <a:endParaRPr lang="es-MX"/>
          </a:p>
        </p:txBody>
      </p:sp>
    </p:spTree>
    <p:extLst>
      <p:ext uri="{BB962C8B-B14F-4D97-AF65-F5344CB8AC3E}">
        <p14:creationId xmlns:p14="http://schemas.microsoft.com/office/powerpoint/2010/main" val="2539413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744BD89D-6561-41FC-9819-282ED33CC07E}" type="datetimeFigureOut">
              <a:rPr lang="es-MX" smtClean="0"/>
              <a:t>24/11/2021</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88D23CB9-A8A1-415B-A629-5A9940287B89}" type="slidenum">
              <a:rPr lang="es-MX" smtClean="0"/>
              <a:t>‹Nº›</a:t>
            </a:fld>
            <a:endParaRPr lang="es-MX"/>
          </a:p>
        </p:txBody>
      </p:sp>
    </p:spTree>
    <p:extLst>
      <p:ext uri="{BB962C8B-B14F-4D97-AF65-F5344CB8AC3E}">
        <p14:creationId xmlns:p14="http://schemas.microsoft.com/office/powerpoint/2010/main" val="1749299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44BD89D-6561-41FC-9819-282ED33CC07E}" type="datetimeFigureOut">
              <a:rPr lang="es-MX" smtClean="0"/>
              <a:t>24/11/2021</a:t>
            </a:fld>
            <a:endParaRPr lang="es-MX"/>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D23CB9-A8A1-415B-A629-5A9940287B89}" type="slidenum">
              <a:rPr lang="es-MX" smtClean="0"/>
              <a:t>‹Nº›</a:t>
            </a:fld>
            <a:endParaRPr lang="es-MX"/>
          </a:p>
        </p:txBody>
      </p:sp>
    </p:spTree>
    <p:extLst>
      <p:ext uri="{BB962C8B-B14F-4D97-AF65-F5344CB8AC3E}">
        <p14:creationId xmlns:p14="http://schemas.microsoft.com/office/powerpoint/2010/main" val="3088092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892552"/>
          </a:xfrm>
          <a:prstGeom prst="rect">
            <a:avLst/>
          </a:prstGeom>
          <a:solidFill>
            <a:srgbClr val="FFFF00"/>
          </a:solidFill>
        </p:spPr>
        <p:txBody>
          <a:bodyPr wrap="square">
            <a:spAutoFit/>
          </a:bodyPr>
          <a:lstStyle/>
          <a:p>
            <a:pPr algn="ctr"/>
            <a:r>
              <a:rPr lang="es-MX" sz="3200" b="1" dirty="0" smtClean="0">
                <a:latin typeface="Arial Black" panose="020B0A04020102020204" pitchFamily="34" charset="0"/>
              </a:rPr>
              <a:t>LA DESOLACIÓN DE LA TIERRA</a:t>
            </a:r>
          </a:p>
          <a:p>
            <a:pPr algn="ctr"/>
            <a:r>
              <a:rPr lang="es-MX" sz="2000" b="1" dirty="0" smtClean="0">
                <a:latin typeface="Arial Black" panose="020B0A04020102020204" pitchFamily="34" charset="0"/>
              </a:rPr>
              <a:t>Preparativos para contemplarlo desde el Cielo</a:t>
            </a:r>
            <a:endParaRPr lang="es-MX" sz="2000" b="1" dirty="0">
              <a:latin typeface="Arial Black" panose="020B0A04020102020204"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412" y="5676900"/>
            <a:ext cx="1181100" cy="1181100"/>
          </a:xfrm>
          <a:prstGeom prst="rect">
            <a:avLst/>
          </a:prstGeom>
        </p:spPr>
      </p:pic>
      <p:sp>
        <p:nvSpPr>
          <p:cNvPr id="6" name="CuadroTexto 5"/>
          <p:cNvSpPr txBox="1"/>
          <p:nvPr/>
        </p:nvSpPr>
        <p:spPr>
          <a:xfrm>
            <a:off x="1476102" y="5780782"/>
            <a:ext cx="8085909" cy="1077218"/>
          </a:xfrm>
          <a:prstGeom prst="rect">
            <a:avLst/>
          </a:prstGeom>
          <a:noFill/>
        </p:spPr>
        <p:txBody>
          <a:bodyPr wrap="square" rtlCol="0">
            <a:spAutoFit/>
          </a:bodyPr>
          <a:lstStyle/>
          <a:p>
            <a:r>
              <a:rPr lang="es-MX" sz="3200" dirty="0" smtClean="0">
                <a:latin typeface="Arial Black" panose="020B0A04020102020204" pitchFamily="34" charset="0"/>
              </a:rPr>
              <a:t>ESCUELA SABÁTICA</a:t>
            </a:r>
          </a:p>
          <a:p>
            <a:r>
              <a:rPr lang="es-MX" sz="3200" dirty="0" smtClean="0">
                <a:latin typeface="Arial Black" panose="020B0A04020102020204" pitchFamily="34" charset="0"/>
              </a:rPr>
              <a:t>IGLESIA ADVENTISTA DEL 7° DÍA</a:t>
            </a:r>
            <a:endParaRPr lang="es-MX" sz="3200" dirty="0">
              <a:latin typeface="Arial Black" panose="020B0A04020102020204" pitchFamily="34" charset="0"/>
            </a:endParaRPr>
          </a:p>
        </p:txBody>
      </p:sp>
      <p:pic>
        <p:nvPicPr>
          <p:cNvPr id="2" name="Imagen 1"/>
          <p:cNvPicPr>
            <a:picLocks noChangeAspect="1"/>
          </p:cNvPicPr>
          <p:nvPr/>
        </p:nvPicPr>
        <p:blipFill>
          <a:blip r:embed="rId3"/>
          <a:stretch>
            <a:fillRect/>
          </a:stretch>
        </p:blipFill>
        <p:spPr>
          <a:xfrm>
            <a:off x="0" y="892552"/>
            <a:ext cx="9144000" cy="4784348"/>
          </a:xfrm>
          <a:prstGeom prst="rect">
            <a:avLst/>
          </a:prstGeom>
        </p:spPr>
      </p:pic>
    </p:spTree>
    <p:extLst>
      <p:ext uri="{BB962C8B-B14F-4D97-AF65-F5344CB8AC3E}">
        <p14:creationId xmlns:p14="http://schemas.microsoft.com/office/powerpoint/2010/main" val="274905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467533"/>
            <a:ext cx="9144000" cy="1200329"/>
          </a:xfrm>
          <a:prstGeom prst="rect">
            <a:avLst/>
          </a:prstGeom>
        </p:spPr>
        <p:txBody>
          <a:bodyPr wrap="square">
            <a:spAutoFit/>
          </a:bodyPr>
          <a:lstStyle/>
          <a:p>
            <a:pPr algn="ctr"/>
            <a:r>
              <a:rPr lang="es-MX" sz="2400" b="1" dirty="0" smtClean="0">
                <a:latin typeface="Arial Black" panose="020B0A04020102020204" pitchFamily="34" charset="0"/>
              </a:rPr>
              <a:t>Vendieron sus </a:t>
            </a:r>
          </a:p>
          <a:p>
            <a:pPr algn="ctr"/>
            <a:r>
              <a:rPr lang="es-MX" sz="2400" b="1" dirty="0" smtClean="0">
                <a:latin typeface="Arial Black" panose="020B0A04020102020204" pitchFamily="34" charset="0"/>
              </a:rPr>
              <a:t>almas por las riquezas y los placeres terrenales, y no procuraron hacerse ricos en Dios. […] </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0"/>
            <a:ext cx="9144001" cy="5365046"/>
          </a:xfrm>
          <a:prstGeom prst="rect">
            <a:avLst/>
          </a:prstGeom>
        </p:spPr>
      </p:pic>
    </p:spTree>
    <p:extLst>
      <p:ext uri="{BB962C8B-B14F-4D97-AF65-F5344CB8AC3E}">
        <p14:creationId xmlns:p14="http://schemas.microsoft.com/office/powerpoint/2010/main" val="21777257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5112157"/>
            <a:ext cx="9144000" cy="1631216"/>
          </a:xfrm>
          <a:prstGeom prst="rect">
            <a:avLst/>
          </a:prstGeom>
        </p:spPr>
        <p:txBody>
          <a:bodyPr wrap="square">
            <a:spAutoFit/>
          </a:bodyPr>
          <a:lstStyle/>
          <a:p>
            <a:pPr algn="ctr"/>
            <a:r>
              <a:rPr lang="es-MX" sz="2000" b="1" dirty="0" smtClean="0">
                <a:latin typeface="Arial Black" panose="020B0A04020102020204" pitchFamily="34" charset="0"/>
              </a:rPr>
              <a:t>Los ricos lamentan </a:t>
            </a:r>
          </a:p>
          <a:p>
            <a:pPr algn="ctr"/>
            <a:r>
              <a:rPr lang="es-MX" sz="2000" b="1" dirty="0" smtClean="0">
                <a:latin typeface="Arial Black" panose="020B0A04020102020204" pitchFamily="34" charset="0"/>
              </a:rPr>
              <a:t>la destrucción de sus soberbias casas, la dispersión de su oro y de su plata. Pero sus lamentos son sofocados </a:t>
            </a:r>
          </a:p>
          <a:p>
            <a:pPr algn="ctr"/>
            <a:r>
              <a:rPr lang="es-MX" sz="2000" b="1" dirty="0" smtClean="0">
                <a:latin typeface="Arial Black" panose="020B0A04020102020204" pitchFamily="34" charset="0"/>
              </a:rPr>
              <a:t>por el temor de que ellos mismos van a perecer con sus ídolos.” CS p. 636.2</a:t>
            </a:r>
            <a:endParaRPr lang="es-MX" sz="20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1" y="0"/>
            <a:ext cx="9144001" cy="5094760"/>
          </a:xfrm>
          <a:prstGeom prst="rect">
            <a:avLst/>
          </a:prstGeom>
        </p:spPr>
      </p:pic>
    </p:spTree>
    <p:extLst>
      <p:ext uri="{BB962C8B-B14F-4D97-AF65-F5344CB8AC3E}">
        <p14:creationId xmlns:p14="http://schemas.microsoft.com/office/powerpoint/2010/main" val="3197022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718407"/>
            <a:ext cx="9144000" cy="954107"/>
          </a:xfrm>
          <a:prstGeom prst="rect">
            <a:avLst/>
          </a:prstGeom>
        </p:spPr>
        <p:txBody>
          <a:bodyPr wrap="square">
            <a:spAutoFit/>
          </a:bodyPr>
          <a:lstStyle/>
          <a:p>
            <a:pPr algn="ctr"/>
            <a:r>
              <a:rPr lang="es-MX" sz="2800" b="1" dirty="0" smtClean="0">
                <a:latin typeface="Arial Black" panose="020B0A04020102020204" pitchFamily="34" charset="0"/>
              </a:rPr>
              <a:t>¡Qué triste es esta forma de pensar y actuar y los resultados finales! ¿Así terminaremos?</a:t>
            </a:r>
            <a:endParaRPr lang="es-MX" sz="28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0"/>
            <a:ext cx="8567507" cy="5718407"/>
          </a:xfrm>
          <a:prstGeom prst="rect">
            <a:avLst/>
          </a:prstGeom>
        </p:spPr>
      </p:pic>
    </p:spTree>
    <p:extLst>
      <p:ext uri="{BB962C8B-B14F-4D97-AF65-F5344CB8AC3E}">
        <p14:creationId xmlns:p14="http://schemas.microsoft.com/office/powerpoint/2010/main" val="41529391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
            <a:ext cx="9144000" cy="5107577"/>
          </a:xfrm>
          <a:prstGeom prst="rect">
            <a:avLst/>
          </a:prstGeom>
        </p:spPr>
      </p:pic>
      <p:sp>
        <p:nvSpPr>
          <p:cNvPr id="4" name="Rectángulo 3"/>
          <p:cNvSpPr/>
          <p:nvPr/>
        </p:nvSpPr>
        <p:spPr>
          <a:xfrm>
            <a:off x="0" y="4583506"/>
            <a:ext cx="9144000" cy="2031325"/>
          </a:xfrm>
          <a:prstGeom prst="rect">
            <a:avLst/>
          </a:prstGeom>
          <a:solidFill>
            <a:schemeClr val="bg1"/>
          </a:solidFill>
        </p:spPr>
        <p:txBody>
          <a:bodyPr wrap="square">
            <a:spAutoFit/>
          </a:bodyPr>
          <a:lstStyle/>
          <a:p>
            <a:pPr algn="ctr"/>
            <a:r>
              <a:rPr lang="es-MX" b="1" dirty="0">
                <a:latin typeface="Arial Black" panose="020B0A04020102020204" pitchFamily="34" charset="0"/>
              </a:rPr>
              <a:t>“Toda la tierra tiene el aspecto desolado de un desierto. </a:t>
            </a:r>
            <a:endParaRPr lang="es-MX" b="1" dirty="0" smtClean="0">
              <a:latin typeface="Arial Black" panose="020B0A04020102020204" pitchFamily="34" charset="0"/>
            </a:endParaRPr>
          </a:p>
          <a:p>
            <a:pPr algn="ctr"/>
            <a:r>
              <a:rPr lang="es-MX" b="1" dirty="0" smtClean="0">
                <a:latin typeface="Arial Black" panose="020B0A04020102020204" pitchFamily="34" charset="0"/>
              </a:rPr>
              <a:t>Las </a:t>
            </a:r>
            <a:r>
              <a:rPr lang="es-MX" b="1" dirty="0">
                <a:latin typeface="Arial Black" panose="020B0A04020102020204" pitchFamily="34" charset="0"/>
              </a:rPr>
              <a:t>ruinas de las ciudades y aldeas destruidas por </a:t>
            </a:r>
          </a:p>
          <a:p>
            <a:pPr algn="ctr"/>
            <a:r>
              <a:rPr lang="es-MX" b="1" dirty="0">
                <a:latin typeface="Arial Black" panose="020B0A04020102020204" pitchFamily="34" charset="0"/>
              </a:rPr>
              <a:t>el terremoto, los árboles desarraigados, las rocas escabrosas arrojadas por el mar o arrancadas de la misma </a:t>
            </a:r>
          </a:p>
          <a:p>
            <a:pPr algn="ctr"/>
            <a:r>
              <a:rPr lang="es-MX" b="1" dirty="0">
                <a:latin typeface="Arial Black" panose="020B0A04020102020204" pitchFamily="34" charset="0"/>
              </a:rPr>
              <a:t>tierra, están esparcidas por la superficie de esta, al paso que grandes cuevas señalan el sitio donde las montañas fueron rasgadas desde sus cimientos.” CS p. 639.2. </a:t>
            </a:r>
          </a:p>
        </p:txBody>
      </p:sp>
    </p:spTree>
    <p:extLst>
      <p:ext uri="{BB962C8B-B14F-4D97-AF65-F5344CB8AC3E}">
        <p14:creationId xmlns:p14="http://schemas.microsoft.com/office/powerpoint/2010/main" val="18152274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757595"/>
            <a:ext cx="9144000" cy="954107"/>
          </a:xfrm>
          <a:prstGeom prst="rect">
            <a:avLst/>
          </a:prstGeom>
        </p:spPr>
        <p:txBody>
          <a:bodyPr wrap="square">
            <a:spAutoFit/>
          </a:bodyPr>
          <a:lstStyle/>
          <a:p>
            <a:pPr algn="ctr"/>
            <a:r>
              <a:rPr lang="es-MX" sz="2800" b="1" dirty="0" smtClean="0">
                <a:latin typeface="Arial Black" panose="020B0A04020102020204" pitchFamily="34" charset="0"/>
              </a:rPr>
              <a:t>Escalofriante panorama. Pero ahora estamos aquí, gracias a Dios. </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 y="-1"/>
            <a:ext cx="9144001" cy="5677989"/>
          </a:xfrm>
          <a:prstGeom prst="rect">
            <a:avLst/>
          </a:prstGeom>
        </p:spPr>
      </p:pic>
    </p:spTree>
    <p:extLst>
      <p:ext uri="{BB962C8B-B14F-4D97-AF65-F5344CB8AC3E}">
        <p14:creationId xmlns:p14="http://schemas.microsoft.com/office/powerpoint/2010/main" val="5762898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707886"/>
          </a:xfrm>
          <a:prstGeom prst="rect">
            <a:avLst/>
          </a:prstGeom>
          <a:solidFill>
            <a:srgbClr val="99CCFF"/>
          </a:solidFill>
        </p:spPr>
        <p:txBody>
          <a:bodyPr wrap="square" rtlCol="0">
            <a:spAutoFit/>
          </a:bodyPr>
          <a:lstStyle/>
          <a:p>
            <a:pPr algn="ctr"/>
            <a:r>
              <a:rPr lang="es-MX" sz="4000" b="1" dirty="0" smtClean="0">
                <a:solidFill>
                  <a:srgbClr val="FFFF00"/>
                </a:solidFill>
                <a:latin typeface="Arial Black" panose="020B0A04020102020204" pitchFamily="34" charset="0"/>
              </a:rPr>
              <a:t>NUEVO </a:t>
            </a:r>
            <a:r>
              <a:rPr lang="es-MX" sz="4000" b="1" dirty="0" smtClean="0">
                <a:solidFill>
                  <a:srgbClr val="FF0000"/>
                </a:solidFill>
                <a:latin typeface="Arial Black" panose="020B0A04020102020204" pitchFamily="34" charset="0"/>
              </a:rPr>
              <a:t>HORIZONTE</a:t>
            </a:r>
            <a:endParaRPr lang="es-MX" sz="4000" b="1" dirty="0">
              <a:solidFill>
                <a:srgbClr val="FF0000"/>
              </a:solidFill>
              <a:latin typeface="Arial Black" panose="020B0A04020102020204" pitchFamily="34" charset="0"/>
            </a:endParaRPr>
          </a:p>
        </p:txBody>
      </p:sp>
      <p:sp>
        <p:nvSpPr>
          <p:cNvPr id="3" name="CuadroTexto 2"/>
          <p:cNvSpPr txBox="1"/>
          <p:nvPr/>
        </p:nvSpPr>
        <p:spPr>
          <a:xfrm>
            <a:off x="0" y="707886"/>
            <a:ext cx="9144000" cy="400110"/>
          </a:xfrm>
          <a:prstGeom prst="rect">
            <a:avLst/>
          </a:prstGeom>
          <a:solidFill>
            <a:srgbClr val="FFFF00"/>
          </a:solidFill>
        </p:spPr>
        <p:txBody>
          <a:bodyPr wrap="square" rtlCol="0">
            <a:spAutoFit/>
          </a:bodyPr>
          <a:lstStyle/>
          <a:p>
            <a:pPr algn="ctr"/>
            <a:r>
              <a:rPr lang="es-MX" sz="2000" b="1" dirty="0" smtClean="0">
                <a:latin typeface="Arial Black" panose="020B0A04020102020204" pitchFamily="34" charset="0"/>
              </a:rPr>
              <a:t>EVANGELISMO</a:t>
            </a:r>
            <a:endParaRPr lang="es-MX" sz="2000" b="1" dirty="0">
              <a:latin typeface="Arial Black" panose="020B0A04020102020204" pitchFamily="34" charset="0"/>
            </a:endParaRPr>
          </a:p>
        </p:txBody>
      </p:sp>
      <p:sp>
        <p:nvSpPr>
          <p:cNvPr id="4" name="Rectángulo 3"/>
          <p:cNvSpPr/>
          <p:nvPr/>
        </p:nvSpPr>
        <p:spPr>
          <a:xfrm>
            <a:off x="0" y="6211669"/>
            <a:ext cx="9144000" cy="646331"/>
          </a:xfrm>
          <a:prstGeom prst="rect">
            <a:avLst/>
          </a:prstGeom>
          <a:solidFill>
            <a:srgbClr val="FF00FF"/>
          </a:solidFill>
        </p:spPr>
        <p:txBody>
          <a:bodyPr wrap="square">
            <a:spAutoFit/>
          </a:bodyPr>
          <a:lstStyle/>
          <a:p>
            <a:pPr algn="ctr"/>
            <a:r>
              <a:rPr lang="es-MX" sz="3600" b="1" dirty="0" smtClean="0">
                <a:solidFill>
                  <a:srgbClr val="FFFF00"/>
                </a:solidFill>
                <a:latin typeface="Arial Black" panose="020B0A04020102020204" pitchFamily="34" charset="0"/>
              </a:rPr>
              <a:t>¡VAMOS A LA MIES!</a:t>
            </a:r>
            <a:endParaRPr lang="es-MX" sz="3600" b="1" dirty="0">
              <a:solidFill>
                <a:srgbClr val="FFFF00"/>
              </a:solidFill>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1107996"/>
            <a:ext cx="9144000" cy="5103673"/>
          </a:xfrm>
          <a:prstGeom prst="rect">
            <a:avLst/>
          </a:prstGeom>
        </p:spPr>
      </p:pic>
      <p:sp>
        <p:nvSpPr>
          <p:cNvPr id="6" name="CuadroTexto 5"/>
          <p:cNvSpPr txBox="1"/>
          <p:nvPr/>
        </p:nvSpPr>
        <p:spPr>
          <a:xfrm>
            <a:off x="0" y="5842337"/>
            <a:ext cx="9144000" cy="369332"/>
          </a:xfrm>
          <a:prstGeom prst="rect">
            <a:avLst/>
          </a:prstGeom>
          <a:solidFill>
            <a:schemeClr val="accent2">
              <a:lumMod val="75000"/>
            </a:schemeClr>
          </a:solidFill>
        </p:spPr>
        <p:txBody>
          <a:bodyPr wrap="square" rtlCol="0">
            <a:spAutoFit/>
          </a:bodyPr>
          <a:lstStyle/>
          <a:p>
            <a:endParaRPr lang="es-MX" dirty="0"/>
          </a:p>
        </p:txBody>
      </p:sp>
    </p:spTree>
    <p:extLst>
      <p:ext uri="{BB962C8B-B14F-4D97-AF65-F5344CB8AC3E}">
        <p14:creationId xmlns:p14="http://schemas.microsoft.com/office/powerpoint/2010/main" val="2043762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84775"/>
            <a:ext cx="9144000" cy="461665"/>
          </a:xfrm>
          <a:prstGeom prst="rect">
            <a:avLst/>
          </a:prstGeom>
          <a:solidFill>
            <a:schemeClr val="accent1">
              <a:lumMod val="40000"/>
              <a:lumOff val="60000"/>
            </a:schemeClr>
          </a:solidFill>
        </p:spPr>
        <p:txBody>
          <a:bodyPr wrap="square">
            <a:spAutoFit/>
          </a:bodyPr>
          <a:lstStyle/>
          <a:p>
            <a:pPr algn="ctr"/>
            <a:r>
              <a:rPr lang="es-MX" sz="2400" b="1" dirty="0" smtClean="0">
                <a:latin typeface="Arial Black" panose="020B0A04020102020204" pitchFamily="34" charset="0"/>
              </a:rPr>
              <a:t> #28 “Tu pueblo jubiloso”</a:t>
            </a:r>
            <a:endParaRPr lang="es-MX" sz="2400" b="1" dirty="0">
              <a:latin typeface="Arial Black" panose="020B0A04020102020204" pitchFamily="34" charset="0"/>
            </a:endParaRPr>
          </a:p>
        </p:txBody>
      </p:sp>
      <p:sp>
        <p:nvSpPr>
          <p:cNvPr id="3" name="CuadroTexto 2"/>
          <p:cNvSpPr txBox="1"/>
          <p:nvPr/>
        </p:nvSpPr>
        <p:spPr>
          <a:xfrm>
            <a:off x="0" y="0"/>
            <a:ext cx="9144000" cy="584775"/>
          </a:xfrm>
          <a:prstGeom prst="rect">
            <a:avLst/>
          </a:prstGeom>
          <a:solidFill>
            <a:srgbClr val="FFCCFF"/>
          </a:solidFill>
        </p:spPr>
        <p:txBody>
          <a:bodyPr wrap="square" rtlCol="0">
            <a:spAutoFit/>
          </a:bodyPr>
          <a:lstStyle/>
          <a:p>
            <a:pPr algn="ctr"/>
            <a:r>
              <a:rPr lang="es-MX" sz="3200" b="1" dirty="0" smtClean="0">
                <a:latin typeface="Arial Black" panose="020B0A04020102020204" pitchFamily="34" charset="0"/>
              </a:rPr>
              <a:t>HIMNO DE ALABANZA</a:t>
            </a: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046440"/>
            <a:ext cx="9144000" cy="5811560"/>
          </a:xfrm>
          <a:prstGeom prst="rect">
            <a:avLst/>
          </a:prstGeom>
        </p:spPr>
      </p:pic>
    </p:spTree>
    <p:extLst>
      <p:ext uri="{BB962C8B-B14F-4D97-AF65-F5344CB8AC3E}">
        <p14:creationId xmlns:p14="http://schemas.microsoft.com/office/powerpoint/2010/main" val="8931830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553780"/>
            <a:ext cx="9144000" cy="1200329"/>
          </a:xfrm>
          <a:prstGeom prst="rect">
            <a:avLst/>
          </a:prstGeom>
        </p:spPr>
        <p:txBody>
          <a:bodyPr wrap="square">
            <a:spAutoFit/>
          </a:bodyPr>
          <a:lstStyle/>
          <a:p>
            <a:pPr algn="ctr"/>
            <a:r>
              <a:rPr lang="es-MX" sz="2400" b="1" dirty="0" smtClean="0">
                <a:latin typeface="Arial Black" panose="020B0A04020102020204" pitchFamily="34" charset="0"/>
              </a:rPr>
              <a:t>Cuán importante es el ARREPENTIMIENTO. </a:t>
            </a:r>
          </a:p>
          <a:p>
            <a:pPr algn="ctr"/>
            <a:r>
              <a:rPr lang="es-MX" sz="2400" b="1" dirty="0" smtClean="0">
                <a:latin typeface="Arial Black" panose="020B0A04020102020204" pitchFamily="34" charset="0"/>
              </a:rPr>
              <a:t>Dejar de hacer lo malo, </a:t>
            </a:r>
          </a:p>
          <a:p>
            <a:pPr algn="ctr"/>
            <a:r>
              <a:rPr lang="es-MX" sz="2400" b="1" dirty="0" smtClean="0">
                <a:latin typeface="Arial Black" panose="020B0A04020102020204" pitchFamily="34" charset="0"/>
              </a:rPr>
              <a:t>lo incorrecto ante los ojos de Dios.</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144000" cy="5553781"/>
          </a:xfrm>
          <a:prstGeom prst="rect">
            <a:avLst/>
          </a:prstGeom>
        </p:spPr>
      </p:pic>
    </p:spTree>
    <p:extLst>
      <p:ext uri="{BB962C8B-B14F-4D97-AF65-F5344CB8AC3E}">
        <p14:creationId xmlns:p14="http://schemas.microsoft.com/office/powerpoint/2010/main" val="2609415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592356"/>
            <a:ext cx="9144000" cy="1200329"/>
          </a:xfrm>
          <a:prstGeom prst="rect">
            <a:avLst/>
          </a:prstGeom>
        </p:spPr>
        <p:txBody>
          <a:bodyPr wrap="square">
            <a:spAutoFit/>
          </a:bodyPr>
          <a:lstStyle/>
          <a:p>
            <a:pPr algn="ctr"/>
            <a:r>
              <a:rPr lang="es-MX" sz="2400" b="1" dirty="0" smtClean="0">
                <a:latin typeface="Arial Black" panose="020B0A04020102020204" pitchFamily="34" charset="0"/>
              </a:rPr>
              <a:t>No sacrifiques la verdad. ¡Publícala, habla de ella, espárcela! Tu actitud y acciones edifican o destruyen.</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0"/>
            <a:ext cx="9144001" cy="5521234"/>
          </a:xfrm>
          <a:prstGeom prst="rect">
            <a:avLst/>
          </a:prstGeom>
        </p:spPr>
      </p:pic>
    </p:spTree>
    <p:extLst>
      <p:ext uri="{BB962C8B-B14F-4D97-AF65-F5344CB8AC3E}">
        <p14:creationId xmlns:p14="http://schemas.microsoft.com/office/powerpoint/2010/main" val="11790329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23220"/>
            <a:ext cx="9144000" cy="461665"/>
          </a:xfrm>
          <a:prstGeom prst="rect">
            <a:avLst/>
          </a:prstGeom>
          <a:solidFill>
            <a:srgbClr val="FFCCFF"/>
          </a:solidFill>
        </p:spPr>
        <p:txBody>
          <a:bodyPr wrap="square">
            <a:spAutoFit/>
          </a:bodyPr>
          <a:lstStyle/>
          <a:p>
            <a:pPr algn="ctr"/>
            <a:r>
              <a:rPr lang="es-MX" sz="2400" b="1" dirty="0" smtClean="0">
                <a:latin typeface="Arial Black" panose="020B0A04020102020204" pitchFamily="34" charset="0"/>
              </a:rPr>
              <a:t>#507 “Tentado, no cedas”</a:t>
            </a:r>
            <a:endParaRPr lang="es-MX" sz="2400" b="1" dirty="0">
              <a:latin typeface="Arial Black" panose="020B0A04020102020204" pitchFamily="34" charset="0"/>
            </a:endParaRPr>
          </a:p>
        </p:txBody>
      </p:sp>
      <p:sp>
        <p:nvSpPr>
          <p:cNvPr id="3" name="CuadroTexto 2"/>
          <p:cNvSpPr txBox="1"/>
          <p:nvPr/>
        </p:nvSpPr>
        <p:spPr>
          <a:xfrm>
            <a:off x="0" y="0"/>
            <a:ext cx="9144000" cy="523220"/>
          </a:xfrm>
          <a:prstGeom prst="rect">
            <a:avLst/>
          </a:prstGeom>
          <a:solidFill>
            <a:schemeClr val="accent1">
              <a:lumMod val="40000"/>
              <a:lumOff val="60000"/>
            </a:schemeClr>
          </a:solidFill>
        </p:spPr>
        <p:txBody>
          <a:bodyPr wrap="square" rtlCol="0">
            <a:spAutoFit/>
          </a:bodyPr>
          <a:lstStyle/>
          <a:p>
            <a:pPr algn="ctr"/>
            <a:r>
              <a:rPr lang="es-MX" sz="2800" b="1" dirty="0" smtClean="0">
                <a:latin typeface="Arial Black" panose="020B0A04020102020204" pitchFamily="34" charset="0"/>
              </a:rPr>
              <a:t>HIMNO ESPECIAL</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581150" y="984884"/>
            <a:ext cx="5981700" cy="5873115"/>
          </a:xfrm>
          <a:prstGeom prst="rect">
            <a:avLst/>
          </a:prstGeom>
        </p:spPr>
      </p:pic>
      <p:sp>
        <p:nvSpPr>
          <p:cNvPr id="5" name="CuadroTexto 4"/>
          <p:cNvSpPr txBox="1"/>
          <p:nvPr/>
        </p:nvSpPr>
        <p:spPr>
          <a:xfrm>
            <a:off x="0" y="984884"/>
            <a:ext cx="1581150" cy="5873115"/>
          </a:xfrm>
          <a:prstGeom prst="rect">
            <a:avLst/>
          </a:prstGeom>
          <a:solidFill>
            <a:schemeClr val="accent1">
              <a:lumMod val="40000"/>
              <a:lumOff val="60000"/>
            </a:schemeClr>
          </a:solidFill>
        </p:spPr>
        <p:txBody>
          <a:bodyPr wrap="square" rtlCol="0">
            <a:spAutoFit/>
          </a:bodyPr>
          <a:lstStyle/>
          <a:p>
            <a:endParaRPr lang="es-MX" dirty="0"/>
          </a:p>
        </p:txBody>
      </p:sp>
      <p:sp>
        <p:nvSpPr>
          <p:cNvPr id="6" name="CuadroTexto 5"/>
          <p:cNvSpPr txBox="1"/>
          <p:nvPr/>
        </p:nvSpPr>
        <p:spPr>
          <a:xfrm>
            <a:off x="7562850" y="984882"/>
            <a:ext cx="1581150" cy="5873117"/>
          </a:xfrm>
          <a:prstGeom prst="rect">
            <a:avLst/>
          </a:prstGeom>
          <a:solidFill>
            <a:schemeClr val="accent1">
              <a:lumMod val="40000"/>
              <a:lumOff val="60000"/>
            </a:schemeClr>
          </a:solidFill>
        </p:spPr>
        <p:txBody>
          <a:bodyPr wrap="square" rtlCol="0">
            <a:spAutoFit/>
          </a:bodyPr>
          <a:lstStyle/>
          <a:p>
            <a:endParaRPr lang="es-MX" dirty="0"/>
          </a:p>
        </p:txBody>
      </p:sp>
    </p:spTree>
    <p:extLst>
      <p:ext uri="{BB962C8B-B14F-4D97-AF65-F5344CB8AC3E}">
        <p14:creationId xmlns:p14="http://schemas.microsoft.com/office/powerpoint/2010/main" val="8290759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219474" cy="6858000"/>
          </a:xfrm>
          <a:prstGeom prst="rect">
            <a:avLst/>
          </a:prstGeom>
        </p:spPr>
      </p:pic>
    </p:spTree>
    <p:extLst>
      <p:ext uri="{BB962C8B-B14F-4D97-AF65-F5344CB8AC3E}">
        <p14:creationId xmlns:p14="http://schemas.microsoft.com/office/powerpoint/2010/main" val="17474324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84775"/>
          </a:xfrm>
          <a:prstGeom prst="rect">
            <a:avLst/>
          </a:prstGeom>
          <a:solidFill>
            <a:srgbClr val="FFFF00"/>
          </a:solidFill>
        </p:spPr>
        <p:txBody>
          <a:bodyPr wrap="square" rtlCol="0">
            <a:spAutoFit/>
          </a:bodyPr>
          <a:lstStyle/>
          <a:p>
            <a:pPr algn="ctr"/>
            <a:r>
              <a:rPr lang="es-MX" sz="3200" b="1" dirty="0" smtClean="0">
                <a:latin typeface="Arial Black" panose="020B0A04020102020204" pitchFamily="34" charset="0"/>
              </a:rPr>
              <a:t>MISIONERO MUNDIAL</a:t>
            </a:r>
            <a:endParaRPr lang="es-MX" sz="32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584774"/>
            <a:ext cx="9144000" cy="6273226"/>
          </a:xfrm>
          <a:prstGeom prst="rect">
            <a:avLst/>
          </a:prstGeom>
        </p:spPr>
      </p:pic>
      <p:sp>
        <p:nvSpPr>
          <p:cNvPr id="4" name="CuadroTexto 3"/>
          <p:cNvSpPr txBox="1"/>
          <p:nvPr/>
        </p:nvSpPr>
        <p:spPr>
          <a:xfrm>
            <a:off x="274320" y="1763486"/>
            <a:ext cx="4911633" cy="2625634"/>
          </a:xfrm>
          <a:prstGeom prst="rect">
            <a:avLst/>
          </a:prstGeom>
          <a:solidFill>
            <a:schemeClr val="bg1"/>
          </a:solidFill>
        </p:spPr>
        <p:txBody>
          <a:bodyPr wrap="square" rtlCol="0">
            <a:spAutoFit/>
          </a:bodyPr>
          <a:lstStyle/>
          <a:p>
            <a:pPr algn="ctr"/>
            <a:r>
              <a:rPr lang="es-MX" sz="8000" b="1" dirty="0" smtClean="0">
                <a:solidFill>
                  <a:srgbClr val="00B0F0"/>
                </a:solidFill>
                <a:latin typeface="Arial Black" panose="020B0A04020102020204" pitchFamily="34" charset="0"/>
              </a:rPr>
              <a:t>AYUDA</a:t>
            </a:r>
          </a:p>
          <a:p>
            <a:pPr algn="ctr"/>
            <a:r>
              <a:rPr lang="es-MX" sz="8000" b="1" dirty="0" smtClean="0">
                <a:solidFill>
                  <a:srgbClr val="00B0F0"/>
                </a:solidFill>
                <a:latin typeface="Arial Black" panose="020B0A04020102020204" pitchFamily="34" charset="0"/>
              </a:rPr>
              <a:t>DIVINA</a:t>
            </a:r>
          </a:p>
        </p:txBody>
      </p:sp>
    </p:spTree>
    <p:extLst>
      <p:ext uri="{BB962C8B-B14F-4D97-AF65-F5344CB8AC3E}">
        <p14:creationId xmlns:p14="http://schemas.microsoft.com/office/powerpoint/2010/main" val="39618364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78161"/>
            <a:ext cx="9144000" cy="1631216"/>
          </a:xfrm>
          <a:prstGeom prst="rect">
            <a:avLst/>
          </a:prstGeom>
        </p:spPr>
        <p:txBody>
          <a:bodyPr wrap="square">
            <a:spAutoFit/>
          </a:bodyPr>
          <a:lstStyle/>
          <a:p>
            <a:pPr algn="ctr"/>
            <a:r>
              <a:rPr lang="es-MX" sz="2000" b="1" dirty="0" smtClean="0">
                <a:latin typeface="Arial Black" panose="020B0A04020102020204" pitchFamily="34" charset="0"/>
              </a:rPr>
              <a:t>Ningún lenguaje puede expresar la vehemencia con que los desobedientes y desleales desean lo que perdieron para siempre: la vida eterna. Los hombres a quienes el mundo idolatró por sus talentos y elocuencia, ven ahora las cosas en su luz verdadera. </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0"/>
            <a:ext cx="9144000" cy="4950823"/>
          </a:xfrm>
          <a:prstGeom prst="rect">
            <a:avLst/>
          </a:prstGeom>
        </p:spPr>
      </p:pic>
    </p:spTree>
    <p:extLst>
      <p:ext uri="{BB962C8B-B14F-4D97-AF65-F5344CB8AC3E}">
        <p14:creationId xmlns:p14="http://schemas.microsoft.com/office/powerpoint/2010/main" val="3004912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407410"/>
            <a:ext cx="9144000" cy="1323439"/>
          </a:xfrm>
          <a:prstGeom prst="rect">
            <a:avLst/>
          </a:prstGeom>
        </p:spPr>
        <p:txBody>
          <a:bodyPr wrap="square">
            <a:spAutoFit/>
          </a:bodyPr>
          <a:lstStyle/>
          <a:p>
            <a:pPr algn="ctr"/>
            <a:r>
              <a:rPr lang="es-MX" sz="2000" b="1" dirty="0" smtClean="0">
                <a:latin typeface="Arial Black" panose="020B0A04020102020204" pitchFamily="34" charset="0"/>
              </a:rPr>
              <a:t>Se dan cuenta de lo que perdieron por </a:t>
            </a:r>
          </a:p>
          <a:p>
            <a:pPr algn="ctr"/>
            <a:r>
              <a:rPr lang="es-MX" sz="2000" b="1" dirty="0" smtClean="0">
                <a:latin typeface="Arial Black" panose="020B0A04020102020204" pitchFamily="34" charset="0"/>
              </a:rPr>
              <a:t>la transgresión, y caen a los pies de aquellos a quienes despreciaron y ridiculizaron a causa de su fidelidad, y </a:t>
            </a:r>
          </a:p>
          <a:p>
            <a:pPr algn="ctr"/>
            <a:r>
              <a:rPr lang="es-MX" sz="2000" b="1" dirty="0" smtClean="0">
                <a:latin typeface="Arial Black" panose="020B0A04020102020204" pitchFamily="34" charset="0"/>
              </a:rPr>
              <a:t>confiesan que Dios los amaba” CS p. 637.3.</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760911" y="0"/>
            <a:ext cx="7881929" cy="5215210"/>
          </a:xfrm>
          <a:prstGeom prst="rect">
            <a:avLst/>
          </a:prstGeom>
        </p:spPr>
      </p:pic>
    </p:spTree>
    <p:extLst>
      <p:ext uri="{BB962C8B-B14F-4D97-AF65-F5344CB8AC3E}">
        <p14:creationId xmlns:p14="http://schemas.microsoft.com/office/powerpoint/2010/main" val="30175155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436215"/>
            <a:ext cx="9144000" cy="1200329"/>
          </a:xfrm>
          <a:prstGeom prst="rect">
            <a:avLst/>
          </a:prstGeom>
        </p:spPr>
        <p:txBody>
          <a:bodyPr wrap="square">
            <a:spAutoFit/>
          </a:bodyPr>
          <a:lstStyle/>
          <a:p>
            <a:pPr algn="ctr"/>
            <a:r>
              <a:rPr lang="es-MX" sz="2400" b="1" dirty="0" smtClean="0">
                <a:latin typeface="Arial Black" panose="020B0A04020102020204" pitchFamily="34" charset="0"/>
              </a:rPr>
              <a:t>Relación correcta con Dios, es lo que tanto urge en nuestros tiempos. Relaciónate diariamente con tu Salvador.</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5362575"/>
          </a:xfrm>
          <a:prstGeom prst="rect">
            <a:avLst/>
          </a:prstGeom>
        </p:spPr>
      </p:pic>
    </p:spTree>
    <p:extLst>
      <p:ext uri="{BB962C8B-B14F-4D97-AF65-F5344CB8AC3E}">
        <p14:creationId xmlns:p14="http://schemas.microsoft.com/office/powerpoint/2010/main" val="38158135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7" y="796834"/>
            <a:ext cx="9144793" cy="6030980"/>
          </a:xfrm>
          <a:prstGeom prst="rect">
            <a:avLst/>
          </a:prstGeom>
        </p:spPr>
      </p:pic>
      <p:sp>
        <p:nvSpPr>
          <p:cNvPr id="3" name="CuadroTexto 2"/>
          <p:cNvSpPr txBox="1"/>
          <p:nvPr/>
        </p:nvSpPr>
        <p:spPr>
          <a:xfrm>
            <a:off x="0" y="4924696"/>
            <a:ext cx="9144000" cy="707886"/>
          </a:xfrm>
          <a:prstGeom prst="rect">
            <a:avLst/>
          </a:prstGeom>
          <a:solidFill>
            <a:srgbClr val="FFFF00"/>
          </a:solidFill>
        </p:spPr>
        <p:txBody>
          <a:bodyPr wrap="square" rtlCol="0">
            <a:spAutoFit/>
          </a:bodyPr>
          <a:lstStyle/>
          <a:p>
            <a:pPr algn="ctr"/>
            <a:r>
              <a:rPr lang="es-MX" sz="4000" b="1" dirty="0" smtClean="0">
                <a:latin typeface="Arial Black" panose="020B0A04020102020204" pitchFamily="34" charset="0"/>
              </a:rPr>
              <a:t>INFORME SECRETARIAL</a:t>
            </a:r>
            <a:endParaRPr lang="es-MX" sz="4000" b="1" dirty="0">
              <a:latin typeface="Arial Black" panose="020B0A04020102020204" pitchFamily="34" charset="0"/>
            </a:endParaRPr>
          </a:p>
        </p:txBody>
      </p:sp>
      <p:sp>
        <p:nvSpPr>
          <p:cNvPr id="4" name="Rectángulo 3"/>
          <p:cNvSpPr/>
          <p:nvPr/>
        </p:nvSpPr>
        <p:spPr>
          <a:xfrm>
            <a:off x="0" y="0"/>
            <a:ext cx="9144000" cy="1015663"/>
          </a:xfrm>
          <a:prstGeom prst="rect">
            <a:avLst/>
          </a:prstGeom>
        </p:spPr>
        <p:txBody>
          <a:bodyPr wrap="square">
            <a:spAutoFit/>
          </a:bodyPr>
          <a:lstStyle/>
          <a:p>
            <a:pPr algn="ctr"/>
            <a:r>
              <a:rPr lang="es-MX" sz="2000" b="1" dirty="0" smtClean="0">
                <a:latin typeface="Arial Black" panose="020B0A04020102020204" pitchFamily="34" charset="0"/>
              </a:rPr>
              <a:t>Que la tabla comparativa revele nuestra preparación para no recibir el castigo o nos muestre la necesidad de </a:t>
            </a:r>
          </a:p>
          <a:p>
            <a:pPr algn="ctr"/>
            <a:r>
              <a:rPr lang="es-MX" sz="2000" b="1" dirty="0" smtClean="0">
                <a:latin typeface="Arial Black" panose="020B0A04020102020204" pitchFamily="34" charset="0"/>
              </a:rPr>
              <a:t>cambiar de actitud.</a:t>
            </a:r>
            <a:endParaRPr lang="es-MX" sz="2000" b="1" dirty="0">
              <a:latin typeface="Arial Black" panose="020B0A04020102020204" pitchFamily="34" charset="0"/>
            </a:endParaRPr>
          </a:p>
        </p:txBody>
      </p:sp>
    </p:spTree>
    <p:extLst>
      <p:ext uri="{BB962C8B-B14F-4D97-AF65-F5344CB8AC3E}">
        <p14:creationId xmlns:p14="http://schemas.microsoft.com/office/powerpoint/2010/main" val="13906887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15525"/>
            <a:ext cx="9144000" cy="1569660"/>
          </a:xfrm>
          <a:prstGeom prst="rect">
            <a:avLst/>
          </a:prstGeom>
        </p:spPr>
        <p:txBody>
          <a:bodyPr wrap="square">
            <a:spAutoFit/>
          </a:bodyPr>
          <a:lstStyle/>
          <a:p>
            <a:pPr algn="ctr"/>
            <a:r>
              <a:rPr lang="es-MX" sz="2400" b="1" dirty="0" smtClean="0">
                <a:latin typeface="Arial Black" panose="020B0A04020102020204" pitchFamily="34" charset="0"/>
              </a:rPr>
              <a:t>“Jehová sale de su lugar para castigar a los habitantes de la tierra por su iniquidad; la tierra también descubrirá sus homicidios, y no encubrirá más sus muertos”. Isaías 26:21 (VM).</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0"/>
            <a:ext cx="9144000" cy="4997470"/>
          </a:xfrm>
          <a:prstGeom prst="rect">
            <a:avLst/>
          </a:prstGeom>
        </p:spPr>
      </p:pic>
    </p:spTree>
    <p:extLst>
      <p:ext uri="{BB962C8B-B14F-4D97-AF65-F5344CB8AC3E}">
        <p14:creationId xmlns:p14="http://schemas.microsoft.com/office/powerpoint/2010/main" val="2189296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655043"/>
            <a:ext cx="3095897" cy="5324535"/>
          </a:xfrm>
          <a:prstGeom prst="rect">
            <a:avLst/>
          </a:prstGeom>
        </p:spPr>
        <p:txBody>
          <a:bodyPr wrap="square">
            <a:spAutoFit/>
          </a:bodyPr>
          <a:lstStyle/>
          <a:p>
            <a:pPr algn="ctr"/>
            <a:r>
              <a:rPr lang="es-MX" sz="2000" b="1" dirty="0" smtClean="0">
                <a:latin typeface="Arial Black" panose="020B0A04020102020204" pitchFamily="34" charset="0"/>
              </a:rPr>
              <a:t>“Y esta será la plaga con que herirá </a:t>
            </a:r>
          </a:p>
          <a:p>
            <a:pPr algn="ctr"/>
            <a:r>
              <a:rPr lang="es-MX" sz="2000" b="1" dirty="0" smtClean="0">
                <a:latin typeface="Arial Black" panose="020B0A04020102020204" pitchFamily="34" charset="0"/>
              </a:rPr>
              <a:t>Jehová a todos los pueblos que hayan peleado contra Jerusalén: Se les consumirán las carnes estando sobre </a:t>
            </a:r>
          </a:p>
          <a:p>
            <a:pPr algn="ctr"/>
            <a:r>
              <a:rPr lang="es-MX" sz="2000" b="1" dirty="0" smtClean="0">
                <a:latin typeface="Arial Black" panose="020B0A04020102020204" pitchFamily="34" charset="0"/>
              </a:rPr>
              <a:t>sus pies, y los ojos se les consumirán en sus cuencas, y se les consumirá la lengua en su boca. […]”. </a:t>
            </a:r>
          </a:p>
          <a:p>
            <a:pPr algn="ctr"/>
            <a:r>
              <a:rPr lang="es-MX" sz="2000" b="1" dirty="0" smtClean="0">
                <a:latin typeface="Arial Black" panose="020B0A04020102020204" pitchFamily="34" charset="0"/>
              </a:rPr>
              <a:t>Zacarías 14:12, 13 (VM).</a:t>
            </a:r>
            <a:endParaRPr lang="es-MX" sz="2000" b="1" dirty="0">
              <a:latin typeface="Arial Black" panose="020B0A04020102020204" pitchFamily="34" charset="0"/>
            </a:endParaRPr>
          </a:p>
        </p:txBody>
      </p:sp>
      <p:pic>
        <p:nvPicPr>
          <p:cNvPr id="2" name="Imagen 1"/>
          <p:cNvPicPr>
            <a:picLocks noChangeAspect="1"/>
          </p:cNvPicPr>
          <p:nvPr/>
        </p:nvPicPr>
        <p:blipFill>
          <a:blip r:embed="rId2"/>
          <a:stretch>
            <a:fillRect/>
          </a:stretch>
        </p:blipFill>
        <p:spPr>
          <a:xfrm>
            <a:off x="3095897" y="20406"/>
            <a:ext cx="6048103" cy="6837593"/>
          </a:xfrm>
          <a:prstGeom prst="rect">
            <a:avLst/>
          </a:prstGeom>
        </p:spPr>
      </p:pic>
    </p:spTree>
    <p:extLst>
      <p:ext uri="{BB962C8B-B14F-4D97-AF65-F5344CB8AC3E}">
        <p14:creationId xmlns:p14="http://schemas.microsoft.com/office/powerpoint/2010/main" val="3892416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44000" cy="6858000"/>
          </a:xfrm>
          <a:prstGeom prst="rect">
            <a:avLst/>
          </a:prstGeom>
        </p:spPr>
      </p:pic>
      <p:sp>
        <p:nvSpPr>
          <p:cNvPr id="4" name="Rectángulo 3"/>
          <p:cNvSpPr/>
          <p:nvPr/>
        </p:nvSpPr>
        <p:spPr>
          <a:xfrm>
            <a:off x="940525" y="1166842"/>
            <a:ext cx="7262949" cy="4524315"/>
          </a:xfrm>
          <a:prstGeom prst="rect">
            <a:avLst/>
          </a:prstGeom>
        </p:spPr>
        <p:txBody>
          <a:bodyPr wrap="square">
            <a:spAutoFit/>
          </a:bodyPr>
          <a:lstStyle/>
          <a:p>
            <a:pPr algn="ctr"/>
            <a:r>
              <a:rPr lang="es-MX" sz="2400" b="1" dirty="0">
                <a:latin typeface="Arial Black" panose="020B0A04020102020204" pitchFamily="34" charset="0"/>
              </a:rPr>
              <a:t>En la loca lucha de sus propias desenfrenadas pasiones y debido al terrible derramamiento de </a:t>
            </a:r>
          </a:p>
          <a:p>
            <a:pPr algn="ctr"/>
            <a:r>
              <a:rPr lang="es-MX" sz="2400" b="1" dirty="0">
                <a:latin typeface="Arial Black" panose="020B0A04020102020204" pitchFamily="34" charset="0"/>
              </a:rPr>
              <a:t>la ira de Dios sin mezcla de piedad, caen los impíos habitantes de la tierra: sacerdotes, gobernantes y el pueblo</a:t>
            </a:r>
          </a:p>
          <a:p>
            <a:pPr algn="ctr"/>
            <a:r>
              <a:rPr lang="es-MX" sz="2400" b="1" dirty="0">
                <a:latin typeface="Arial Black" panose="020B0A04020102020204" pitchFamily="34" charset="0"/>
              </a:rPr>
              <a:t> en general, ricos y pobres, grandes y pequeños. “Y los muertos por Jehová en aquel día estarán tendidos </a:t>
            </a:r>
          </a:p>
          <a:p>
            <a:pPr algn="ctr"/>
            <a:r>
              <a:rPr lang="es-MX" sz="2400" b="1" dirty="0">
                <a:latin typeface="Arial Black" panose="020B0A04020102020204" pitchFamily="34" charset="0"/>
              </a:rPr>
              <a:t>de cabo a cabo de la tierra; no serán llorados, ni recogidos, ni enterrados”. Jeremías 25:33 VM; CS p. 638.3</a:t>
            </a:r>
          </a:p>
        </p:txBody>
      </p:sp>
    </p:spTree>
    <p:extLst>
      <p:ext uri="{BB962C8B-B14F-4D97-AF65-F5344CB8AC3E}">
        <p14:creationId xmlns:p14="http://schemas.microsoft.com/office/powerpoint/2010/main" val="19609789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18038"/>
            <a:ext cx="9144000" cy="1631216"/>
          </a:xfrm>
          <a:prstGeom prst="rect">
            <a:avLst/>
          </a:prstGeom>
        </p:spPr>
        <p:txBody>
          <a:bodyPr wrap="square">
            <a:spAutoFit/>
          </a:bodyPr>
          <a:lstStyle/>
          <a:p>
            <a:pPr algn="ctr"/>
            <a:r>
              <a:rPr lang="es-MX" sz="2000" b="1" dirty="0" smtClean="0">
                <a:latin typeface="Arial Black" panose="020B0A04020102020204" pitchFamily="34" charset="0"/>
              </a:rPr>
              <a:t>“Para el pueblo de Dios, el cautiverio en que se verá Satanás será motivo de contento y alegría. El profeta </a:t>
            </a:r>
          </a:p>
          <a:p>
            <a:pPr algn="ctr"/>
            <a:r>
              <a:rPr lang="es-MX" sz="2000" b="1" dirty="0" smtClean="0">
                <a:latin typeface="Arial Black" panose="020B0A04020102020204" pitchFamily="34" charset="0"/>
              </a:rPr>
              <a:t>dice: “Y acontecerá en el día que te haga descansar Jehová de tus penas y de tu aflicción, y de la dura servidumbre con que te han hecho servir, que entonarás este cántico triunfal [...] </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2299063" y="104503"/>
            <a:ext cx="4349931" cy="4809308"/>
          </a:xfrm>
          <a:prstGeom prst="rect">
            <a:avLst/>
          </a:prstGeom>
        </p:spPr>
      </p:pic>
    </p:spTree>
    <p:extLst>
      <p:ext uri="{BB962C8B-B14F-4D97-AF65-F5344CB8AC3E}">
        <p14:creationId xmlns:p14="http://schemas.microsoft.com/office/powerpoint/2010/main" val="8098396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811712"/>
            <a:ext cx="9144000" cy="830997"/>
          </a:xfrm>
          <a:prstGeom prst="rect">
            <a:avLst/>
          </a:prstGeom>
        </p:spPr>
        <p:txBody>
          <a:bodyPr wrap="square">
            <a:spAutoFit/>
          </a:bodyPr>
          <a:lstStyle/>
          <a:p>
            <a:pPr algn="ctr"/>
            <a:endParaRPr lang="es-MX" sz="2400" b="1" dirty="0" smtClean="0">
              <a:latin typeface="Arial Black" panose="020B0A04020102020204" pitchFamily="34" charset="0"/>
            </a:endParaRPr>
          </a:p>
          <a:p>
            <a:pPr algn="ct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793" cy="6858000"/>
          </a:xfrm>
          <a:prstGeom prst="rect">
            <a:avLst/>
          </a:prstGeom>
        </p:spPr>
      </p:pic>
      <p:sp>
        <p:nvSpPr>
          <p:cNvPr id="4" name="Rectángulo 3"/>
          <p:cNvSpPr/>
          <p:nvPr/>
        </p:nvSpPr>
        <p:spPr>
          <a:xfrm>
            <a:off x="927463" y="1135856"/>
            <a:ext cx="7223760" cy="4524315"/>
          </a:xfrm>
          <a:prstGeom prst="rect">
            <a:avLst/>
          </a:prstGeom>
        </p:spPr>
        <p:txBody>
          <a:bodyPr wrap="square">
            <a:spAutoFit/>
          </a:bodyPr>
          <a:lstStyle/>
          <a:p>
            <a:pPr algn="ctr"/>
            <a:r>
              <a:rPr lang="es-MX" sz="3200" b="1" dirty="0">
                <a:latin typeface="Arial Black" panose="020B0A04020102020204" pitchFamily="34" charset="0"/>
              </a:rPr>
              <a:t>Jehová ha hecho pedazos la vara </a:t>
            </a:r>
            <a:r>
              <a:rPr lang="es-MX" sz="3200" b="1" dirty="0" smtClean="0">
                <a:latin typeface="Arial Black" panose="020B0A04020102020204" pitchFamily="34" charset="0"/>
              </a:rPr>
              <a:t>de </a:t>
            </a:r>
            <a:r>
              <a:rPr lang="es-MX" sz="3200" b="1" dirty="0">
                <a:latin typeface="Arial Black" panose="020B0A04020102020204" pitchFamily="34" charset="0"/>
              </a:rPr>
              <a:t>los inicuos, el cetro de los que tenían el dominio; </a:t>
            </a:r>
            <a:endParaRPr lang="es-MX" sz="3200" b="1" dirty="0" smtClean="0">
              <a:latin typeface="Arial Black" panose="020B0A04020102020204" pitchFamily="34" charset="0"/>
            </a:endParaRPr>
          </a:p>
          <a:p>
            <a:pPr algn="ctr"/>
            <a:r>
              <a:rPr lang="es-MX" sz="3200" b="1" dirty="0" smtClean="0">
                <a:latin typeface="Arial Black" panose="020B0A04020102020204" pitchFamily="34" charset="0"/>
              </a:rPr>
              <a:t>el </a:t>
            </a:r>
            <a:r>
              <a:rPr lang="es-MX" sz="3200" b="1" dirty="0">
                <a:latin typeface="Arial Black" panose="020B0A04020102020204" pitchFamily="34" charset="0"/>
              </a:rPr>
              <a:t>cual hería los pueblos en saña, con golpe incesante, </a:t>
            </a:r>
            <a:endParaRPr lang="es-MX" sz="3200" b="1" dirty="0" smtClean="0">
              <a:latin typeface="Arial Black" panose="020B0A04020102020204" pitchFamily="34" charset="0"/>
            </a:endParaRPr>
          </a:p>
          <a:p>
            <a:pPr algn="ctr"/>
            <a:r>
              <a:rPr lang="es-MX" sz="3200" b="1" dirty="0" smtClean="0">
                <a:latin typeface="Arial Black" panose="020B0A04020102020204" pitchFamily="34" charset="0"/>
              </a:rPr>
              <a:t>y </a:t>
            </a:r>
            <a:r>
              <a:rPr lang="es-MX" sz="3200" b="1" dirty="0">
                <a:latin typeface="Arial Black" panose="020B0A04020102020204" pitchFamily="34" charset="0"/>
              </a:rPr>
              <a:t>hollaba las naciones en ira, con persecución desenfrenada” </a:t>
            </a:r>
            <a:endParaRPr lang="es-MX" sz="3200" b="1" dirty="0" smtClean="0">
              <a:latin typeface="Arial Black" panose="020B0A04020102020204" pitchFamily="34" charset="0"/>
            </a:endParaRPr>
          </a:p>
          <a:p>
            <a:pPr algn="ctr"/>
            <a:r>
              <a:rPr lang="es-MX" sz="3200" b="1" dirty="0" smtClean="0">
                <a:latin typeface="Arial Black" panose="020B0A04020102020204" pitchFamily="34" charset="0"/>
              </a:rPr>
              <a:t>CS </a:t>
            </a:r>
            <a:r>
              <a:rPr lang="es-MX" sz="3200" b="1" dirty="0">
                <a:latin typeface="Arial Black" panose="020B0A04020102020204" pitchFamily="34" charset="0"/>
              </a:rPr>
              <a:t>p. 641.4.</a:t>
            </a:r>
          </a:p>
        </p:txBody>
      </p:sp>
    </p:spTree>
    <p:extLst>
      <p:ext uri="{BB962C8B-B14F-4D97-AF65-F5344CB8AC3E}">
        <p14:creationId xmlns:p14="http://schemas.microsoft.com/office/powerpoint/2010/main" val="3697740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84774"/>
            <a:ext cx="9144000" cy="830997"/>
          </a:xfrm>
          <a:prstGeom prst="rect">
            <a:avLst/>
          </a:prstGeom>
          <a:solidFill>
            <a:schemeClr val="accent1">
              <a:lumMod val="40000"/>
              <a:lumOff val="60000"/>
            </a:schemeClr>
          </a:solidFill>
        </p:spPr>
        <p:txBody>
          <a:bodyPr wrap="square">
            <a:spAutoFit/>
          </a:bodyPr>
          <a:lstStyle/>
          <a:p>
            <a:pPr algn="ctr"/>
            <a:r>
              <a:rPr lang="es-MX" sz="2400" b="1" dirty="0" smtClean="0">
                <a:latin typeface="Arial Black" panose="020B0A04020102020204" pitchFamily="34" charset="0"/>
              </a:rPr>
              <a:t>#316 “Hay un mundo feliz más allá”,</a:t>
            </a:r>
          </a:p>
          <a:p>
            <a:pPr algn="ctr"/>
            <a:r>
              <a:rPr lang="es-MX" sz="2400" b="1" dirty="0" smtClean="0">
                <a:latin typeface="Arial Black" panose="020B0A04020102020204" pitchFamily="34" charset="0"/>
              </a:rPr>
              <a:t> #330 “Hay un feliz Edén”, #369 “Gratitud y alabanza</a:t>
            </a:r>
            <a:endParaRPr lang="es-MX" sz="2400" b="1" dirty="0">
              <a:latin typeface="Arial Black" panose="020B0A04020102020204" pitchFamily="34" charset="0"/>
            </a:endParaRPr>
          </a:p>
        </p:txBody>
      </p:sp>
      <p:sp>
        <p:nvSpPr>
          <p:cNvPr id="3" name="CuadroTexto 2"/>
          <p:cNvSpPr txBox="1"/>
          <p:nvPr/>
        </p:nvSpPr>
        <p:spPr>
          <a:xfrm>
            <a:off x="0" y="-1"/>
            <a:ext cx="9144000" cy="584775"/>
          </a:xfrm>
          <a:prstGeom prst="rect">
            <a:avLst/>
          </a:prstGeom>
          <a:solidFill>
            <a:srgbClr val="FF99FF"/>
          </a:solidFill>
        </p:spPr>
        <p:txBody>
          <a:bodyPr wrap="square" rtlCol="0">
            <a:spAutoFit/>
          </a:bodyPr>
          <a:lstStyle/>
          <a:p>
            <a:pPr algn="ctr"/>
            <a:r>
              <a:rPr lang="es-MX" sz="3200" b="1" dirty="0" smtClean="0">
                <a:latin typeface="Arial Black" panose="020B0A04020102020204" pitchFamily="34" charset="0"/>
              </a:rPr>
              <a:t>SERVICIO DE CANTO</a:t>
            </a:r>
            <a:endParaRPr lang="es-MX" sz="32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415770"/>
            <a:ext cx="9144000" cy="5442229"/>
          </a:xfrm>
          <a:prstGeom prst="rect">
            <a:avLst/>
          </a:prstGeom>
        </p:spPr>
      </p:pic>
    </p:spTree>
    <p:extLst>
      <p:ext uri="{BB962C8B-B14F-4D97-AF65-F5344CB8AC3E}">
        <p14:creationId xmlns:p14="http://schemas.microsoft.com/office/powerpoint/2010/main" val="34103655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368503"/>
            <a:ext cx="9144000" cy="1384995"/>
          </a:xfrm>
          <a:prstGeom prst="rect">
            <a:avLst/>
          </a:prstGeom>
        </p:spPr>
        <p:txBody>
          <a:bodyPr wrap="square">
            <a:spAutoFit/>
          </a:bodyPr>
          <a:lstStyle/>
          <a:p>
            <a:pPr algn="ctr"/>
            <a:r>
              <a:rPr lang="es-MX" sz="2800" b="1" dirty="0" smtClean="0">
                <a:latin typeface="Arial Black" panose="020B0A04020102020204" pitchFamily="34" charset="0"/>
              </a:rPr>
              <a:t>¡El gran triunfo de los fieles, por el poder divino han sido redimidos, salvados y disfrutan de la eternidad!</a:t>
            </a:r>
            <a:endParaRPr lang="es-MX" sz="28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5368503"/>
          </a:xfrm>
          <a:prstGeom prst="rect">
            <a:avLst/>
          </a:prstGeom>
        </p:spPr>
      </p:pic>
    </p:spTree>
    <p:extLst>
      <p:ext uri="{BB962C8B-B14F-4D97-AF65-F5344CB8AC3E}">
        <p14:creationId xmlns:p14="http://schemas.microsoft.com/office/powerpoint/2010/main" val="19286646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376093"/>
            <a:ext cx="9144000" cy="1200329"/>
          </a:xfrm>
          <a:prstGeom prst="rect">
            <a:avLst/>
          </a:prstGeom>
        </p:spPr>
        <p:txBody>
          <a:bodyPr wrap="square">
            <a:spAutoFit/>
          </a:bodyPr>
          <a:lstStyle/>
          <a:p>
            <a:pPr algn="ctr"/>
            <a:r>
              <a:rPr lang="es-MX" sz="2400" b="1" dirty="0" smtClean="0">
                <a:latin typeface="Arial Black" panose="020B0A04020102020204" pitchFamily="34" charset="0"/>
              </a:rPr>
              <a:t>“Durante mil años, Satanás andará errante de un lado para otro en la tierra desolada, considerando los resultados de su rebelión contra la ley de Dios. […]</a:t>
            </a:r>
            <a:endParaRPr lang="es-MX" sz="2400" b="1" dirty="0">
              <a:latin typeface="Arial Black" panose="020B0A04020102020204" pitchFamily="34" charset="0"/>
            </a:endParaRPr>
          </a:p>
        </p:txBody>
      </p:sp>
      <p:sp>
        <p:nvSpPr>
          <p:cNvPr id="3" name="CuadroTexto 2"/>
          <p:cNvSpPr txBox="1"/>
          <p:nvPr/>
        </p:nvSpPr>
        <p:spPr>
          <a:xfrm>
            <a:off x="0" y="0"/>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CONCLUSIÓN</a:t>
            </a:r>
            <a:endParaRPr lang="es-MX" sz="28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523219"/>
            <a:ext cx="9144000" cy="4852873"/>
          </a:xfrm>
          <a:prstGeom prst="rect">
            <a:avLst/>
          </a:prstGeom>
        </p:spPr>
      </p:pic>
    </p:spTree>
    <p:extLst>
      <p:ext uri="{BB962C8B-B14F-4D97-AF65-F5344CB8AC3E}">
        <p14:creationId xmlns:p14="http://schemas.microsoft.com/office/powerpoint/2010/main" val="24175616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57750" y="443359"/>
            <a:ext cx="4286250" cy="6001643"/>
          </a:xfrm>
          <a:prstGeom prst="rect">
            <a:avLst/>
          </a:prstGeom>
        </p:spPr>
        <p:txBody>
          <a:bodyPr wrap="square">
            <a:spAutoFit/>
          </a:bodyPr>
          <a:lstStyle/>
          <a:p>
            <a:pPr algn="ctr"/>
            <a:r>
              <a:rPr lang="es-MX" sz="2400" b="1" dirty="0" smtClean="0">
                <a:latin typeface="Arial Black" panose="020B0A04020102020204" pitchFamily="34" charset="0"/>
              </a:rPr>
              <a:t>ahora, despojado de su poder, no puede menos que contemplar </a:t>
            </a:r>
          </a:p>
          <a:p>
            <a:pPr algn="ctr"/>
            <a:r>
              <a:rPr lang="es-MX" sz="2400" b="1" dirty="0" smtClean="0">
                <a:latin typeface="Arial Black" panose="020B0A04020102020204" pitchFamily="34" charset="0"/>
              </a:rPr>
              <a:t>el papel que desempeñó desde que se rebeló por primera vez contra el gobierno del cielo, mientras que, </a:t>
            </a:r>
          </a:p>
          <a:p>
            <a:pPr algn="ctr"/>
            <a:r>
              <a:rPr lang="es-MX" sz="2400" b="1" dirty="0" smtClean="0">
                <a:latin typeface="Arial Black" panose="020B0A04020102020204" pitchFamily="34" charset="0"/>
              </a:rPr>
              <a:t>tembloroso y aterrorizado, espera el terrible porvenir en que habrá de expiar todo el mal que ha hecho y ser </a:t>
            </a:r>
          </a:p>
          <a:p>
            <a:pPr algn="ctr"/>
            <a:r>
              <a:rPr lang="es-MX" sz="2400" b="1" dirty="0" smtClean="0">
                <a:latin typeface="Arial Black" panose="020B0A04020102020204" pitchFamily="34" charset="0"/>
              </a:rPr>
              <a:t>castigado por los pecados que ha hecho cometer” CS p. 641.3</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4857750" cy="6858000"/>
          </a:xfrm>
          <a:prstGeom prst="rect">
            <a:avLst/>
          </a:prstGeom>
        </p:spPr>
      </p:pic>
    </p:spTree>
    <p:extLst>
      <p:ext uri="{BB962C8B-B14F-4D97-AF65-F5344CB8AC3E}">
        <p14:creationId xmlns:p14="http://schemas.microsoft.com/office/powerpoint/2010/main" val="11207903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0"/>
            <a:ext cx="9144000" cy="646331"/>
          </a:xfrm>
          <a:prstGeom prst="rect">
            <a:avLst/>
          </a:prstGeom>
          <a:solidFill>
            <a:srgbClr val="FFCCFF"/>
          </a:solidFill>
        </p:spPr>
        <p:txBody>
          <a:bodyPr wrap="square" rtlCol="0">
            <a:spAutoFit/>
          </a:bodyPr>
          <a:lstStyle/>
          <a:p>
            <a:pPr algn="ctr"/>
            <a:r>
              <a:rPr lang="es-MX" sz="3600" b="1" dirty="0" smtClean="0">
                <a:latin typeface="Arial Black" panose="020B0A04020102020204" pitchFamily="34" charset="0"/>
              </a:rPr>
              <a:t>HIMNO FINAL</a:t>
            </a:r>
            <a:endParaRPr lang="es-MX" sz="36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646331"/>
            <a:ext cx="9153979" cy="6211669"/>
          </a:xfrm>
          <a:prstGeom prst="rect">
            <a:avLst/>
          </a:prstGeom>
        </p:spPr>
      </p:pic>
      <p:sp>
        <p:nvSpPr>
          <p:cNvPr id="5" name="CuadroTexto 4"/>
          <p:cNvSpPr txBox="1"/>
          <p:nvPr/>
        </p:nvSpPr>
        <p:spPr>
          <a:xfrm>
            <a:off x="770709" y="2090057"/>
            <a:ext cx="1566454" cy="646331"/>
          </a:xfrm>
          <a:prstGeom prst="rect">
            <a:avLst/>
          </a:prstGeom>
          <a:noFill/>
        </p:spPr>
        <p:txBody>
          <a:bodyPr wrap="none" rtlCol="0">
            <a:spAutoFit/>
          </a:bodyPr>
          <a:lstStyle/>
          <a:p>
            <a:r>
              <a:rPr lang="es-MX" sz="3600" b="1" dirty="0" smtClean="0">
                <a:solidFill>
                  <a:schemeClr val="bg1"/>
                </a:solidFill>
                <a:latin typeface="Arial Black" panose="020B0A04020102020204" pitchFamily="34" charset="0"/>
              </a:rPr>
              <a:t># 312</a:t>
            </a:r>
            <a:endParaRPr lang="es-MX" sz="3600" b="1" dirty="0">
              <a:solidFill>
                <a:schemeClr val="bg1"/>
              </a:solidFill>
              <a:latin typeface="Arial Black" panose="020B0A04020102020204" pitchFamily="34" charset="0"/>
            </a:endParaRPr>
          </a:p>
        </p:txBody>
      </p:sp>
      <p:sp>
        <p:nvSpPr>
          <p:cNvPr id="6" name="CuadroTexto 5"/>
          <p:cNvSpPr txBox="1"/>
          <p:nvPr/>
        </p:nvSpPr>
        <p:spPr>
          <a:xfrm>
            <a:off x="7876903" y="1136468"/>
            <a:ext cx="783771" cy="1058091"/>
          </a:xfrm>
          <a:prstGeom prst="rect">
            <a:avLst/>
          </a:prstGeom>
          <a:solidFill>
            <a:schemeClr val="tx1"/>
          </a:solidFill>
        </p:spPr>
        <p:txBody>
          <a:bodyPr wrap="square" rtlCol="0">
            <a:spAutoFit/>
          </a:bodyPr>
          <a:lstStyle/>
          <a:p>
            <a:endParaRPr lang="es-MX" dirty="0"/>
          </a:p>
        </p:txBody>
      </p:sp>
    </p:spTree>
    <p:extLst>
      <p:ext uri="{BB962C8B-B14F-4D97-AF65-F5344CB8AC3E}">
        <p14:creationId xmlns:p14="http://schemas.microsoft.com/office/powerpoint/2010/main" val="28929604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84775"/>
          </a:xfrm>
          <a:prstGeom prst="rect">
            <a:avLst/>
          </a:prstGeom>
          <a:solidFill>
            <a:srgbClr val="FFFF00"/>
          </a:solidFill>
        </p:spPr>
        <p:txBody>
          <a:bodyPr wrap="square" rtlCol="0">
            <a:spAutoFit/>
          </a:bodyPr>
          <a:lstStyle/>
          <a:p>
            <a:pPr algn="ctr"/>
            <a:r>
              <a:rPr lang="es-MX" sz="3200" b="1" dirty="0" smtClean="0">
                <a:latin typeface="Arial Black" panose="020B0A04020102020204" pitchFamily="34" charset="0"/>
              </a:rPr>
              <a:t>ORACIÓN FINAL</a:t>
            </a:r>
            <a:endParaRPr lang="es-MX" sz="32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584775"/>
            <a:ext cx="9163109" cy="6273225"/>
          </a:xfrm>
          <a:prstGeom prst="rect">
            <a:avLst/>
          </a:prstGeom>
        </p:spPr>
      </p:pic>
    </p:spTree>
    <p:extLst>
      <p:ext uri="{BB962C8B-B14F-4D97-AF65-F5344CB8AC3E}">
        <p14:creationId xmlns:p14="http://schemas.microsoft.com/office/powerpoint/2010/main" val="28362248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chemeClr val="accent1">
              <a:lumMod val="20000"/>
              <a:lumOff val="80000"/>
            </a:schemeClr>
          </a:solidFill>
        </p:spPr>
        <p:txBody>
          <a:bodyPr wrap="square" rtlCol="0">
            <a:spAutoFit/>
          </a:bodyPr>
          <a:lstStyle/>
          <a:p>
            <a:pPr algn="ctr"/>
            <a:r>
              <a:rPr lang="es-MX" sz="3600" b="1" dirty="0" smtClean="0">
                <a:latin typeface="Arial Black" panose="020B0A04020102020204" pitchFamily="34" charset="0"/>
              </a:rPr>
              <a:t>VERSÍCULO PARA MEMORIZAR</a:t>
            </a:r>
            <a:endParaRPr lang="es-MX" sz="36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646330"/>
            <a:ext cx="9144000" cy="6211669"/>
          </a:xfrm>
          <a:prstGeom prst="rect">
            <a:avLst/>
          </a:prstGeom>
        </p:spPr>
      </p:pic>
    </p:spTree>
    <p:extLst>
      <p:ext uri="{BB962C8B-B14F-4D97-AF65-F5344CB8AC3E}">
        <p14:creationId xmlns:p14="http://schemas.microsoft.com/office/powerpoint/2010/main" val="30188965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646331"/>
          </a:xfrm>
          <a:prstGeom prst="rect">
            <a:avLst/>
          </a:prstGeom>
          <a:solidFill>
            <a:schemeClr val="accent4">
              <a:lumMod val="60000"/>
              <a:lumOff val="40000"/>
            </a:schemeClr>
          </a:solidFill>
        </p:spPr>
        <p:txBody>
          <a:bodyPr wrap="square" rtlCol="0">
            <a:spAutoFit/>
          </a:bodyPr>
          <a:lstStyle/>
          <a:p>
            <a:pPr algn="ctr"/>
            <a:r>
              <a:rPr lang="es-MX" sz="3600" b="1" dirty="0" smtClean="0">
                <a:latin typeface="Arial Black" panose="020B0A04020102020204" pitchFamily="34" charset="0"/>
              </a:rPr>
              <a:t>REPASO DE LA LECCIÓN # 9</a:t>
            </a:r>
            <a:endParaRPr lang="es-MX" sz="36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646330"/>
            <a:ext cx="5102794" cy="6211670"/>
          </a:xfrm>
          <a:prstGeom prst="rect">
            <a:avLst/>
          </a:prstGeom>
        </p:spPr>
      </p:pic>
      <p:sp>
        <p:nvSpPr>
          <p:cNvPr id="4" name="CuadroTexto 3"/>
          <p:cNvSpPr txBox="1"/>
          <p:nvPr/>
        </p:nvSpPr>
        <p:spPr>
          <a:xfrm>
            <a:off x="5102795" y="646330"/>
            <a:ext cx="4041206" cy="3046988"/>
          </a:xfrm>
          <a:prstGeom prst="rect">
            <a:avLst/>
          </a:prstGeom>
          <a:solidFill>
            <a:srgbClr val="FFCCFF"/>
          </a:solidFill>
        </p:spPr>
        <p:txBody>
          <a:bodyPr wrap="square" rtlCol="0">
            <a:spAutoFit/>
          </a:bodyPr>
          <a:lstStyle/>
          <a:p>
            <a:pPr algn="ctr"/>
            <a:endParaRPr lang="es-MX" sz="3200" b="1" dirty="0" smtClean="0">
              <a:latin typeface="Arial Black" panose="020B0A04020102020204" pitchFamily="34" charset="0"/>
            </a:endParaRPr>
          </a:p>
          <a:p>
            <a:pPr algn="ctr"/>
            <a:r>
              <a:rPr lang="es-MX" sz="3200" b="1" dirty="0" smtClean="0">
                <a:latin typeface="Arial Black" panose="020B0A04020102020204" pitchFamily="34" charset="0"/>
              </a:rPr>
              <a:t>“CUANDO TE CONVIRTIERES CON TODO TU CORAZÓN”</a:t>
            </a:r>
          </a:p>
          <a:p>
            <a:pPr algn="ctr"/>
            <a:endParaRPr lang="es-MX" sz="3200" b="1" dirty="0">
              <a:latin typeface="Arial Black" panose="020B0A04020102020204" pitchFamily="34" charset="0"/>
            </a:endParaRPr>
          </a:p>
        </p:txBody>
      </p:sp>
      <p:pic>
        <p:nvPicPr>
          <p:cNvPr id="5" name="Imagen 4"/>
          <p:cNvPicPr>
            <a:picLocks noChangeAspect="1"/>
          </p:cNvPicPr>
          <p:nvPr/>
        </p:nvPicPr>
        <p:blipFill>
          <a:blip r:embed="rId3"/>
          <a:stretch>
            <a:fillRect/>
          </a:stretch>
        </p:blipFill>
        <p:spPr>
          <a:xfrm>
            <a:off x="5102794" y="3693317"/>
            <a:ext cx="4041206" cy="3164683"/>
          </a:xfrm>
          <a:prstGeom prst="rect">
            <a:avLst/>
          </a:prstGeom>
        </p:spPr>
      </p:pic>
    </p:spTree>
    <p:extLst>
      <p:ext uri="{BB962C8B-B14F-4D97-AF65-F5344CB8AC3E}">
        <p14:creationId xmlns:p14="http://schemas.microsoft.com/office/powerpoint/2010/main" val="13641408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1" cy="6871063"/>
          </a:xfrm>
          <a:prstGeom prst="rect">
            <a:avLst/>
          </a:prstGeom>
        </p:spPr>
      </p:pic>
      <p:sp>
        <p:nvSpPr>
          <p:cNvPr id="3" name="CuadroTexto 2"/>
          <p:cNvSpPr txBox="1"/>
          <p:nvPr/>
        </p:nvSpPr>
        <p:spPr>
          <a:xfrm>
            <a:off x="7876903" y="6348549"/>
            <a:ext cx="1267097" cy="509451"/>
          </a:xfrm>
          <a:prstGeom prst="rect">
            <a:avLst/>
          </a:prstGeom>
          <a:solidFill>
            <a:srgbClr val="FF99FF"/>
          </a:solidFill>
        </p:spPr>
        <p:txBody>
          <a:bodyPr wrap="square" rtlCol="0">
            <a:spAutoFit/>
          </a:bodyPr>
          <a:lstStyle/>
          <a:p>
            <a:endParaRPr lang="es-MX" dirty="0"/>
          </a:p>
        </p:txBody>
      </p:sp>
    </p:spTree>
    <p:extLst>
      <p:ext uri="{BB962C8B-B14F-4D97-AF65-F5344CB8AC3E}">
        <p14:creationId xmlns:p14="http://schemas.microsoft.com/office/powerpoint/2010/main" val="2206311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67087"/>
            <a:ext cx="9144000" cy="1569660"/>
          </a:xfrm>
          <a:prstGeom prst="rect">
            <a:avLst/>
          </a:prstGeom>
        </p:spPr>
        <p:txBody>
          <a:bodyPr wrap="square">
            <a:spAutoFit/>
          </a:bodyPr>
          <a:lstStyle/>
          <a:p>
            <a:pPr algn="ctr"/>
            <a:r>
              <a:rPr lang="es-MX" sz="2400" b="1" dirty="0" smtClean="0">
                <a:latin typeface="Arial Black" panose="020B0A04020102020204" pitchFamily="34" charset="0"/>
              </a:rPr>
              <a:t>Motivar a cada miembro sobre la importancia de prepararse espiritualmente para ser parte de los redimidos </a:t>
            </a:r>
          </a:p>
          <a:p>
            <a:pPr algn="ctr"/>
            <a:r>
              <a:rPr lang="es-MX" sz="2400" b="1" dirty="0" smtClean="0">
                <a:latin typeface="Arial Black" panose="020B0A04020102020204" pitchFamily="34" charset="0"/>
              </a:rPr>
              <a:t>que contemplen la desolación de la tierra.</a:t>
            </a:r>
            <a:endParaRPr lang="es-MX" sz="2400" b="1" dirty="0">
              <a:latin typeface="Arial Black" panose="020B0A04020102020204" pitchFamily="34" charset="0"/>
            </a:endParaRPr>
          </a:p>
        </p:txBody>
      </p:sp>
      <p:sp>
        <p:nvSpPr>
          <p:cNvPr id="3" name="CuadroTexto 2"/>
          <p:cNvSpPr txBox="1"/>
          <p:nvPr/>
        </p:nvSpPr>
        <p:spPr>
          <a:xfrm>
            <a:off x="0" y="-1"/>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PROPÓSITO</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 y="523219"/>
            <a:ext cx="9144001" cy="4643868"/>
          </a:xfrm>
          <a:prstGeom prst="rect">
            <a:avLst/>
          </a:prstGeom>
        </p:spPr>
      </p:pic>
    </p:spTree>
    <p:extLst>
      <p:ext uri="{BB962C8B-B14F-4D97-AF65-F5344CB8AC3E}">
        <p14:creationId xmlns:p14="http://schemas.microsoft.com/office/powerpoint/2010/main" val="548593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809033"/>
            <a:ext cx="9144000" cy="1938992"/>
          </a:xfrm>
          <a:prstGeom prst="rect">
            <a:avLst/>
          </a:prstGeom>
        </p:spPr>
        <p:txBody>
          <a:bodyPr wrap="square">
            <a:spAutoFit/>
          </a:bodyPr>
          <a:lstStyle/>
          <a:p>
            <a:pPr algn="ctr"/>
            <a:r>
              <a:rPr lang="es-MX" sz="2000" b="1" dirty="0" smtClean="0">
                <a:latin typeface="Arial Black" panose="020B0A04020102020204" pitchFamily="34" charset="0"/>
              </a:rPr>
              <a:t>La tierra desolada será uno de los espectáculos más aterradores que jamás haya visto el ser humano y que </a:t>
            </a:r>
          </a:p>
          <a:p>
            <a:pPr algn="ctr"/>
            <a:r>
              <a:rPr lang="es-MX" sz="2000" b="1" dirty="0" smtClean="0">
                <a:latin typeface="Arial Black" panose="020B0A04020102020204" pitchFamily="34" charset="0"/>
              </a:rPr>
              <a:t>solo lo podrán contemplar los redimidos allá en el cielo porque en la tierra no habrá ningún ser humano; las </a:t>
            </a:r>
          </a:p>
          <a:p>
            <a:pPr algn="ctr"/>
            <a:r>
              <a:rPr lang="es-MX" sz="2000" b="1" dirty="0" smtClean="0">
                <a:latin typeface="Arial Black" panose="020B0A04020102020204" pitchFamily="34" charset="0"/>
              </a:rPr>
              <a:t>demás criaturas terrenales no existirán. La tierra será guarida de Satanás y los demonios.</a:t>
            </a:r>
            <a:endParaRPr lang="es-MX" sz="2000" b="1" dirty="0">
              <a:latin typeface="Arial Black" panose="020B0A04020102020204" pitchFamily="34" charset="0"/>
            </a:endParaRPr>
          </a:p>
        </p:txBody>
      </p:sp>
      <p:sp>
        <p:nvSpPr>
          <p:cNvPr id="3" name="CuadroTexto 2"/>
          <p:cNvSpPr txBox="1"/>
          <p:nvPr/>
        </p:nvSpPr>
        <p:spPr>
          <a:xfrm>
            <a:off x="0" y="-1"/>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INTRODUCCIÓN</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23219"/>
            <a:ext cx="9144000" cy="4285814"/>
          </a:xfrm>
          <a:prstGeom prst="rect">
            <a:avLst/>
          </a:prstGeom>
        </p:spPr>
      </p:pic>
    </p:spTree>
    <p:extLst>
      <p:ext uri="{BB962C8B-B14F-4D97-AF65-F5344CB8AC3E}">
        <p14:creationId xmlns:p14="http://schemas.microsoft.com/office/powerpoint/2010/main" val="2666779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425018"/>
            <a:ext cx="9144000" cy="2308324"/>
          </a:xfrm>
          <a:prstGeom prst="rect">
            <a:avLst/>
          </a:prstGeom>
        </p:spPr>
        <p:txBody>
          <a:bodyPr wrap="square">
            <a:spAutoFit/>
          </a:bodyPr>
          <a:lstStyle/>
          <a:p>
            <a:pPr algn="ctr"/>
            <a:r>
              <a:rPr lang="es-MX" sz="2400" b="1" dirty="0" smtClean="0">
                <a:latin typeface="Arial Black" panose="020B0A04020102020204" pitchFamily="34" charset="0"/>
              </a:rPr>
              <a:t>“Cuando la voz de Dios ponga fin al cautiverio de su pueblo, será terrible el despertar para los que lo hayan perdido todo en la gran lucha de la vida. Mientras duraba el tiempo de gracia, los cegaban los engaños de Satanás y disculpaban su vida de pecado. </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144000" cy="4425018"/>
          </a:xfrm>
          <a:prstGeom prst="rect">
            <a:avLst/>
          </a:prstGeom>
        </p:spPr>
      </p:pic>
      <p:sp>
        <p:nvSpPr>
          <p:cNvPr id="4" name="CuadroTexto 3"/>
          <p:cNvSpPr txBox="1"/>
          <p:nvPr/>
        </p:nvSpPr>
        <p:spPr>
          <a:xfrm>
            <a:off x="6453051" y="0"/>
            <a:ext cx="2690949" cy="966651"/>
          </a:xfrm>
          <a:prstGeom prst="rect">
            <a:avLst/>
          </a:prstGeom>
          <a:solidFill>
            <a:schemeClr val="tx1"/>
          </a:solidFill>
        </p:spPr>
        <p:txBody>
          <a:bodyPr wrap="square" rtlCol="0">
            <a:spAutoFit/>
          </a:bodyPr>
          <a:lstStyle/>
          <a:p>
            <a:endParaRPr lang="es-MX" dirty="0"/>
          </a:p>
        </p:txBody>
      </p:sp>
    </p:spTree>
    <p:extLst>
      <p:ext uri="{BB962C8B-B14F-4D97-AF65-F5344CB8AC3E}">
        <p14:creationId xmlns:p14="http://schemas.microsoft.com/office/powerpoint/2010/main" val="102480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66274"/>
            <a:ext cx="9144000" cy="2554545"/>
          </a:xfrm>
          <a:prstGeom prst="rect">
            <a:avLst/>
          </a:prstGeom>
        </p:spPr>
        <p:txBody>
          <a:bodyPr wrap="square">
            <a:spAutoFit/>
          </a:bodyPr>
          <a:lstStyle/>
          <a:p>
            <a:pPr algn="ctr"/>
            <a:r>
              <a:rPr lang="es-MX" sz="2000" b="1" dirty="0" smtClean="0">
                <a:latin typeface="Arial Black" panose="020B0A04020102020204" pitchFamily="34" charset="0"/>
              </a:rPr>
              <a:t>“Vi a un ángel que descendía del cielo, con la llave del abismo, y una gran cadena en la mano. Y prendió al </a:t>
            </a:r>
          </a:p>
          <a:p>
            <a:pPr algn="ctr"/>
            <a:r>
              <a:rPr lang="es-MX" sz="2000" b="1" dirty="0" smtClean="0">
                <a:latin typeface="Arial Black" panose="020B0A04020102020204" pitchFamily="34" charset="0"/>
              </a:rPr>
              <a:t>dragón, la serpiente antigua, que es el diablo y Satanás, y lo ató por mil años; y lo arrojó al abismo, y lo encerró, y puso su sello sobre él, para que no engañase más a las naciones, hasta que fuesen cumplidos mil años; </a:t>
            </a:r>
          </a:p>
          <a:p>
            <a:pPr algn="ctr"/>
            <a:r>
              <a:rPr lang="es-MX" sz="2000" b="1" dirty="0" smtClean="0">
                <a:latin typeface="Arial Black" panose="020B0A04020102020204" pitchFamily="34" charset="0"/>
              </a:rPr>
              <a:t>y después de esto debe ser desatado por un poco de tiempo” (Apocalipsis 20:1-3).</a:t>
            </a:r>
            <a:endParaRPr lang="es-MX" sz="2000" b="1" dirty="0">
              <a:latin typeface="Arial Black" panose="020B0A04020102020204" pitchFamily="34" charset="0"/>
            </a:endParaRPr>
          </a:p>
        </p:txBody>
      </p:sp>
      <p:sp>
        <p:nvSpPr>
          <p:cNvPr id="3" name="CuadroTexto 2"/>
          <p:cNvSpPr txBox="1"/>
          <p:nvPr/>
        </p:nvSpPr>
        <p:spPr>
          <a:xfrm>
            <a:off x="0" y="-1"/>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LECTURA BÍBLICA</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2376487" y="523219"/>
            <a:ext cx="4391025" cy="3543300"/>
          </a:xfrm>
          <a:prstGeom prst="rect">
            <a:avLst/>
          </a:prstGeom>
        </p:spPr>
      </p:pic>
      <p:sp>
        <p:nvSpPr>
          <p:cNvPr id="5" name="CuadroTexto 4"/>
          <p:cNvSpPr txBox="1"/>
          <p:nvPr/>
        </p:nvSpPr>
        <p:spPr>
          <a:xfrm>
            <a:off x="0" y="523219"/>
            <a:ext cx="2376487" cy="3543300"/>
          </a:xfrm>
          <a:prstGeom prst="rect">
            <a:avLst/>
          </a:prstGeom>
          <a:solidFill>
            <a:schemeClr val="accent2">
              <a:lumMod val="20000"/>
              <a:lumOff val="80000"/>
            </a:schemeClr>
          </a:solidFill>
        </p:spPr>
        <p:txBody>
          <a:bodyPr wrap="square" rtlCol="0">
            <a:spAutoFit/>
          </a:bodyPr>
          <a:lstStyle/>
          <a:p>
            <a:endParaRPr lang="es-MX" dirty="0"/>
          </a:p>
        </p:txBody>
      </p:sp>
      <p:sp>
        <p:nvSpPr>
          <p:cNvPr id="6" name="CuadroTexto 5"/>
          <p:cNvSpPr txBox="1"/>
          <p:nvPr/>
        </p:nvSpPr>
        <p:spPr>
          <a:xfrm>
            <a:off x="6767512" y="523219"/>
            <a:ext cx="2376488" cy="3543300"/>
          </a:xfrm>
          <a:prstGeom prst="rect">
            <a:avLst/>
          </a:prstGeom>
          <a:solidFill>
            <a:schemeClr val="accent2">
              <a:lumMod val="20000"/>
              <a:lumOff val="80000"/>
            </a:schemeClr>
          </a:solidFill>
        </p:spPr>
        <p:txBody>
          <a:bodyPr wrap="square" rtlCol="0">
            <a:spAutoFit/>
          </a:bodyPr>
          <a:lstStyle/>
          <a:p>
            <a:endParaRPr lang="es-MX" dirty="0"/>
          </a:p>
        </p:txBody>
      </p:sp>
    </p:spTree>
    <p:extLst>
      <p:ext uri="{BB962C8B-B14F-4D97-AF65-F5344CB8AC3E}">
        <p14:creationId xmlns:p14="http://schemas.microsoft.com/office/powerpoint/2010/main" val="4244050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31101"/>
            <a:ext cx="9144000" cy="1631216"/>
          </a:xfrm>
          <a:prstGeom prst="rect">
            <a:avLst/>
          </a:prstGeom>
        </p:spPr>
        <p:txBody>
          <a:bodyPr wrap="square">
            <a:spAutoFit/>
          </a:bodyPr>
          <a:lstStyle/>
          <a:p>
            <a:pPr algn="ctr"/>
            <a:r>
              <a:rPr lang="es-MX" sz="2000" b="1" dirty="0" smtClean="0">
                <a:latin typeface="Arial Black" panose="020B0A04020102020204" pitchFamily="34" charset="0"/>
              </a:rPr>
              <a:t>“Los impíos están llenos de pesar, no por su indiferencia pecaminosa para con Dios y sus semejantes, sino </a:t>
            </a:r>
          </a:p>
          <a:p>
            <a:pPr algn="ctr"/>
            <a:r>
              <a:rPr lang="es-MX" sz="2000" b="1" dirty="0" smtClean="0">
                <a:latin typeface="Arial Black" panose="020B0A04020102020204" pitchFamily="34" charset="0"/>
              </a:rPr>
              <a:t>porque Dios haya vencido. Lamentan el resultado obtenido; pero no se arrepienten de su maldad. Si pudiesen hacerlo, no dejarían de probar cualquier medio para vencer” CS p. 636.3.</a:t>
            </a:r>
            <a:endParaRPr lang="es-MX" sz="2000" b="1" dirty="0">
              <a:latin typeface="Arial Black" panose="020B0A04020102020204" pitchFamily="34" charset="0"/>
            </a:endParaRPr>
          </a:p>
        </p:txBody>
      </p:sp>
      <p:sp>
        <p:nvSpPr>
          <p:cNvPr id="3" name="CuadroTexto 2"/>
          <p:cNvSpPr txBox="1"/>
          <p:nvPr/>
        </p:nvSpPr>
        <p:spPr>
          <a:xfrm>
            <a:off x="-39190" y="-1"/>
            <a:ext cx="9183189"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ORACIÓN DE RODILLAS</a:t>
            </a:r>
            <a:endParaRPr lang="es-MX" sz="28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523218"/>
            <a:ext cx="9127792" cy="4414542"/>
          </a:xfrm>
          <a:prstGeom prst="rect">
            <a:avLst/>
          </a:prstGeom>
        </p:spPr>
      </p:pic>
    </p:spTree>
    <p:extLst>
      <p:ext uri="{BB962C8B-B14F-4D97-AF65-F5344CB8AC3E}">
        <p14:creationId xmlns:p14="http://schemas.microsoft.com/office/powerpoint/2010/main" val="954578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70289"/>
            <a:ext cx="9144000" cy="1631216"/>
          </a:xfrm>
          <a:prstGeom prst="rect">
            <a:avLst/>
          </a:prstGeom>
        </p:spPr>
        <p:txBody>
          <a:bodyPr wrap="square">
            <a:spAutoFit/>
          </a:bodyPr>
          <a:lstStyle/>
          <a:p>
            <a:pPr algn="ctr"/>
            <a:r>
              <a:rPr lang="es-MX" sz="2000" b="1" dirty="0" smtClean="0">
                <a:latin typeface="Arial Black" panose="020B0A04020102020204" pitchFamily="34" charset="0"/>
              </a:rPr>
              <a:t>Los ricos se enorgullecían de su superioridad con respecto a los menos favorecidos; pero habían logrado sus riquezas violando la ley de Dios. Habían dejado de dar de comer </a:t>
            </a:r>
          </a:p>
          <a:p>
            <a:pPr algn="ctr"/>
            <a:r>
              <a:rPr lang="es-MX" sz="2000" b="1" dirty="0" smtClean="0">
                <a:latin typeface="Arial Black" panose="020B0A04020102020204" pitchFamily="34" charset="0"/>
              </a:rPr>
              <a:t>a los hambrientos, de vestir a los desnudos, de obrar con justicia, y de amar la misericordia. […] </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0"/>
            <a:ext cx="9144001" cy="4975944"/>
          </a:xfrm>
          <a:prstGeom prst="rect">
            <a:avLst/>
          </a:prstGeom>
        </p:spPr>
      </p:pic>
    </p:spTree>
    <p:extLst>
      <p:ext uri="{BB962C8B-B14F-4D97-AF65-F5344CB8AC3E}">
        <p14:creationId xmlns:p14="http://schemas.microsoft.com/office/powerpoint/2010/main" val="182447578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1578</TotalTime>
  <Words>1202</Words>
  <Application>Microsoft Office PowerPoint</Application>
  <PresentationFormat>Presentación en pantalla (4:3)</PresentationFormat>
  <Paragraphs>86</Paragraphs>
  <Slides>37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37</vt:i4>
      </vt:variant>
    </vt:vector>
  </HeadingPairs>
  <TitlesOfParts>
    <vt:vector size="42"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jmgonzalez_61@hotmail.com</dc:creator>
  <cp:lastModifiedBy>jmgonzalez_61@hotmail.com</cp:lastModifiedBy>
  <cp:revision>37</cp:revision>
  <dcterms:created xsi:type="dcterms:W3CDTF">2021-11-23T11:45:52Z</dcterms:created>
  <dcterms:modified xsi:type="dcterms:W3CDTF">2021-11-25T04:26:37Z</dcterms:modified>
</cp:coreProperties>
</file>