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8" r:id="rId4"/>
    <p:sldId id="267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72" r:id="rId26"/>
    <p:sldId id="282" r:id="rId27"/>
    <p:sldId id="283" r:id="rId28"/>
    <p:sldId id="284" r:id="rId29"/>
    <p:sldId id="287" r:id="rId30"/>
    <p:sldId id="285" r:id="rId31"/>
    <p:sldId id="278" r:id="rId32"/>
    <p:sldId id="286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952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89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78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1805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344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214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513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88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245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0938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602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CCB8B-9C73-4332-A409-0FE3E0F7394F}" type="datetimeFigureOut">
              <a:rPr lang="es-MX" smtClean="0"/>
              <a:t>15/11/2021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08C43-4CE1-473F-AEEA-EC1D451AFBA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284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COMPAÑERISMO EN LOS GPS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5524501"/>
            <a:ext cx="1129938" cy="11299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524501"/>
            <a:ext cx="8351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34" y="707885"/>
            <a:ext cx="7667897" cy="481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4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8195" y="437276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a. Recepción de los asistentes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b. Bienvenida para todos, especialmente a </a:t>
            </a:r>
            <a:r>
              <a:rPr lang="es-MX" sz="2400" b="1" dirty="0" smtClean="0">
                <a:latin typeface="Arial Black" panose="020B0A04020102020204" pitchFamily="34" charset="0"/>
              </a:rPr>
              <a:t>los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 nuevos amigos </a:t>
            </a:r>
            <a:r>
              <a:rPr lang="es-MX" sz="2400" b="1" dirty="0">
                <a:latin typeface="Arial Black" panose="020B0A04020102020204" pitchFamily="34" charset="0"/>
              </a:rPr>
              <a:t>(visitas)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c. Conversación informal, asegúrese que todos participan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d. Rompe hielo o dinámica de confraternización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ADORACIÓN Y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5921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Adorar permite a los miembros del grupo pequeño ir más allá de la convivencia social. Para que todos </a:t>
            </a:r>
            <a:r>
              <a:rPr lang="es-MX" sz="2400" b="1" dirty="0" smtClean="0">
                <a:latin typeface="Arial Black" panose="020B0A04020102020204" pitchFamily="34" charset="0"/>
              </a:rPr>
              <a:t>puedan </a:t>
            </a:r>
            <a:r>
              <a:rPr lang="es-MX" sz="2400" b="1" dirty="0">
                <a:latin typeface="Arial Black" panose="020B0A04020102020204" pitchFamily="34" charset="0"/>
              </a:rPr>
              <a:t>participar, imprima un folleto con himnos o cantitos para ser </a:t>
            </a:r>
            <a:r>
              <a:rPr lang="es-MX" sz="2400" b="1" dirty="0" smtClean="0">
                <a:latin typeface="Arial Black" panose="020B0A04020102020204" pitchFamily="34" charset="0"/>
              </a:rPr>
              <a:t>entonados.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6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378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Puede </a:t>
            </a:r>
            <a:r>
              <a:rPr lang="es-MX" sz="2000" b="1" dirty="0">
                <a:latin typeface="Arial Black" panose="020B0A04020102020204" pitchFamily="34" charset="0"/>
              </a:rPr>
              <a:t>aprovecharse ese </a:t>
            </a:r>
            <a:r>
              <a:rPr lang="es-MX" sz="2000" b="1" dirty="0" smtClean="0">
                <a:latin typeface="Arial Black" panose="020B0A04020102020204" pitchFamily="34" charset="0"/>
              </a:rPr>
              <a:t>tiempo </a:t>
            </a:r>
            <a:r>
              <a:rPr lang="es-MX" sz="2000" b="1" dirty="0">
                <a:latin typeface="Arial Black" panose="020B0A04020102020204" pitchFamily="34" charset="0"/>
              </a:rPr>
              <a:t>para enseñar nuevos cantos. Otra opción es conseguir videoclips para ser reproducidos. Cantitos como: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“Somos un pequeño grupo muy feliz”, “Bienvenido, bienvenido”, etc.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2698" y="3810000"/>
            <a:ext cx="86737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En nuestra reunión semanal de grupos pequeños no deben faltar los Momentos de oración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1. Presentar necesidades de oración.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2. Agradecimientos por oraciones contestadas.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3. Testimonios.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4. Organice diferentes tipos de oración, por ejemplo; en cadena, oración cantada, oración </a:t>
            </a:r>
            <a:r>
              <a:rPr lang="es-MX" sz="2000" b="1" dirty="0" smtClean="0">
                <a:latin typeface="Arial Black" panose="020B0A04020102020204" pitchFamily="34" charset="0"/>
              </a:rPr>
              <a:t>repitiendo </a:t>
            </a:r>
            <a:r>
              <a:rPr lang="es-MX" sz="2000" b="1" dirty="0">
                <a:latin typeface="Arial Black" panose="020B0A04020102020204" pitchFamily="34" charset="0"/>
              </a:rPr>
              <a:t>pasajes bíblicos, oración con las letras de las vocales o del abecedario</a:t>
            </a:r>
            <a:r>
              <a:rPr lang="es-MX" dirty="0"/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0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35972"/>
            <a:ext cx="9144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fidelidad a Dios nos conducirá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a donde Él quiere llevarnos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478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8558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 haber un espacio para planear y evaluar la Evangelización o misión.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énfasis de este tiempo tiene que ver con el cómo alcanzar a los inconversos.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forma de alcanzar a otros puede variar. En este momento se puede realizar lo siguiente: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7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01337" y="550152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1. Organizar y planificar las actividades </a:t>
            </a:r>
            <a:r>
              <a:rPr lang="es-MX" sz="2400" b="1" dirty="0" err="1">
                <a:latin typeface="Arial Black" panose="020B0A04020102020204" pitchFamily="34" charset="0"/>
              </a:rPr>
              <a:t>evangelísticas</a:t>
            </a:r>
            <a:r>
              <a:rPr lang="es-MX" sz="2400" b="1" dirty="0">
                <a:latin typeface="Arial Black" panose="020B0A04020102020204" pitchFamily="34" charset="0"/>
              </a:rPr>
              <a:t> del grupo pequeño.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2. Presentar informes del trabajo realizado.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45919" y="4900141"/>
            <a:ext cx="64791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3. Orar por personas aún no convertidas que van a ser invitadas al grupo próximamente.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4. Preparar un proyecto social de beneficio a la comunidad.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27909" y="4451143"/>
            <a:ext cx="68710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5. Implemente el plan de la silla vacía: consiste en colocar una silla vacía donde se sentará la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próxima visita que llegue al grupo. Oren por la persona que ocupará esa silla. Una vez que se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ocupe la silla vacía, coloquen otra. Siempre debe haber una silla vacía en el lugar de reunión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926" y="0"/>
            <a:ext cx="5355771" cy="43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#77 “Sea Exaltado”, #26 “Aquí reunidos”, 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1046441"/>
            <a:ext cx="12192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1702" y="5540718"/>
            <a:ext cx="94575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6. Programar un evento social “de alcance </a:t>
            </a:r>
            <a:r>
              <a:rPr lang="es-MX" sz="2400" b="1" dirty="0" err="1">
                <a:latin typeface="Arial Black" panose="020B0A04020102020204" pitchFamily="34" charset="0"/>
              </a:rPr>
              <a:t>evangelístico</a:t>
            </a:r>
            <a:r>
              <a:rPr lang="es-MX" sz="2400" b="1" dirty="0">
                <a:latin typeface="Arial Black" panose="020B0A04020102020204" pitchFamily="34" charset="0"/>
              </a:rPr>
              <a:t>” (cena, día de campo, programa especial).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96835" y="4678404"/>
            <a:ext cx="77332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7. Recuerde: “Muchas personas no asistirían a una iglesia porque podría ser una amenaza a sus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prejuicios, pero sí vendrían a una reunión en casa. Después, estos mismos que no son creyentes,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irán a la iglesia con un amigo que ellos han conocido en el grupo pequeño”.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784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730136" y="287383"/>
            <a:ext cx="1593669" cy="60089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994469" y="287382"/>
            <a:ext cx="718457" cy="60089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9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0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871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parte central de esta reunión es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Estudio de la Biblia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debe ser el momento para que la Palabra de Dios hable a nuestros corazones.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3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70707" y="845795"/>
            <a:ext cx="60481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a. Inicie con una oración.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b. Dedique momentos a leer tanto como sea posible el pasaje bíblico para que todos comenten.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c. Lleve a las personas a aplicar a su vida las lecciones aprendidas.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d. Llame a tomar una decisión.</a:t>
            </a:r>
          </a:p>
        </p:txBody>
      </p:sp>
    </p:spTree>
    <p:extLst>
      <p:ext uri="{BB962C8B-B14F-4D97-AF65-F5344CB8AC3E}">
        <p14:creationId xmlns:p14="http://schemas.microsoft.com/office/powerpoint/2010/main" val="27059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159827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5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678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Finalizamos nuestra reunión con la clausura y refrigerio. Quizá hay hermanos que piensen que esto no 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importante y puede no agradarles la idea, pero este momento es importante para ganar la simpatía de 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visitas, trate de no platicar cosas vanas.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</a:t>
            </a:r>
            <a:r>
              <a:rPr lang="es-MX" sz="2000" b="1" dirty="0">
                <a:latin typeface="Arial Black" panose="020B0A04020102020204" pitchFamily="34" charset="0"/>
              </a:rPr>
              <a:t>disfrute este momento.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58093" y="4749076"/>
            <a:ext cx="75242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a. Anuncios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b. Oración de despedida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c. Invitación para la próxima reunión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d. Refrigerio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285" y="0"/>
            <a:ext cx="6140359" cy="49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51" y="584774"/>
            <a:ext cx="5381897" cy="627322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85999" y="887497"/>
            <a:ext cx="4572000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Elena G. de White escribió “La formación de pequeños grupos como base del esfuerzo cristiano me ha sido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presentada por uno que no puede errar. Si hay muchos miembros en la iglesia, organícense en pequeños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grupos para trabajar no sólo por los miembros de la iglesia,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sino en favor de los incrédulos”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Servicio Cristiano, p. 72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0" y="584774"/>
            <a:ext cx="1881049" cy="6273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262947" y="584774"/>
            <a:ext cx="1881053" cy="62732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102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4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31892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REPASO DE LA LECCIÓN # 8</a:t>
            </a:r>
            <a:endParaRPr lang="es-MX" sz="40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03"/>
            <a:ext cx="5102794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02794" y="706603"/>
            <a:ext cx="4041206" cy="34778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“ESCOGE, PUES, LA VIDA”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794" y="4184478"/>
            <a:ext cx="4041206" cy="2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00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por eso que nuestra iglesia ha sido instruida, capacitada y motivada a seguir este plan. Pidámosle a Dios </a:t>
            </a:r>
            <a:r>
              <a:rPr lang="es-MX" sz="2400" b="1" dirty="0" smtClean="0">
                <a:latin typeface="Arial Black" panose="020B0A04020102020204" pitchFamily="34" charset="0"/>
              </a:rPr>
              <a:t>que </a:t>
            </a:r>
            <a:r>
              <a:rPr lang="es-MX" sz="2400" b="1" dirty="0">
                <a:latin typeface="Arial Black" panose="020B0A04020102020204" pitchFamily="34" charset="0"/>
              </a:rPr>
              <a:t>nos de la sabiduría y los medios para terminar la obra encomendada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53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3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16183" y="6322423"/>
            <a:ext cx="491163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972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5369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Hechos 18:7-8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“Y saliendo de allí, se fue a la casa de uno llamado Justo, temeroso de Dios, la cual estaba junto a la sinagoga.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Crispo, el principal de la sinagoga, creyó en el Señor con toda su casa; y muchos de los corintios, oyendo,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creían y eran bautizados”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33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9228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Presentar a la iglesia, la manera correcta de tener una reunión semanal de grupo pequeño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248503" cy="50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4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122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venir Jesús a este mundo, lo hizo con un objetivo definido, “salvar al pueblo de sus pecados” (</a:t>
            </a:r>
            <a:r>
              <a:rPr lang="es-MX" sz="2000" b="1" dirty="0" smtClean="0">
                <a:latin typeface="Arial Black" panose="020B0A04020102020204" pitchFamily="34" charset="0"/>
              </a:rPr>
              <a:t>Mateo </a:t>
            </a:r>
            <a:r>
              <a:rPr lang="es-MX" sz="2000" b="1" dirty="0">
                <a:latin typeface="Arial Black" panose="020B0A04020102020204" pitchFamily="34" charset="0"/>
              </a:rPr>
              <a:t>1:21).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estrategia </a:t>
            </a:r>
            <a:r>
              <a:rPr lang="es-MX" sz="2000" b="1" dirty="0">
                <a:latin typeface="Arial Black" panose="020B0A04020102020204" pitchFamily="34" charset="0"/>
              </a:rPr>
              <a:t>que siguió para lograr estos fines fue colocar su misión en manos de un grupo pequeño de doce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hombres.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0"/>
            <a:ext cx="9029700" cy="50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8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46753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 Este plan revestía de tal importancia para él, que pasó una noche completa en oración antes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formar ese grupo fundamental.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9060" cy="53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7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252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“En aquellos días él fue al monte a orar, y pasó la noche orando a Dios. Y </a:t>
            </a:r>
            <a:r>
              <a:rPr lang="es-MX" sz="2400" b="1" dirty="0" smtClean="0">
                <a:latin typeface="Arial Black" panose="020B0A04020102020204" pitchFamily="34" charset="0"/>
              </a:rPr>
              <a:t>cuando </a:t>
            </a:r>
            <a:r>
              <a:rPr lang="es-MX" sz="2400" b="1" dirty="0">
                <a:latin typeface="Arial Black" panose="020B0A04020102020204" pitchFamily="34" charset="0"/>
              </a:rPr>
              <a:t>era de día, llamó a sus discípulos, y escogió́ a doce de ellos,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los cuales también llamó apóstoles”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L</a:t>
            </a:r>
            <a:r>
              <a:rPr lang="es-MX" sz="2400" b="1" dirty="0" smtClean="0">
                <a:latin typeface="Arial Black" panose="020B0A04020102020204" pitchFamily="34" charset="0"/>
              </a:rPr>
              <a:t>ucas  </a:t>
            </a:r>
            <a:r>
              <a:rPr lang="es-MX" sz="2400" b="1" dirty="0">
                <a:latin typeface="Arial Black" panose="020B0A04020102020204" pitchFamily="34" charset="0"/>
              </a:rPr>
              <a:t>6:12-13).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3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Dar la Bienvenida en los grupos pequeños es de vital importancia. Es muy bueno saber los nombres para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mencionarlos y agradecerles por acompañarnos. Ejemplifique una bienvenida con las siguientes </a:t>
            </a:r>
            <a:r>
              <a:rPr lang="es-MX" sz="2400" b="1" dirty="0" smtClean="0">
                <a:latin typeface="Arial Black" panose="020B0A04020102020204" pitchFamily="34" charset="0"/>
              </a:rPr>
              <a:t>recomendaciones: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933302" y="1763485"/>
            <a:ext cx="52773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677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3500</TotalTime>
  <Words>956</Words>
  <Application>Microsoft Office PowerPoint</Application>
  <PresentationFormat>Presentación en pantalla (4:3)</PresentationFormat>
  <Paragraphs>86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40</cp:revision>
  <dcterms:created xsi:type="dcterms:W3CDTF">2021-11-15T13:06:07Z</dcterms:created>
  <dcterms:modified xsi:type="dcterms:W3CDTF">2021-11-17T23:26:55Z</dcterms:modified>
</cp:coreProperties>
</file>