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7" r:id="rId4"/>
    <p:sldId id="258" r:id="rId5"/>
    <p:sldId id="265" r:id="rId6"/>
    <p:sldId id="267" r:id="rId7"/>
    <p:sldId id="259" r:id="rId8"/>
    <p:sldId id="260" r:id="rId9"/>
    <p:sldId id="286" r:id="rId10"/>
    <p:sldId id="263" r:id="rId11"/>
    <p:sldId id="264" r:id="rId12"/>
    <p:sldId id="287" r:id="rId13"/>
    <p:sldId id="266" r:id="rId14"/>
    <p:sldId id="288" r:id="rId15"/>
    <p:sldId id="268" r:id="rId16"/>
    <p:sldId id="269" r:id="rId17"/>
    <p:sldId id="270" r:id="rId18"/>
    <p:sldId id="271" r:id="rId19"/>
    <p:sldId id="289" r:id="rId20"/>
    <p:sldId id="272" r:id="rId21"/>
    <p:sldId id="290" r:id="rId22"/>
    <p:sldId id="273" r:id="rId23"/>
    <p:sldId id="274" r:id="rId24"/>
    <p:sldId id="275" r:id="rId25"/>
    <p:sldId id="276" r:id="rId26"/>
    <p:sldId id="277" r:id="rId27"/>
    <p:sldId id="281" r:id="rId28"/>
    <p:sldId id="282" r:id="rId29"/>
    <p:sldId id="283" r:id="rId30"/>
    <p:sldId id="278" r:id="rId31"/>
    <p:sldId id="279" r:id="rId32"/>
    <p:sldId id="280" r:id="rId33"/>
    <p:sldId id="284" r:id="rId34"/>
    <p:sldId id="28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CCFFFF"/>
    <a:srgbClr val="6699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9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BFB7-AFE6-4F9D-A1DE-2D3250BCB6CF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BDCA-79B1-49DF-9F6C-BDDE6599F9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0358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BFB7-AFE6-4F9D-A1DE-2D3250BCB6CF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BDCA-79B1-49DF-9F6C-BDDE6599F9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0183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BFB7-AFE6-4F9D-A1DE-2D3250BCB6CF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BDCA-79B1-49DF-9F6C-BDDE6599F9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263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BFB7-AFE6-4F9D-A1DE-2D3250BCB6CF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BDCA-79B1-49DF-9F6C-BDDE6599F9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4114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BFB7-AFE6-4F9D-A1DE-2D3250BCB6CF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BDCA-79B1-49DF-9F6C-BDDE6599F9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6112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BFB7-AFE6-4F9D-A1DE-2D3250BCB6CF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BDCA-79B1-49DF-9F6C-BDDE6599F9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13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BFB7-AFE6-4F9D-A1DE-2D3250BCB6CF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BDCA-79B1-49DF-9F6C-BDDE6599F9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0415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BFB7-AFE6-4F9D-A1DE-2D3250BCB6CF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BDCA-79B1-49DF-9F6C-BDDE6599F9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567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BFB7-AFE6-4F9D-A1DE-2D3250BCB6CF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BDCA-79B1-49DF-9F6C-BDDE6599F9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9622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BFB7-AFE6-4F9D-A1DE-2D3250BCB6CF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BDCA-79B1-49DF-9F6C-BDDE6599F9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91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BFB7-AFE6-4F9D-A1DE-2D3250BCB6CF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BDCA-79B1-49DF-9F6C-BDDE6599F9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2045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8BFB7-AFE6-4F9D-A1DE-2D3250BCB6CF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7BDCA-79B1-49DF-9F6C-BDDE6599F9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302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UNA VIDA ALTRUISTA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0" y="5741125"/>
            <a:ext cx="965563" cy="96556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54033" y="5741125"/>
            <a:ext cx="10646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29"/>
            <a:ext cx="9144000" cy="509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 558 “Ama tus Prójimos”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46439"/>
            <a:ext cx="9144000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1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8178"/>
            <a:ext cx="366117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“Las primeras obras de la iglesia se vieron cuando los creyentes buscaron a sus amigos, parientes y conocidos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y, con corazones desbordantes de amor, contaron la historia de lo que Jesús era para ellos”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err="1" smtClean="0">
                <a:latin typeface="Arial Black" panose="020B0A04020102020204" pitchFamily="34" charset="0"/>
              </a:rPr>
              <a:t>Special</a:t>
            </a:r>
            <a:r>
              <a:rPr lang="es-MX" sz="2400" b="1" dirty="0" smtClean="0">
                <a:latin typeface="Arial Black" panose="020B0A04020102020204" pitchFamily="34" charset="0"/>
              </a:rPr>
              <a:t> Testimonies</a:t>
            </a:r>
            <a:r>
              <a:rPr lang="es-MX" sz="2400" b="1" dirty="0">
                <a:latin typeface="Arial Black" panose="020B0A04020102020204" pitchFamily="34" charset="0"/>
              </a:rPr>
              <a:t>, Series A 2a:17.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MB </a:t>
            </a:r>
            <a:r>
              <a:rPr lang="es-MX" sz="2400" b="1" dirty="0">
                <a:latin typeface="Arial Black" panose="020B0A04020102020204" pitchFamily="34" charset="0"/>
              </a:rPr>
              <a:t>68.4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173" y="0"/>
            <a:ext cx="5482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9897" y="0"/>
            <a:ext cx="9992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“Entonces el Rey dirá a los de su derecha: Venid, benditos de mi Padre, heredad el reino preparado para </a:t>
            </a:r>
            <a:r>
              <a:rPr lang="es-MX" sz="2000" b="1" dirty="0" smtClean="0">
                <a:latin typeface="Arial Black" panose="020B0A04020102020204" pitchFamily="34" charset="0"/>
              </a:rPr>
              <a:t>vosotros </a:t>
            </a:r>
            <a:r>
              <a:rPr lang="es-MX" sz="2000" b="1" dirty="0">
                <a:latin typeface="Arial Black" panose="020B0A04020102020204" pitchFamily="34" charset="0"/>
              </a:rPr>
              <a:t>desde la fundación del mundo. Porque tuve hambre, y me disteis de comer; tuve sed, y me disteis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beber; fui forastero, me recogisteis; estuve desnudo, y me cubristeis; enfermo, y me visitasteis;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>
                <a:latin typeface="Arial Black" panose="020B0A04020102020204" pitchFamily="34" charset="0"/>
              </a:rPr>
              <a:t>la cárcel, </a:t>
            </a:r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vinisteis a mí”.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51500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108961" y="4062549"/>
            <a:ext cx="2717074" cy="783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899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02094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547257" y="0"/>
            <a:ext cx="47404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EL BUEN SAMARITANO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22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“No es el servicio caprichoso lo que Dios acepta; no son los espasmos emotivos de piedad los que nos </a:t>
            </a:r>
            <a:r>
              <a:rPr lang="es-MX" sz="2000" b="1" dirty="0" smtClean="0">
                <a:latin typeface="Arial Black" panose="020B0A04020102020204" pitchFamily="34" charset="0"/>
              </a:rPr>
              <a:t>hacen </a:t>
            </a:r>
            <a:r>
              <a:rPr lang="es-MX" sz="2000" b="1" dirty="0">
                <a:latin typeface="Arial Black" panose="020B0A04020102020204" pitchFamily="34" charset="0"/>
              </a:rPr>
              <a:t>hijos de Dios. Él demanda que trabajemos movidos por principios verdaderos, firmes y permanentes.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 Cristo </a:t>
            </a:r>
            <a:r>
              <a:rPr lang="es-MX" sz="2000" b="1" dirty="0">
                <a:latin typeface="Arial Black" panose="020B0A04020102020204" pitchFamily="34" charset="0"/>
              </a:rPr>
              <a:t>se forma en lo íntimo, la esperanza de gloria, él se revelará en el carácter, que será semejante a Cristo.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Hemos de representar a Cristo al mundo, como Cristo representó al Padre” MB, p. 43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NUEVO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140105"/>
            <a:ext cx="91440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¿POR QUÉ SER PUNTUAL?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503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6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976423"/>
            <a:ext cx="32918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“Debemos mostrar el calor y la cordialidad cristianos, no como si estuviéramos haciendo algo maravilloso,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sino tan sólo lo que esperaríamos que hiciera cualquier cristiano verdadero en nuestro caso, si estuviera </a:t>
            </a:r>
            <a:r>
              <a:rPr lang="es-MX" sz="2000" b="1" dirty="0" smtClean="0">
                <a:latin typeface="Arial Black" panose="020B0A04020102020204" pitchFamily="34" charset="0"/>
              </a:rPr>
              <a:t>colocado </a:t>
            </a:r>
            <a:r>
              <a:rPr lang="es-MX" sz="2000" b="1" dirty="0">
                <a:latin typeface="Arial Black" panose="020B0A04020102020204" pitchFamily="34" charset="0"/>
              </a:rPr>
              <a:t>en circunstancias similares” MB, p. 43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0" y="0"/>
            <a:ext cx="5852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5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#412 “Todas las promesas”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543" y="0"/>
            <a:ext cx="4978548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0"/>
            <a:ext cx="2223542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202091" y="0"/>
            <a:ext cx="1941909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2223543" y="352697"/>
            <a:ext cx="49785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HOSPITALIDAD DE RAHAB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25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1022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“Si te sientes: Desamparado, enfermo, solo, triste, desolado, </a:t>
            </a:r>
            <a:r>
              <a:rPr lang="es-MX" sz="2400" b="1" dirty="0" smtClean="0">
                <a:latin typeface="Arial Black" panose="020B0A04020102020204" pitchFamily="34" charset="0"/>
              </a:rPr>
              <a:t>hambriento</a:t>
            </a:r>
            <a:r>
              <a:rPr lang="es-MX" sz="2400" b="1" dirty="0">
                <a:latin typeface="Arial Black" panose="020B0A04020102020204" pitchFamily="34" charset="0"/>
              </a:rPr>
              <a:t>, sin casa, sin dinero</a:t>
            </a:r>
            <a:r>
              <a:rPr lang="es-MX" sz="2400" b="1" dirty="0" smtClean="0">
                <a:latin typeface="Arial Black" panose="020B0A04020102020204" pitchFamily="34" charset="0"/>
              </a:rPr>
              <a:t>;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¡NO ESTÁS SOLO! BIENVENIDO A CASA,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SOMOS </a:t>
            </a:r>
            <a:r>
              <a:rPr lang="es-MX" sz="2800" b="1" dirty="0">
                <a:latin typeface="Arial Black" panose="020B0A04020102020204" pitchFamily="34" charset="0"/>
              </a:rPr>
              <a:t>TU FAMILIA.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478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1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3063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838"/>
            <a:ext cx="9144000" cy="626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106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VIUDA DE SAREPTA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11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En todo el mundo hay necesidad de pan, pero la mayor necesidad es de amor y </a:t>
            </a:r>
            <a:r>
              <a:rPr lang="es-MX" sz="3200" b="1" dirty="0" smtClean="0">
                <a:latin typeface="Arial Black" panose="020B0A04020102020204" pitchFamily="34" charset="0"/>
              </a:rPr>
              <a:t>paz.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7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227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“Es imposible que el corazón en el cual Cristo mora esté desprovisto de amor. Si amamos a Dios porque él </a:t>
            </a:r>
            <a:r>
              <a:rPr lang="es-MX" sz="2400" b="1" dirty="0" smtClean="0">
                <a:latin typeface="Arial Black" panose="020B0A04020102020204" pitchFamily="34" charset="0"/>
              </a:rPr>
              <a:t>nos </a:t>
            </a:r>
            <a:r>
              <a:rPr lang="es-MX" sz="2400" b="1" dirty="0">
                <a:latin typeface="Arial Black" panose="020B0A04020102020204" pitchFamily="34" charset="0"/>
              </a:rPr>
              <a:t>amó primero, amaremos a todos aquellos por quienes Cristo murió.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3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 podemos llegar a estar en contacto con la divinidad sin estar en contacto con la humanidad; porque en </a:t>
            </a:r>
            <a:r>
              <a:rPr lang="es-MX" sz="2400" b="1" dirty="0" smtClean="0">
                <a:latin typeface="Arial Black" panose="020B0A04020102020204" pitchFamily="34" charset="0"/>
              </a:rPr>
              <a:t>Aquel </a:t>
            </a:r>
            <a:r>
              <a:rPr lang="es-MX" sz="2400" b="1" dirty="0">
                <a:latin typeface="Arial Black" panose="020B0A04020102020204" pitchFamily="34" charset="0"/>
              </a:rPr>
              <a:t>que está sentado sobre el trono del universo, se combinan la divinidad y la humanidad” MB p. 87.2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0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0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397" y="5016137"/>
            <a:ext cx="914439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7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9122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Jesús llegó a mi casa transformó mi vida, decidí devolver todo lo que había robado y ayudar a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necesitados. Así que cuando Jesús llega a tu vida el primer impulso será ayudar a los demás, pues es un </a:t>
            </a:r>
            <a:r>
              <a:rPr lang="es-MX" sz="2000" b="1" dirty="0" smtClean="0">
                <a:latin typeface="Arial Black" panose="020B0A04020102020204" pitchFamily="34" charset="0"/>
              </a:rPr>
              <a:t>resultado </a:t>
            </a:r>
            <a:r>
              <a:rPr lang="es-MX" sz="2000" b="1" dirty="0">
                <a:latin typeface="Arial Black" panose="020B0A04020102020204" pitchFamily="34" charset="0"/>
              </a:rPr>
              <a:t>de un encuentro con el </a:t>
            </a:r>
            <a:r>
              <a:rPr lang="es-MX" sz="2000" b="1" dirty="0" smtClean="0">
                <a:latin typeface="Arial Black" panose="020B0A04020102020204" pitchFamily="34" charset="0"/>
              </a:rPr>
              <a:t>Señor.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769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2598660" cy="707886"/>
          </a:xfrm>
          <a:prstGeom prst="rect">
            <a:avLst/>
          </a:prstGeom>
          <a:solidFill>
            <a:srgbClr val="D60093"/>
          </a:solidFill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ZAQUEO</a:t>
            </a:r>
            <a:endParaRPr lang="es-MX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4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98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Recompensados mil veces: “¡Despertad, hermanos y hermanas! No tengáis temor de las buenas obras.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os </a:t>
            </a:r>
            <a:r>
              <a:rPr lang="es-MX" sz="2000" b="1" dirty="0">
                <a:latin typeface="Arial Black" panose="020B0A04020102020204" pitchFamily="34" charset="0"/>
              </a:rPr>
              <a:t>canséis de hacer bien, pues cosecharéis a su debido tiempo si no desmayáis. ... Fomentad en vosotros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amor a la hospitalidad, el amor de ayudar a los que necesitan” MB p. 102.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65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1978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“Así alumbre vuestra luz delante de los hombres, para que vean vuestras buenas obras, y glorifiquen a </a:t>
            </a:r>
            <a:r>
              <a:rPr lang="es-MX" sz="2400" b="1" dirty="0" smtClean="0">
                <a:latin typeface="Arial Black" panose="020B0A04020102020204" pitchFamily="34" charset="0"/>
              </a:rPr>
              <a:t>vuestro </a:t>
            </a:r>
            <a:r>
              <a:rPr lang="es-MX" sz="2400" b="1" dirty="0">
                <a:latin typeface="Arial Black" panose="020B0A04020102020204" pitchFamily="34" charset="0"/>
              </a:rPr>
              <a:t>Padre que está en los cielos” Mateo 5: 16.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806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8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recibes; mañana compartes. Damos, aunque no nos sobre, damos poco, pero con mucho amor, doy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porque amo no porque me digan. Debe ser de generación en generación hasta cuando Cristo Venga.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Todos podemos </a:t>
            </a:r>
            <a:r>
              <a:rPr lang="es-MX" sz="2000" b="1" dirty="0">
                <a:latin typeface="Arial Black" panose="020B0A04020102020204" pitchFamily="34" charset="0"/>
              </a:rPr>
              <a:t>ser agente de generosidad.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</a:t>
            </a:r>
            <a:r>
              <a:rPr lang="es-MX" sz="2000" b="1" dirty="0">
                <a:latin typeface="Arial Black" panose="020B0A04020102020204" pitchFamily="34" charset="0"/>
              </a:rPr>
              <a:t>Cuántos estamos dispuestos a aceptar esta invitación?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LLAMADO: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62212"/>
            <a:ext cx="9144000" cy="43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1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9365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Comprender que dar es mejor que recibir, sin esperar nada a cambio, porque todo lo que se siembra; un día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 cosecha en abundancia.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90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3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55235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 LECCIÓN # 4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096698" cy="61513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96698" y="707885"/>
            <a:ext cx="4047302" cy="255454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AMARÁS AL SEÑOR 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TU DIOS”</a:t>
            </a:r>
          </a:p>
          <a:p>
            <a:pPr algn="ctr"/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1" y="2614247"/>
            <a:ext cx="4441372" cy="441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2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# 497 “Manos”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9"/>
            <a:ext cx="9144000" cy="568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6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26370" y="705394"/>
            <a:ext cx="28571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1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782389" y="5747656"/>
            <a:ext cx="6021977" cy="627017"/>
          </a:xfrm>
          <a:prstGeom prst="rect">
            <a:avLst/>
          </a:prstGeom>
          <a:solidFill>
            <a:srgbClr val="6699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4233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#368 “Padre Amado</a:t>
            </a:r>
            <a:r>
              <a:rPr lang="es-MX" sz="2000" b="1" dirty="0" smtClean="0">
                <a:latin typeface="Arial Black" panose="020B0A04020102020204" pitchFamily="34" charset="0"/>
              </a:rPr>
              <a:t>”,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#59 “Mirad qué amor”, #64 “Yo canto el poder de Dios”, #420“Nunca desmayes”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ALABANZAS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883"/>
            <a:ext cx="9144000" cy="531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283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Mateo 25: 34-36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1011"/>
            <a:ext cx="9144000" cy="60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7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9633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Orar para que el Espíritu Santo nos siga usando, para el avance del </a:t>
            </a:r>
            <a:r>
              <a:rPr lang="es-MX" sz="2400" b="1" dirty="0" smtClean="0">
                <a:latin typeface="Arial Black" panose="020B0A04020102020204" pitchFamily="34" charset="0"/>
              </a:rPr>
              <a:t>evangelio.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Orar por las visitas.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DE RODILLAS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48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731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“Entonces en Jope había una discípula llamada Tabita, que si lo declaras, quiere decir </a:t>
            </a:r>
            <a:r>
              <a:rPr lang="es-MX" sz="2400" b="1" dirty="0" err="1">
                <a:latin typeface="Arial Black" panose="020B0A04020102020204" pitchFamily="34" charset="0"/>
              </a:rPr>
              <a:t>Dorcas</a:t>
            </a:r>
            <a:r>
              <a:rPr lang="es-MX" sz="2400" b="1" dirty="0">
                <a:latin typeface="Arial Black" panose="020B0A04020102020204" pitchFamily="34" charset="0"/>
              </a:rPr>
              <a:t>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É</a:t>
            </a:r>
            <a:r>
              <a:rPr lang="es-MX" sz="2400" b="1" dirty="0" smtClean="0">
                <a:latin typeface="Arial Black" panose="020B0A04020102020204" pitchFamily="34" charset="0"/>
              </a:rPr>
              <a:t>sta </a:t>
            </a:r>
            <a:r>
              <a:rPr lang="es-MX" sz="2400" b="1" dirty="0">
                <a:latin typeface="Arial Black" panose="020B0A04020102020204" pitchFamily="34" charset="0"/>
              </a:rPr>
              <a:t>era llena </a:t>
            </a:r>
            <a:r>
              <a:rPr lang="es-MX" sz="2400" b="1" dirty="0" smtClean="0">
                <a:latin typeface="Arial Black" panose="020B0A04020102020204" pitchFamily="34" charset="0"/>
              </a:rPr>
              <a:t>de </a:t>
            </a:r>
            <a:r>
              <a:rPr lang="es-MX" sz="2400" b="1" dirty="0">
                <a:latin typeface="Arial Black" panose="020B0A04020102020204" pitchFamily="34" charset="0"/>
              </a:rPr>
              <a:t>buenas obras y de limosnas que hacía”. Hechos 9:36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9505" cy="516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6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162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“Hay suficiente qué hacer en este nuestro atareado mundo.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Hay </a:t>
            </a:r>
            <a:r>
              <a:rPr lang="es-MX" sz="2000" b="1" dirty="0">
                <a:latin typeface="Arial Black" panose="020B0A04020102020204" pitchFamily="34" charset="0"/>
              </a:rPr>
              <a:t>muchos en la gran familia de Dios que </a:t>
            </a:r>
            <a:r>
              <a:rPr lang="es-MX" sz="2000" b="1" dirty="0" smtClean="0">
                <a:latin typeface="Arial Black" panose="020B0A04020102020204" pitchFamily="34" charset="0"/>
              </a:rPr>
              <a:t>necesitan </a:t>
            </a:r>
            <a:r>
              <a:rPr lang="es-MX" sz="2000" b="1" dirty="0">
                <a:latin typeface="Arial Black" panose="020B0A04020102020204" pitchFamily="34" charset="0"/>
              </a:rPr>
              <a:t>simpatía y ayuda. Si nuestra propia obra no demanda nuestro tiempo, hay enfermos que visitar, pobres </a:t>
            </a:r>
            <a:r>
              <a:rPr lang="es-MX" sz="2000" b="1" dirty="0" smtClean="0">
                <a:latin typeface="Arial Black" panose="020B0A04020102020204" pitchFamily="34" charset="0"/>
              </a:rPr>
              <a:t>que </a:t>
            </a:r>
            <a:r>
              <a:rPr lang="es-MX" sz="2000" b="1" dirty="0">
                <a:latin typeface="Arial Black" panose="020B0A04020102020204" pitchFamily="34" charset="0"/>
              </a:rPr>
              <a:t>ser animados y ayudados”.—</a:t>
            </a:r>
            <a:r>
              <a:rPr lang="es-MX" sz="2000" b="1" dirty="0" err="1">
                <a:latin typeface="Arial Black" panose="020B0A04020102020204" pitchFamily="34" charset="0"/>
              </a:rPr>
              <a:t>The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Health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Reformer</a:t>
            </a:r>
            <a:r>
              <a:rPr lang="es-MX" sz="2000" b="1" dirty="0">
                <a:latin typeface="Arial Black" panose="020B0A04020102020204" pitchFamily="34" charset="0"/>
              </a:rPr>
              <a:t>, junio de 1873. MB 153.2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El Ministerio de la Bondad)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3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1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30" y="0"/>
            <a:ext cx="7001691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114953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8151221" y="0"/>
            <a:ext cx="992779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0458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</TotalTime>
  <Words>857</Words>
  <Application>Microsoft Office PowerPoint</Application>
  <PresentationFormat>Presentación en pantalla (4:3)</PresentationFormat>
  <Paragraphs>69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34</cp:revision>
  <dcterms:created xsi:type="dcterms:W3CDTF">2021-10-20T11:23:46Z</dcterms:created>
  <dcterms:modified xsi:type="dcterms:W3CDTF">2021-10-20T22:35:55Z</dcterms:modified>
</cp:coreProperties>
</file>