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Madelyn" charset="1" panose="00000400000000000000"/>
      <p:regular r:id="rId22"/>
    </p:embeddedFont>
    <p:embeddedFont>
      <p:font typeface="Sorts Mill Goudy" charset="1" panose="02000503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1.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2F1EC"/>
        </a:solidFill>
      </p:bgPr>
    </p:bg>
    <p:spTree>
      <p:nvGrpSpPr>
        <p:cNvPr id="1" name=""/>
        <p:cNvGrpSpPr/>
        <p:nvPr/>
      </p:nvGrpSpPr>
      <p:grpSpPr>
        <a:xfrm>
          <a:off x="0" y="0"/>
          <a:ext cx="0" cy="0"/>
          <a:chOff x="0" y="0"/>
          <a:chExt cx="0" cy="0"/>
        </a:xfrm>
      </p:grpSpPr>
      <p:sp>
        <p:nvSpPr>
          <p:cNvPr name="Freeform 2" id="2"/>
          <p:cNvSpPr/>
          <p:nvPr/>
        </p:nvSpPr>
        <p:spPr>
          <a:xfrm flipH="false" flipV="false" rot="3380613">
            <a:off x="12282548" y="1731931"/>
            <a:ext cx="1354933" cy="1234221"/>
          </a:xfrm>
          <a:custGeom>
            <a:avLst/>
            <a:gdLst/>
            <a:ahLst/>
            <a:cxnLst/>
            <a:rect r="r" b="b" t="t" l="l"/>
            <a:pathLst>
              <a:path h="1234221" w="1354933">
                <a:moveTo>
                  <a:pt x="0" y="0"/>
                </a:moveTo>
                <a:lnTo>
                  <a:pt x="1354933" y="0"/>
                </a:lnTo>
                <a:lnTo>
                  <a:pt x="1354933" y="1234221"/>
                </a:lnTo>
                <a:lnTo>
                  <a:pt x="0" y="12342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755687" y="5530995"/>
            <a:ext cx="7315200" cy="466344"/>
          </a:xfrm>
          <a:custGeom>
            <a:avLst/>
            <a:gdLst/>
            <a:ahLst/>
            <a:cxnLst/>
            <a:rect r="r" b="b" t="t" l="l"/>
            <a:pathLst>
              <a:path h="466344" w="7315200">
                <a:moveTo>
                  <a:pt x="0" y="0"/>
                </a:moveTo>
                <a:lnTo>
                  <a:pt x="7315200" y="0"/>
                </a:lnTo>
                <a:lnTo>
                  <a:pt x="7315200" y="466344"/>
                </a:lnTo>
                <a:lnTo>
                  <a:pt x="0" y="4663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760549" y="2891967"/>
            <a:ext cx="15088376" cy="2303697"/>
          </a:xfrm>
          <a:prstGeom prst="rect">
            <a:avLst/>
          </a:prstGeom>
        </p:spPr>
        <p:txBody>
          <a:bodyPr anchor="t" rtlCol="false" tIns="0" lIns="0" bIns="0" rIns="0">
            <a:spAutoFit/>
          </a:bodyPr>
          <a:lstStyle/>
          <a:p>
            <a:pPr algn="l" marL="0" indent="0" lvl="0">
              <a:lnSpc>
                <a:spcPts val="16867"/>
              </a:lnSpc>
            </a:pPr>
            <a:r>
              <a:rPr lang="en-US" sz="18741" spc="-374">
                <a:solidFill>
                  <a:srgbClr val="365B6D"/>
                </a:solidFill>
                <a:latin typeface="Madelyn"/>
                <a:ea typeface="Madelyn"/>
                <a:cs typeface="Madelyn"/>
                <a:sym typeface="Madelyn"/>
              </a:rPr>
              <a:t>Dos profetas en la plaza</a:t>
            </a:r>
          </a:p>
        </p:txBody>
      </p:sp>
      <p:sp>
        <p:nvSpPr>
          <p:cNvPr name="TextBox 5" id="5"/>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6C9286">
                    <a:alpha val="43922"/>
                  </a:srgbClr>
                </a:solidFill>
                <a:latin typeface="Sorts Mill Goudy"/>
                <a:ea typeface="Sorts Mill Goudy"/>
                <a:cs typeface="Sorts Mill Goudy"/>
                <a:sym typeface="Sorts Mill Goudy"/>
              </a:rPr>
              <a:t>recursos-biblicos.com</a:t>
            </a:r>
          </a:p>
        </p:txBody>
      </p:sp>
      <p:sp>
        <p:nvSpPr>
          <p:cNvPr name="TextBox 6" id="6"/>
          <p:cNvSpPr txBox="true"/>
          <p:nvPr/>
        </p:nvSpPr>
        <p:spPr>
          <a:xfrm rot="0">
            <a:off x="9845106" y="6815434"/>
            <a:ext cx="5635484" cy="569595"/>
          </a:xfrm>
          <a:prstGeom prst="rect">
            <a:avLst/>
          </a:prstGeom>
        </p:spPr>
        <p:txBody>
          <a:bodyPr anchor="t" rtlCol="false" tIns="0" lIns="0" bIns="0" rIns="0">
            <a:spAutoFit/>
          </a:bodyPr>
          <a:lstStyle/>
          <a:p>
            <a:pPr algn="r" marL="0" indent="0" lvl="0">
              <a:lnSpc>
                <a:spcPts val="4515"/>
              </a:lnSpc>
              <a:spcBef>
                <a:spcPct val="0"/>
              </a:spcBef>
            </a:pPr>
            <a:r>
              <a:rPr lang="en-US" sz="3500">
                <a:solidFill>
                  <a:srgbClr val="6C9286"/>
                </a:solidFill>
                <a:latin typeface="Sorts Mill Goudy"/>
                <a:ea typeface="Sorts Mill Goudy"/>
                <a:cs typeface="Sorts Mill Goudy"/>
                <a:sym typeface="Sorts Mill Goudy"/>
              </a:rPr>
              <a:t>Programa de Escuela Sabática</a:t>
            </a:r>
          </a:p>
        </p:txBody>
      </p:sp>
      <p:sp>
        <p:nvSpPr>
          <p:cNvPr name="AutoShape 7" id="7"/>
          <p:cNvSpPr/>
          <p:nvPr/>
        </p:nvSpPr>
        <p:spPr>
          <a:xfrm flipV="true">
            <a:off x="4053010" y="9094677"/>
            <a:ext cx="10276542" cy="0"/>
          </a:xfrm>
          <a:prstGeom prst="line">
            <a:avLst/>
          </a:prstGeom>
          <a:ln cap="flat" w="38100">
            <a:solidFill>
              <a:srgbClr val="6C9286"/>
            </a:solidFill>
            <a:prstDash val="solid"/>
            <a:headEnd type="none" len="sm" w="sm"/>
            <a:tailEnd type="none" len="sm" w="sm"/>
          </a:ln>
        </p:spPr>
      </p:sp>
      <p:sp>
        <p:nvSpPr>
          <p:cNvPr name="AutoShape 8" id="8"/>
          <p:cNvSpPr/>
          <p:nvPr/>
        </p:nvSpPr>
        <p:spPr>
          <a:xfrm flipV="true">
            <a:off x="5204048" y="1260127"/>
            <a:ext cx="10276542" cy="0"/>
          </a:xfrm>
          <a:prstGeom prst="line">
            <a:avLst/>
          </a:prstGeom>
          <a:ln cap="flat" w="38100">
            <a:solidFill>
              <a:srgbClr val="6C9286"/>
            </a:solidFill>
            <a:prstDash val="solid"/>
            <a:headEnd type="none" len="sm" w="sm"/>
            <a:tailEnd type="none" len="sm" w="sm"/>
          </a:ln>
        </p:spPr>
      </p:sp>
    </p:spTree>
  </p:cSld>
  <p:clrMapOvr>
    <a:masterClrMapping/>
  </p:clrMapOvr>
</p:sld>
</file>

<file path=ppt/slides/slide2.xml><?xml version="1.0" encoding="utf-8"?>
<p:sld xmlns:p="http://schemas.openxmlformats.org/presentationml/2006/main" xmlns:a="http://schemas.openxmlformats.org/drawingml/2006/main">
  <p:cSld>
    <p:bg>
      <p:bgPr>
        <a:solidFill>
          <a:srgbClr val="F7F7F7"/>
        </a:solidFill>
      </p:bgPr>
    </p:bg>
    <p:spTree>
      <p:nvGrpSpPr>
        <p:cNvPr id="1" name=""/>
        <p:cNvGrpSpPr/>
        <p:nvPr/>
      </p:nvGrpSpPr>
      <p:grpSpPr>
        <a:xfrm>
          <a:off x="0" y="0"/>
          <a:ext cx="0" cy="0"/>
          <a:chOff x="0" y="0"/>
          <a:chExt cx="0" cy="0"/>
        </a:xfrm>
      </p:grpSpPr>
      <p:sp>
        <p:nvSpPr>
          <p:cNvPr name="TextBox 2" id="2"/>
          <p:cNvSpPr txBox="true"/>
          <p:nvPr/>
        </p:nvSpPr>
        <p:spPr>
          <a:xfrm rot="0">
            <a:off x="3178236" y="2791344"/>
            <a:ext cx="12305809" cy="4893945"/>
          </a:xfrm>
          <a:prstGeom prst="rect">
            <a:avLst/>
          </a:prstGeom>
        </p:spPr>
        <p:txBody>
          <a:bodyPr anchor="t" rtlCol="false" tIns="0" lIns="0" bIns="0" rIns="0">
            <a:spAutoFit/>
          </a:bodyPr>
          <a:lstStyle/>
          <a:p>
            <a:pPr algn="l">
              <a:lnSpc>
                <a:spcPts val="5565"/>
              </a:lnSpc>
            </a:pPr>
            <a:r>
              <a:rPr lang="en-US" sz="3500">
                <a:solidFill>
                  <a:srgbClr val="365B6D"/>
                </a:solidFill>
                <a:latin typeface="Sorts Mill Goudy"/>
                <a:ea typeface="Sorts Mill Goudy"/>
                <a:cs typeface="Sorts Mill Goudy"/>
                <a:sym typeface="Sorts Mill Goudy"/>
              </a:rPr>
              <a:t>Querida congregación y hermanos en Cristo:</a:t>
            </a:r>
          </a:p>
          <a:p>
            <a:pPr algn="l" marL="0" indent="0" lvl="0">
              <a:lnSpc>
                <a:spcPts val="5565"/>
              </a:lnSpc>
              <a:spcBef>
                <a:spcPct val="0"/>
              </a:spcBef>
            </a:pPr>
            <a:r>
              <a:rPr lang="en-US" sz="3500">
                <a:solidFill>
                  <a:srgbClr val="365B6D"/>
                </a:solidFill>
                <a:latin typeface="Sorts Mill Goudy"/>
                <a:ea typeface="Sorts Mill Goudy"/>
                <a:cs typeface="Sorts Mill Goudy"/>
                <a:sym typeface="Sorts Mill Goudy"/>
              </a:rPr>
              <a:t>Dios continúa hablándonos y edificando nuestras vidas a través de su Palabra y de los diversos medios que dispone. En esta ocasión, queremos reflexionar brevemente sobre cómo la Biblia nos presenta dos tipos de profecías y el propósito que Dios tiene al compartirlas con su pueblo.</a:t>
            </a:r>
          </a:p>
          <a:p>
            <a:pPr algn="l" marL="0" indent="0" lvl="0">
              <a:lnSpc>
                <a:spcPts val="5565"/>
              </a:lnSpc>
              <a:spcBef>
                <a:spcPct val="0"/>
              </a:spcBef>
            </a:pPr>
          </a:p>
        </p:txBody>
      </p:sp>
      <p:sp>
        <p:nvSpPr>
          <p:cNvPr name="TextBox 3" id="3"/>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6C9286">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6C9286"/>
        </a:solidFill>
      </p:bgPr>
    </p:bg>
    <p:spTree>
      <p:nvGrpSpPr>
        <p:cNvPr id="1" name=""/>
        <p:cNvGrpSpPr/>
        <p:nvPr/>
      </p:nvGrpSpPr>
      <p:grpSpPr>
        <a:xfrm>
          <a:off x="0" y="0"/>
          <a:ext cx="0" cy="0"/>
          <a:chOff x="0" y="0"/>
          <a:chExt cx="0" cy="0"/>
        </a:xfrm>
      </p:grpSpPr>
      <p:sp>
        <p:nvSpPr>
          <p:cNvPr name="TextBox 2" id="2"/>
          <p:cNvSpPr txBox="true"/>
          <p:nvPr/>
        </p:nvSpPr>
        <p:spPr>
          <a:xfrm rot="0">
            <a:off x="3665768" y="2224203"/>
            <a:ext cx="10956464" cy="3758546"/>
          </a:xfrm>
          <a:prstGeom prst="rect">
            <a:avLst/>
          </a:prstGeom>
        </p:spPr>
        <p:txBody>
          <a:bodyPr anchor="t" rtlCol="false" tIns="0" lIns="0" bIns="0" rIns="0">
            <a:spAutoFit/>
          </a:bodyPr>
          <a:lstStyle/>
          <a:p>
            <a:pPr algn="l" marL="0" indent="0" lvl="0">
              <a:lnSpc>
                <a:spcPts val="30799"/>
              </a:lnSpc>
            </a:pPr>
            <a:r>
              <a:rPr lang="en-US" sz="21999" spc="175">
                <a:solidFill>
                  <a:srgbClr val="F7F7F7"/>
                </a:solidFill>
                <a:latin typeface="Madelyn"/>
                <a:ea typeface="Madelyn"/>
                <a:cs typeface="Madelyn"/>
                <a:sym typeface="Madelyn"/>
              </a:rPr>
              <a:t>Himno Inicial</a:t>
            </a:r>
          </a:p>
        </p:txBody>
      </p:sp>
      <p:sp>
        <p:nvSpPr>
          <p:cNvPr name="AutoShape 3" id="3"/>
          <p:cNvSpPr/>
          <p:nvPr/>
        </p:nvSpPr>
        <p:spPr>
          <a:xfrm flipV="true">
            <a:off x="3604689" y="9277350"/>
            <a:ext cx="10276542" cy="0"/>
          </a:xfrm>
          <a:prstGeom prst="line">
            <a:avLst/>
          </a:prstGeom>
          <a:ln cap="flat" w="38100">
            <a:solidFill>
              <a:srgbClr val="F2F1EC"/>
            </a:solidFill>
            <a:prstDash val="solid"/>
            <a:headEnd type="none" len="sm" w="sm"/>
            <a:tailEnd type="none" len="sm" w="sm"/>
          </a:ln>
        </p:spPr>
      </p:sp>
      <p:sp>
        <p:nvSpPr>
          <p:cNvPr name="AutoShape 4" id="4"/>
          <p:cNvSpPr/>
          <p:nvPr/>
        </p:nvSpPr>
        <p:spPr>
          <a:xfrm flipV="true">
            <a:off x="5677458" y="846027"/>
            <a:ext cx="10276542" cy="0"/>
          </a:xfrm>
          <a:prstGeom prst="line">
            <a:avLst/>
          </a:prstGeom>
          <a:ln cap="flat" w="38100">
            <a:solidFill>
              <a:srgbClr val="F2F1EC"/>
            </a:solidFill>
            <a:prstDash val="solid"/>
            <a:headEnd type="none" len="sm" w="sm"/>
            <a:tailEnd type="none" len="sm" w="sm"/>
          </a:ln>
        </p:spPr>
      </p:sp>
      <p:sp>
        <p:nvSpPr>
          <p:cNvPr name="Freeform 5" id="5"/>
          <p:cNvSpPr/>
          <p:nvPr/>
        </p:nvSpPr>
        <p:spPr>
          <a:xfrm flipH="false" flipV="false" rot="0">
            <a:off x="5486400" y="6344183"/>
            <a:ext cx="7315200" cy="1938528"/>
          </a:xfrm>
          <a:custGeom>
            <a:avLst/>
            <a:gdLst/>
            <a:ahLst/>
            <a:cxnLst/>
            <a:rect r="r" b="b" t="t" l="l"/>
            <a:pathLst>
              <a:path h="1938528" w="7315200">
                <a:moveTo>
                  <a:pt x="0" y="0"/>
                </a:moveTo>
                <a:lnTo>
                  <a:pt x="7315200" y="0"/>
                </a:lnTo>
                <a:lnTo>
                  <a:pt x="7315200" y="1938528"/>
                </a:lnTo>
                <a:lnTo>
                  <a:pt x="0" y="19385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4707918" y="5296949"/>
            <a:ext cx="8872163" cy="685800"/>
          </a:xfrm>
          <a:prstGeom prst="rect">
            <a:avLst/>
          </a:prstGeom>
        </p:spPr>
        <p:txBody>
          <a:bodyPr anchor="t" rtlCol="false" tIns="0" lIns="0" bIns="0" rIns="0">
            <a:spAutoFit/>
          </a:bodyPr>
          <a:lstStyle/>
          <a:p>
            <a:pPr algn="l" marL="0" indent="0" lvl="0">
              <a:lnSpc>
                <a:spcPts val="5400"/>
              </a:lnSpc>
            </a:pPr>
            <a:r>
              <a:rPr lang="en-US" sz="4500" spc="720">
                <a:solidFill>
                  <a:srgbClr val="365B6D"/>
                </a:solidFill>
                <a:latin typeface="Sorts Mill Goudy"/>
                <a:ea typeface="Sorts Mill Goudy"/>
                <a:cs typeface="Sorts Mill Goudy"/>
                <a:sym typeface="Sorts Mill Goudy"/>
              </a:rPr>
              <a:t># 207, DIOS NOS HABLA</a:t>
            </a:r>
          </a:p>
        </p:txBody>
      </p:sp>
      <p:sp>
        <p:nvSpPr>
          <p:cNvPr name="TextBox 7" id="7"/>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TextBox 2" id="2"/>
          <p:cNvSpPr txBox="true"/>
          <p:nvPr/>
        </p:nvSpPr>
        <p:spPr>
          <a:xfrm rot="0">
            <a:off x="6399324" y="1157021"/>
            <a:ext cx="10859976" cy="1848140"/>
          </a:xfrm>
          <a:prstGeom prst="rect">
            <a:avLst/>
          </a:prstGeom>
        </p:spPr>
        <p:txBody>
          <a:bodyPr anchor="t" rtlCol="false" tIns="0" lIns="0" bIns="0" rIns="0">
            <a:spAutoFit/>
          </a:bodyPr>
          <a:lstStyle/>
          <a:p>
            <a:pPr algn="l" marL="0" indent="0" lvl="0">
              <a:lnSpc>
                <a:spcPts val="13778"/>
              </a:lnSpc>
            </a:pPr>
            <a:r>
              <a:rPr lang="en-US" sz="14205" spc="-284">
                <a:solidFill>
                  <a:srgbClr val="365B6D"/>
                </a:solidFill>
                <a:latin typeface="Madelyn"/>
                <a:ea typeface="Madelyn"/>
                <a:cs typeface="Madelyn"/>
                <a:sym typeface="Madelyn"/>
              </a:rPr>
              <a:t>Las profecías Clásicas</a:t>
            </a:r>
          </a:p>
        </p:txBody>
      </p:sp>
      <p:sp>
        <p:nvSpPr>
          <p:cNvPr name="TextBox 3" id="3"/>
          <p:cNvSpPr txBox="true"/>
          <p:nvPr/>
        </p:nvSpPr>
        <p:spPr>
          <a:xfrm rot="0">
            <a:off x="4502380" y="4176293"/>
            <a:ext cx="10663890" cy="3484245"/>
          </a:xfrm>
          <a:prstGeom prst="rect">
            <a:avLst/>
          </a:prstGeom>
        </p:spPr>
        <p:txBody>
          <a:bodyPr anchor="t" rtlCol="false" tIns="0" lIns="0" bIns="0" rIns="0">
            <a:spAutoFit/>
          </a:bodyPr>
          <a:lstStyle/>
          <a:p>
            <a:pPr algn="l" marL="0" indent="0" lvl="0">
              <a:lnSpc>
                <a:spcPts val="5565"/>
              </a:lnSpc>
            </a:pPr>
            <a:r>
              <a:rPr lang="en-US" sz="3500">
                <a:solidFill>
                  <a:srgbClr val="6C9286"/>
                </a:solidFill>
                <a:latin typeface="Sorts Mill Goudy"/>
                <a:ea typeface="Sorts Mill Goudy"/>
                <a:cs typeface="Sorts Mill Goudy"/>
                <a:sym typeface="Sorts Mill Goudy"/>
              </a:rPr>
              <a:t>Las profecías de carácter clásico funcionan principalmente como advertencias o llamados de atención. Son condicionales porque el resultado final depende directamente de las decisiones, la actitud y la respuesta del ser humano ante la voz de Dios.</a:t>
            </a:r>
          </a:p>
        </p:txBody>
      </p:sp>
      <p:sp>
        <p:nvSpPr>
          <p:cNvPr name="AutoShape 4" id="4"/>
          <p:cNvSpPr/>
          <p:nvPr/>
        </p:nvSpPr>
        <p:spPr>
          <a:xfrm>
            <a:off x="6005481" y="0"/>
            <a:ext cx="0" cy="3259860"/>
          </a:xfrm>
          <a:prstGeom prst="line">
            <a:avLst/>
          </a:prstGeom>
          <a:ln cap="flat" w="38100">
            <a:solidFill>
              <a:srgbClr val="365B6D"/>
            </a:solidFill>
            <a:prstDash val="solid"/>
            <a:headEnd type="none" len="sm" w="sm"/>
            <a:tailEnd type="none" len="sm" w="sm"/>
          </a:ln>
        </p:spPr>
      </p:sp>
      <p:sp>
        <p:nvSpPr>
          <p:cNvPr name="AutoShape 5" id="5"/>
          <p:cNvSpPr/>
          <p:nvPr/>
        </p:nvSpPr>
        <p:spPr>
          <a:xfrm flipH="true" flipV="true">
            <a:off x="-521100" y="9694295"/>
            <a:ext cx="6077563" cy="0"/>
          </a:xfrm>
          <a:prstGeom prst="line">
            <a:avLst/>
          </a:prstGeom>
          <a:ln cap="flat" w="38100">
            <a:solidFill>
              <a:srgbClr val="365B6D"/>
            </a:solidFill>
            <a:prstDash val="solid"/>
            <a:headEnd type="none" len="sm" w="sm"/>
            <a:tailEnd type="none" len="sm" w="sm"/>
          </a:ln>
        </p:spPr>
      </p:sp>
      <p:sp>
        <p:nvSpPr>
          <p:cNvPr name="Freeform 6" id="6"/>
          <p:cNvSpPr/>
          <p:nvPr/>
        </p:nvSpPr>
        <p:spPr>
          <a:xfrm flipH="false" flipV="false" rot="0">
            <a:off x="11829312" y="3005161"/>
            <a:ext cx="4549697" cy="290043"/>
          </a:xfrm>
          <a:custGeom>
            <a:avLst/>
            <a:gdLst/>
            <a:ahLst/>
            <a:cxnLst/>
            <a:rect r="r" b="b" t="t" l="l"/>
            <a:pathLst>
              <a:path h="290043" w="4549697">
                <a:moveTo>
                  <a:pt x="0" y="0"/>
                </a:moveTo>
                <a:lnTo>
                  <a:pt x="4549697" y="0"/>
                </a:lnTo>
                <a:lnTo>
                  <a:pt x="4549697" y="290043"/>
                </a:lnTo>
                <a:lnTo>
                  <a:pt x="0" y="2900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365B6D">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6C9286"/>
        </a:solidFill>
      </p:bgPr>
    </p:bg>
    <p:spTree>
      <p:nvGrpSpPr>
        <p:cNvPr id="1" name=""/>
        <p:cNvGrpSpPr/>
        <p:nvPr/>
      </p:nvGrpSpPr>
      <p:grpSpPr>
        <a:xfrm>
          <a:off x="0" y="0"/>
          <a:ext cx="0" cy="0"/>
          <a:chOff x="0" y="0"/>
          <a:chExt cx="0" cy="0"/>
        </a:xfrm>
      </p:grpSpPr>
      <p:sp>
        <p:nvSpPr>
          <p:cNvPr name="AutoShape 2" id="2"/>
          <p:cNvSpPr/>
          <p:nvPr/>
        </p:nvSpPr>
        <p:spPr>
          <a:xfrm flipV="true">
            <a:off x="3604689" y="9277350"/>
            <a:ext cx="10276542" cy="0"/>
          </a:xfrm>
          <a:prstGeom prst="line">
            <a:avLst/>
          </a:prstGeom>
          <a:ln cap="flat" w="38100">
            <a:solidFill>
              <a:srgbClr val="F2F1EC"/>
            </a:solidFill>
            <a:prstDash val="solid"/>
            <a:headEnd type="none" len="sm" w="sm"/>
            <a:tailEnd type="none" len="sm" w="sm"/>
          </a:ln>
        </p:spPr>
      </p:sp>
      <p:sp>
        <p:nvSpPr>
          <p:cNvPr name="AutoShape 3" id="3"/>
          <p:cNvSpPr/>
          <p:nvPr/>
        </p:nvSpPr>
        <p:spPr>
          <a:xfrm flipV="true">
            <a:off x="5677458" y="846027"/>
            <a:ext cx="10276542" cy="0"/>
          </a:xfrm>
          <a:prstGeom prst="line">
            <a:avLst/>
          </a:prstGeom>
          <a:ln cap="flat" w="38100">
            <a:solidFill>
              <a:srgbClr val="F2F1EC"/>
            </a:solidFill>
            <a:prstDash val="solid"/>
            <a:headEnd type="none" len="sm" w="sm"/>
            <a:tailEnd type="none" len="sm" w="sm"/>
          </a:ln>
        </p:spPr>
      </p:sp>
      <p:sp>
        <p:nvSpPr>
          <p:cNvPr name="Freeform 4" id="4"/>
          <p:cNvSpPr/>
          <p:nvPr/>
        </p:nvSpPr>
        <p:spPr>
          <a:xfrm flipH="false" flipV="false" rot="0">
            <a:off x="2904366" y="4276021"/>
            <a:ext cx="1400646" cy="1267585"/>
          </a:xfrm>
          <a:custGeom>
            <a:avLst/>
            <a:gdLst/>
            <a:ahLst/>
            <a:cxnLst/>
            <a:rect r="r" b="b" t="t" l="l"/>
            <a:pathLst>
              <a:path h="1267585" w="1400646">
                <a:moveTo>
                  <a:pt x="0" y="0"/>
                </a:moveTo>
                <a:lnTo>
                  <a:pt x="1400646" y="0"/>
                </a:lnTo>
                <a:lnTo>
                  <a:pt x="1400646" y="1267585"/>
                </a:lnTo>
                <a:lnTo>
                  <a:pt x="0" y="12675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832884" y="1652263"/>
            <a:ext cx="14622232" cy="2571750"/>
          </a:xfrm>
          <a:prstGeom prst="rect">
            <a:avLst/>
          </a:prstGeom>
        </p:spPr>
        <p:txBody>
          <a:bodyPr anchor="t" rtlCol="false" tIns="0" lIns="0" bIns="0" rIns="0">
            <a:spAutoFit/>
          </a:bodyPr>
          <a:lstStyle/>
          <a:p>
            <a:pPr algn="l" marL="0" indent="0" lvl="0">
              <a:lnSpc>
                <a:spcPts val="21000"/>
              </a:lnSpc>
            </a:pPr>
            <a:r>
              <a:rPr lang="en-US" sz="15000" spc="120">
                <a:solidFill>
                  <a:srgbClr val="F7F7F7"/>
                </a:solidFill>
                <a:latin typeface="Madelyn"/>
                <a:ea typeface="Madelyn"/>
                <a:cs typeface="Madelyn"/>
                <a:sym typeface="Madelyn"/>
              </a:rPr>
              <a:t>Lectura Bíblica y Oración</a:t>
            </a:r>
          </a:p>
        </p:txBody>
      </p:sp>
      <p:sp>
        <p:nvSpPr>
          <p:cNvPr name="TextBox 6" id="6"/>
          <p:cNvSpPr txBox="true"/>
          <p:nvPr/>
        </p:nvSpPr>
        <p:spPr>
          <a:xfrm rot="0">
            <a:off x="4707918" y="4224013"/>
            <a:ext cx="8872163" cy="685800"/>
          </a:xfrm>
          <a:prstGeom prst="rect">
            <a:avLst/>
          </a:prstGeom>
        </p:spPr>
        <p:txBody>
          <a:bodyPr anchor="t" rtlCol="false" tIns="0" lIns="0" bIns="0" rIns="0">
            <a:spAutoFit/>
          </a:bodyPr>
          <a:lstStyle/>
          <a:p>
            <a:pPr algn="l" marL="0" indent="0" lvl="0">
              <a:lnSpc>
                <a:spcPts val="5400"/>
              </a:lnSpc>
            </a:pPr>
            <a:r>
              <a:rPr lang="en-US" sz="4500" spc="720">
                <a:solidFill>
                  <a:srgbClr val="365B6D"/>
                </a:solidFill>
                <a:latin typeface="Sorts Mill Goudy"/>
                <a:ea typeface="Sorts Mill Goudy"/>
                <a:cs typeface="Sorts Mill Goudy"/>
                <a:sym typeface="Sorts Mill Goudy"/>
              </a:rPr>
              <a:t>HEBREOS 1: 1</a:t>
            </a:r>
          </a:p>
        </p:txBody>
      </p:sp>
      <p:sp>
        <p:nvSpPr>
          <p:cNvPr name="TextBox 7" id="7"/>
          <p:cNvSpPr txBox="true"/>
          <p:nvPr/>
        </p:nvSpPr>
        <p:spPr>
          <a:xfrm rot="0">
            <a:off x="4502380" y="5358248"/>
            <a:ext cx="10663890" cy="1369695"/>
          </a:xfrm>
          <a:prstGeom prst="rect">
            <a:avLst/>
          </a:prstGeom>
        </p:spPr>
        <p:txBody>
          <a:bodyPr anchor="t" rtlCol="false" tIns="0" lIns="0" bIns="0" rIns="0">
            <a:spAutoFit/>
          </a:bodyPr>
          <a:lstStyle/>
          <a:p>
            <a:pPr algn="l" marL="0" indent="0" lvl="0">
              <a:lnSpc>
                <a:spcPts val="5565"/>
              </a:lnSpc>
            </a:pPr>
            <a:r>
              <a:rPr lang="en-US" sz="3500">
                <a:solidFill>
                  <a:srgbClr val="F7F7F7"/>
                </a:solidFill>
                <a:latin typeface="Sorts Mill Goudy"/>
                <a:ea typeface="Sorts Mill Goudy"/>
                <a:cs typeface="Sorts Mill Goudy"/>
                <a:sym typeface="Sorts Mill Goudy"/>
              </a:rPr>
              <a:t>Dios, habiendo hablado muchas veces y de muchas maneras en otro tiempo a los padres por los profetas</a:t>
            </a:r>
          </a:p>
        </p:txBody>
      </p:sp>
      <p:sp>
        <p:nvSpPr>
          <p:cNvPr name="TextBox 8" id="8"/>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7F7F7"/>
        </a:solidFill>
      </p:bgPr>
    </p:bg>
    <p:spTree>
      <p:nvGrpSpPr>
        <p:cNvPr id="1" name=""/>
        <p:cNvGrpSpPr/>
        <p:nvPr/>
      </p:nvGrpSpPr>
      <p:grpSpPr>
        <a:xfrm>
          <a:off x="0" y="0"/>
          <a:ext cx="0" cy="0"/>
          <a:chOff x="0" y="0"/>
          <a:chExt cx="0" cy="0"/>
        </a:xfrm>
      </p:grpSpPr>
      <p:sp>
        <p:nvSpPr>
          <p:cNvPr name="TextBox 2" id="2"/>
          <p:cNvSpPr txBox="true"/>
          <p:nvPr/>
        </p:nvSpPr>
        <p:spPr>
          <a:xfrm rot="0">
            <a:off x="1597658" y="1172528"/>
            <a:ext cx="14984756" cy="7808595"/>
          </a:xfrm>
          <a:prstGeom prst="rect">
            <a:avLst/>
          </a:prstGeom>
        </p:spPr>
        <p:txBody>
          <a:bodyPr anchor="t" rtlCol="false" tIns="0" lIns="0" bIns="0" rIns="0">
            <a:spAutoFit/>
          </a:bodyPr>
          <a:lstStyle/>
          <a:p>
            <a:pPr algn="l">
              <a:lnSpc>
                <a:spcPts val="5565"/>
              </a:lnSpc>
            </a:pPr>
            <a:r>
              <a:rPr lang="en-US" sz="3500">
                <a:solidFill>
                  <a:srgbClr val="365B6D"/>
                </a:solidFill>
                <a:latin typeface="Sorts Mill Goudy"/>
                <a:ea typeface="Sorts Mill Goudy"/>
                <a:cs typeface="Sorts Mill Goudy"/>
                <a:sym typeface="Sorts Mill Goudy"/>
              </a:rPr>
              <a:t>Un ejemplo claro de este tipo de mensaje lo encontramos en Apocalipsis 3:15-20, donde el Señor exhorta a la iglesia a salir de la tibieza espiritual:</a:t>
            </a:r>
          </a:p>
          <a:p>
            <a:pPr algn="l">
              <a:lnSpc>
                <a:spcPts val="5565"/>
              </a:lnSpc>
            </a:pPr>
          </a:p>
          <a:p>
            <a:pPr algn="l">
              <a:lnSpc>
                <a:spcPts val="5724"/>
              </a:lnSpc>
            </a:pPr>
            <a:r>
              <a:rPr lang="en-US" sz="3600">
                <a:solidFill>
                  <a:srgbClr val="365B6D"/>
                </a:solidFill>
                <a:latin typeface="Sorts Mill Goudy"/>
                <a:ea typeface="Sorts Mill Goudy"/>
                <a:cs typeface="Sorts Mill Goudy"/>
                <a:sym typeface="Sorts Mill Goudy"/>
              </a:rPr>
              <a:t>«Yo conozco tus obras, que ni eres frío ni caliente... Por tanto, yo te aconsejo que compres de mí oro refinado en el fuego para que seas rico, y vestiduras blancas para vestirte... Yo estoy a la puerta y llamo; si alguno oye mi voz y abre la puerta, entraré a él y cenaré con él y él conmigo».</a:t>
            </a:r>
          </a:p>
          <a:p>
            <a:pPr algn="l">
              <a:lnSpc>
                <a:spcPts val="5724"/>
              </a:lnSpc>
            </a:pPr>
          </a:p>
          <a:p>
            <a:pPr algn="l" marL="0" indent="0" lvl="0">
              <a:lnSpc>
                <a:spcPts val="5565"/>
              </a:lnSpc>
              <a:spcBef>
                <a:spcPct val="0"/>
              </a:spcBef>
            </a:pPr>
            <a:r>
              <a:rPr lang="en-US" sz="3500">
                <a:solidFill>
                  <a:srgbClr val="365B6D"/>
                </a:solidFill>
                <a:latin typeface="Sorts Mill Goudy"/>
                <a:ea typeface="Sorts Mill Goudy"/>
                <a:cs typeface="Sorts Mill Goudy"/>
                <a:sym typeface="Sorts Mill Goudy"/>
              </a:rPr>
              <a:t>Este mensaje nos recuerda que el Señor nos da la oportunidad de arrepentirnos y transformar nuestro destino a través de la obediencia.</a:t>
            </a:r>
          </a:p>
          <a:p>
            <a:pPr algn="l" marL="0" indent="0" lvl="0">
              <a:lnSpc>
                <a:spcPts val="5565"/>
              </a:lnSpc>
              <a:spcBef>
                <a:spcPct val="0"/>
              </a:spcBef>
            </a:pPr>
          </a:p>
        </p:txBody>
      </p:sp>
      <p:sp>
        <p:nvSpPr>
          <p:cNvPr name="TextBox 3" id="3"/>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6C9286">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65B6D"/>
        </a:solidFill>
      </p:bgPr>
    </p:bg>
    <p:spTree>
      <p:nvGrpSpPr>
        <p:cNvPr id="1" name=""/>
        <p:cNvGrpSpPr/>
        <p:nvPr/>
      </p:nvGrpSpPr>
      <p:grpSpPr>
        <a:xfrm>
          <a:off x="0" y="0"/>
          <a:ext cx="0" cy="0"/>
          <a:chOff x="0" y="0"/>
          <a:chExt cx="0" cy="0"/>
        </a:xfrm>
      </p:grpSpPr>
      <p:sp>
        <p:nvSpPr>
          <p:cNvPr name="TextBox 2" id="2"/>
          <p:cNvSpPr txBox="true"/>
          <p:nvPr/>
        </p:nvSpPr>
        <p:spPr>
          <a:xfrm rot="0">
            <a:off x="4175798" y="4231571"/>
            <a:ext cx="10859976" cy="1848140"/>
          </a:xfrm>
          <a:prstGeom prst="rect">
            <a:avLst/>
          </a:prstGeom>
        </p:spPr>
        <p:txBody>
          <a:bodyPr anchor="t" rtlCol="false" tIns="0" lIns="0" bIns="0" rIns="0">
            <a:spAutoFit/>
          </a:bodyPr>
          <a:lstStyle/>
          <a:p>
            <a:pPr algn="l" marL="0" indent="0" lvl="0">
              <a:lnSpc>
                <a:spcPts val="13778"/>
              </a:lnSpc>
            </a:pPr>
            <a:r>
              <a:rPr lang="en-US" sz="14205" spc="-284">
                <a:solidFill>
                  <a:srgbClr val="F7F7F7"/>
                </a:solidFill>
                <a:latin typeface="Madelyn"/>
                <a:ea typeface="Madelyn"/>
                <a:cs typeface="Madelyn"/>
                <a:sym typeface="Madelyn"/>
              </a:rPr>
              <a:t>Música Especial</a:t>
            </a:r>
          </a:p>
        </p:txBody>
      </p:sp>
      <p:sp>
        <p:nvSpPr>
          <p:cNvPr name="AutoShape 3" id="3"/>
          <p:cNvSpPr/>
          <p:nvPr/>
        </p:nvSpPr>
        <p:spPr>
          <a:xfrm>
            <a:off x="6005481" y="0"/>
            <a:ext cx="0" cy="3259860"/>
          </a:xfrm>
          <a:prstGeom prst="line">
            <a:avLst/>
          </a:prstGeom>
          <a:ln cap="flat" w="38100">
            <a:solidFill>
              <a:srgbClr val="FFFFFF"/>
            </a:solidFill>
            <a:prstDash val="solid"/>
            <a:headEnd type="none" len="sm" w="sm"/>
            <a:tailEnd type="none" len="sm" w="sm"/>
          </a:ln>
        </p:spPr>
      </p:sp>
      <p:sp>
        <p:nvSpPr>
          <p:cNvPr name="AutoShape 4" id="4"/>
          <p:cNvSpPr/>
          <p:nvPr/>
        </p:nvSpPr>
        <p:spPr>
          <a:xfrm flipH="true" flipV="true">
            <a:off x="-521100" y="9694295"/>
            <a:ext cx="6077563" cy="0"/>
          </a:xfrm>
          <a:prstGeom prst="line">
            <a:avLst/>
          </a:prstGeom>
          <a:ln cap="flat" w="38100">
            <a:solidFill>
              <a:srgbClr val="FFFFFF"/>
            </a:solidFill>
            <a:prstDash val="solid"/>
            <a:headEnd type="none" len="sm" w="sm"/>
            <a:tailEnd type="none" len="sm" w="sm"/>
          </a:ln>
        </p:spPr>
      </p:sp>
      <p:sp>
        <p:nvSpPr>
          <p:cNvPr name="Freeform 5" id="5"/>
          <p:cNvSpPr/>
          <p:nvPr/>
        </p:nvSpPr>
        <p:spPr>
          <a:xfrm flipH="false" flipV="false" rot="0">
            <a:off x="9605786" y="6079711"/>
            <a:ext cx="4549697" cy="290043"/>
          </a:xfrm>
          <a:custGeom>
            <a:avLst/>
            <a:gdLst/>
            <a:ahLst/>
            <a:cxnLst/>
            <a:rect r="r" b="b" t="t" l="l"/>
            <a:pathLst>
              <a:path h="290043" w="4549697">
                <a:moveTo>
                  <a:pt x="0" y="0"/>
                </a:moveTo>
                <a:lnTo>
                  <a:pt x="4549697" y="0"/>
                </a:lnTo>
                <a:lnTo>
                  <a:pt x="4549697" y="290043"/>
                </a:lnTo>
                <a:lnTo>
                  <a:pt x="0" y="2900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7F7F7"/>
        </a:solidFill>
      </p:bgPr>
    </p:bg>
    <p:spTree>
      <p:nvGrpSpPr>
        <p:cNvPr id="1" name=""/>
        <p:cNvGrpSpPr/>
        <p:nvPr/>
      </p:nvGrpSpPr>
      <p:grpSpPr>
        <a:xfrm>
          <a:off x="0" y="0"/>
          <a:ext cx="0" cy="0"/>
          <a:chOff x="0" y="0"/>
          <a:chExt cx="0" cy="0"/>
        </a:xfrm>
      </p:grpSpPr>
      <p:sp>
        <p:nvSpPr>
          <p:cNvPr name="TextBox 2" id="2"/>
          <p:cNvSpPr txBox="true"/>
          <p:nvPr/>
        </p:nvSpPr>
        <p:spPr>
          <a:xfrm rot="0">
            <a:off x="2542439" y="2785203"/>
            <a:ext cx="14716861" cy="5598795"/>
          </a:xfrm>
          <a:prstGeom prst="rect">
            <a:avLst/>
          </a:prstGeom>
        </p:spPr>
        <p:txBody>
          <a:bodyPr anchor="t" rtlCol="false" tIns="0" lIns="0" bIns="0" rIns="0">
            <a:spAutoFit/>
          </a:bodyPr>
          <a:lstStyle/>
          <a:p>
            <a:pPr algn="l">
              <a:lnSpc>
                <a:spcPts val="5565"/>
              </a:lnSpc>
            </a:pPr>
            <a:r>
              <a:rPr lang="en-US" sz="3500">
                <a:solidFill>
                  <a:srgbClr val="365B6D"/>
                </a:solidFill>
                <a:latin typeface="Sorts Mill Goudy"/>
                <a:ea typeface="Sorts Mill Goudy"/>
                <a:cs typeface="Sorts Mill Goudy"/>
                <a:sym typeface="Sorts Mill Goudy"/>
              </a:rPr>
              <a:t>Por otro lado, las profecías apocalípticas están determinadas por la soberanía absoluta de Dios. Estas promesas y eventos ocurrirán de manera certera, independientemente de las decisiones humanas.</a:t>
            </a:r>
          </a:p>
          <a:p>
            <a:pPr algn="l">
              <a:lnSpc>
                <a:spcPts val="5565"/>
              </a:lnSpc>
            </a:pPr>
          </a:p>
          <a:p>
            <a:pPr algn="l">
              <a:lnSpc>
                <a:spcPts val="5565"/>
              </a:lnSpc>
            </a:pPr>
            <a:r>
              <a:rPr lang="en-US" sz="3500">
                <a:solidFill>
                  <a:srgbClr val="365B6D"/>
                </a:solidFill>
                <a:latin typeface="Sorts Mill Goudy"/>
                <a:ea typeface="Sorts Mill Goudy"/>
                <a:cs typeface="Sorts Mill Goudy"/>
                <a:sym typeface="Sorts Mill Goudy"/>
              </a:rPr>
              <a:t>Un ejemplo de esta verdad soberana se encuentra en Apocalipsis 22:12-13:</a:t>
            </a:r>
          </a:p>
          <a:p>
            <a:pPr algn="l">
              <a:lnSpc>
                <a:spcPts val="5565"/>
              </a:lnSpc>
            </a:pPr>
            <a:r>
              <a:rPr lang="en-US" sz="3500">
                <a:solidFill>
                  <a:srgbClr val="365B6D"/>
                </a:solidFill>
                <a:latin typeface="Sorts Mill Goudy"/>
                <a:ea typeface="Sorts Mill Goudy"/>
                <a:cs typeface="Sorts Mill Goudy"/>
                <a:sym typeface="Sorts Mill Goudy"/>
              </a:rPr>
              <a:t>«¡Vengo pronto!, y mi galardón conmigo, para recompensar a cada uno según sea su obra».</a:t>
            </a:r>
          </a:p>
          <a:p>
            <a:pPr algn="l" marL="0" indent="0" lvl="0">
              <a:lnSpc>
                <a:spcPts val="5565"/>
              </a:lnSpc>
              <a:spcBef>
                <a:spcPct val="0"/>
              </a:spcBef>
            </a:pPr>
          </a:p>
        </p:txBody>
      </p:sp>
      <p:sp>
        <p:nvSpPr>
          <p:cNvPr name="TextBox 3" id="3"/>
          <p:cNvSpPr txBox="true"/>
          <p:nvPr/>
        </p:nvSpPr>
        <p:spPr>
          <a:xfrm rot="0">
            <a:off x="3178236" y="1070414"/>
            <a:ext cx="12547712" cy="1848140"/>
          </a:xfrm>
          <a:prstGeom prst="rect">
            <a:avLst/>
          </a:prstGeom>
        </p:spPr>
        <p:txBody>
          <a:bodyPr anchor="t" rtlCol="false" tIns="0" lIns="0" bIns="0" rIns="0">
            <a:spAutoFit/>
          </a:bodyPr>
          <a:lstStyle/>
          <a:p>
            <a:pPr algn="l" marL="0" indent="0" lvl="0">
              <a:lnSpc>
                <a:spcPts val="13778"/>
              </a:lnSpc>
            </a:pPr>
            <a:r>
              <a:rPr lang="en-US" sz="14205" spc="-284">
                <a:solidFill>
                  <a:srgbClr val="365B6D"/>
                </a:solidFill>
                <a:latin typeface="Madelyn"/>
                <a:ea typeface="Madelyn"/>
                <a:cs typeface="Madelyn"/>
                <a:sym typeface="Madelyn"/>
              </a:rPr>
              <a:t>La</a:t>
            </a:r>
            <a:r>
              <a:rPr lang="en-US" sz="14205" spc="-284">
                <a:solidFill>
                  <a:srgbClr val="365B6D"/>
                </a:solidFill>
                <a:latin typeface="Madelyn"/>
                <a:ea typeface="Madelyn"/>
                <a:cs typeface="Madelyn"/>
                <a:sym typeface="Madelyn"/>
              </a:rPr>
              <a:t>s Profecías Apocalípticas</a:t>
            </a:r>
          </a:p>
        </p:txBody>
      </p:sp>
      <p:sp>
        <p:nvSpPr>
          <p:cNvPr name="TextBox 4" id="4"/>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6C9286">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6C9286"/>
        </a:solidFill>
      </p:bgPr>
    </p:bg>
    <p:spTree>
      <p:nvGrpSpPr>
        <p:cNvPr id="1" name=""/>
        <p:cNvGrpSpPr/>
        <p:nvPr/>
      </p:nvGrpSpPr>
      <p:grpSpPr>
        <a:xfrm>
          <a:off x="0" y="0"/>
          <a:ext cx="0" cy="0"/>
          <a:chOff x="0" y="0"/>
          <a:chExt cx="0" cy="0"/>
        </a:xfrm>
      </p:grpSpPr>
      <p:sp>
        <p:nvSpPr>
          <p:cNvPr name="AutoShape 2" id="2"/>
          <p:cNvSpPr/>
          <p:nvPr/>
        </p:nvSpPr>
        <p:spPr>
          <a:xfrm flipV="true">
            <a:off x="3604689" y="9277350"/>
            <a:ext cx="10276542" cy="0"/>
          </a:xfrm>
          <a:prstGeom prst="line">
            <a:avLst/>
          </a:prstGeom>
          <a:ln cap="flat" w="38100">
            <a:solidFill>
              <a:srgbClr val="F2F1EC"/>
            </a:solidFill>
            <a:prstDash val="solid"/>
            <a:headEnd type="none" len="sm" w="sm"/>
            <a:tailEnd type="none" len="sm" w="sm"/>
          </a:ln>
        </p:spPr>
      </p:sp>
      <p:sp>
        <p:nvSpPr>
          <p:cNvPr name="AutoShape 3" id="3"/>
          <p:cNvSpPr/>
          <p:nvPr/>
        </p:nvSpPr>
        <p:spPr>
          <a:xfrm flipV="true">
            <a:off x="5677458" y="846027"/>
            <a:ext cx="10276542" cy="0"/>
          </a:xfrm>
          <a:prstGeom prst="line">
            <a:avLst/>
          </a:prstGeom>
          <a:ln cap="flat" w="38100">
            <a:solidFill>
              <a:srgbClr val="F2F1EC"/>
            </a:solidFill>
            <a:prstDash val="solid"/>
            <a:headEnd type="none" len="sm" w="sm"/>
            <a:tailEnd type="none" len="sm" w="sm"/>
          </a:ln>
        </p:spPr>
      </p:sp>
      <p:sp>
        <p:nvSpPr>
          <p:cNvPr name="Freeform 4" id="4"/>
          <p:cNvSpPr/>
          <p:nvPr/>
        </p:nvSpPr>
        <p:spPr>
          <a:xfrm flipH="false" flipV="false" rot="0">
            <a:off x="8438875" y="3844026"/>
            <a:ext cx="8217986" cy="4623218"/>
          </a:xfrm>
          <a:custGeom>
            <a:avLst/>
            <a:gdLst/>
            <a:ahLst/>
            <a:cxnLst/>
            <a:rect r="r" b="b" t="t" l="l"/>
            <a:pathLst>
              <a:path h="4623218" w="8217986">
                <a:moveTo>
                  <a:pt x="0" y="0"/>
                </a:moveTo>
                <a:lnTo>
                  <a:pt x="8217986" y="0"/>
                </a:lnTo>
                <a:lnTo>
                  <a:pt x="8217986" y="4623218"/>
                </a:lnTo>
                <a:lnTo>
                  <a:pt x="0" y="4623218"/>
                </a:lnTo>
                <a:lnTo>
                  <a:pt x="0" y="0"/>
                </a:lnTo>
                <a:close/>
              </a:path>
            </a:pathLst>
          </a:custGeom>
          <a:blipFill>
            <a:blip r:embed="rId2"/>
            <a:stretch>
              <a:fillRect l="0" t="0" r="0" b="0"/>
            </a:stretch>
          </a:blipFill>
        </p:spPr>
      </p:sp>
      <p:sp>
        <p:nvSpPr>
          <p:cNvPr name="Freeform 5" id="5"/>
          <p:cNvSpPr/>
          <p:nvPr/>
        </p:nvSpPr>
        <p:spPr>
          <a:xfrm flipH="false" flipV="false" rot="-1378344">
            <a:off x="2912712" y="4245868"/>
            <a:ext cx="3014920" cy="4413843"/>
          </a:xfrm>
          <a:custGeom>
            <a:avLst/>
            <a:gdLst/>
            <a:ahLst/>
            <a:cxnLst/>
            <a:rect r="r" b="b" t="t" l="l"/>
            <a:pathLst>
              <a:path h="4413843" w="3014920">
                <a:moveTo>
                  <a:pt x="0" y="0"/>
                </a:moveTo>
                <a:lnTo>
                  <a:pt x="3014920" y="0"/>
                </a:lnTo>
                <a:lnTo>
                  <a:pt x="3014920" y="4413843"/>
                </a:lnTo>
                <a:lnTo>
                  <a:pt x="0" y="4413843"/>
                </a:lnTo>
                <a:lnTo>
                  <a:pt x="0" y="0"/>
                </a:lnTo>
                <a:close/>
              </a:path>
            </a:pathLst>
          </a:custGeom>
          <a:blipFill>
            <a:blip r:embed="rId3"/>
            <a:stretch>
              <a:fillRect l="0" t="0" r="0" b="0"/>
            </a:stretch>
          </a:blipFill>
        </p:spPr>
      </p:sp>
      <p:sp>
        <p:nvSpPr>
          <p:cNvPr name="TextBox 6" id="6"/>
          <p:cNvSpPr txBox="true"/>
          <p:nvPr/>
        </p:nvSpPr>
        <p:spPr>
          <a:xfrm rot="0">
            <a:off x="1832884" y="1652263"/>
            <a:ext cx="14622232" cy="2571750"/>
          </a:xfrm>
          <a:prstGeom prst="rect">
            <a:avLst/>
          </a:prstGeom>
        </p:spPr>
        <p:txBody>
          <a:bodyPr anchor="t" rtlCol="false" tIns="0" lIns="0" bIns="0" rIns="0">
            <a:spAutoFit/>
          </a:bodyPr>
          <a:lstStyle/>
          <a:p>
            <a:pPr algn="l" marL="0" indent="0" lvl="0">
              <a:lnSpc>
                <a:spcPts val="21000"/>
              </a:lnSpc>
            </a:pPr>
            <a:r>
              <a:rPr lang="en-US" sz="15000" spc="120">
                <a:solidFill>
                  <a:srgbClr val="F7F7F7"/>
                </a:solidFill>
                <a:latin typeface="Madelyn"/>
                <a:ea typeface="Madelyn"/>
                <a:cs typeface="Madelyn"/>
                <a:sym typeface="Madelyn"/>
              </a:rPr>
              <a:t>Informe Misionero</a:t>
            </a:r>
          </a:p>
        </p:txBody>
      </p:sp>
      <p:sp>
        <p:nvSpPr>
          <p:cNvPr name="TextBox 7" id="7"/>
          <p:cNvSpPr txBox="true"/>
          <p:nvPr/>
        </p:nvSpPr>
        <p:spPr>
          <a:xfrm rot="0">
            <a:off x="10878275" y="8414385"/>
            <a:ext cx="4904154" cy="843915"/>
          </a:xfrm>
          <a:prstGeom prst="rect">
            <a:avLst/>
          </a:prstGeom>
        </p:spPr>
        <p:txBody>
          <a:bodyPr anchor="t" rtlCol="false" tIns="0" lIns="0" bIns="0" rIns="0">
            <a:spAutoFit/>
          </a:bodyPr>
          <a:lstStyle/>
          <a:p>
            <a:pPr algn="l" marL="0" indent="0" lvl="0">
              <a:lnSpc>
                <a:spcPts val="7155"/>
              </a:lnSpc>
            </a:pPr>
            <a:r>
              <a:rPr lang="en-US" sz="4500">
                <a:solidFill>
                  <a:srgbClr val="F7F7F7"/>
                </a:solidFill>
                <a:latin typeface="Sorts Mill Goudy"/>
                <a:ea typeface="Sorts Mill Goudy"/>
                <a:cs typeface="Sorts Mill Goudy"/>
                <a:sym typeface="Sorts Mill Goudy"/>
              </a:rPr>
              <a:t>“ No estoy solo “</a:t>
            </a:r>
          </a:p>
        </p:txBody>
      </p:sp>
      <p:sp>
        <p:nvSpPr>
          <p:cNvPr name="TextBox 8" id="8"/>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7F7F7"/>
        </a:solidFill>
      </p:bgPr>
    </p:bg>
    <p:spTree>
      <p:nvGrpSpPr>
        <p:cNvPr id="1" name=""/>
        <p:cNvGrpSpPr/>
        <p:nvPr/>
      </p:nvGrpSpPr>
      <p:grpSpPr>
        <a:xfrm>
          <a:off x="0" y="0"/>
          <a:ext cx="0" cy="0"/>
          <a:chOff x="0" y="0"/>
          <a:chExt cx="0" cy="0"/>
        </a:xfrm>
      </p:grpSpPr>
      <p:sp>
        <p:nvSpPr>
          <p:cNvPr name="TextBox 2" id="2"/>
          <p:cNvSpPr txBox="true"/>
          <p:nvPr/>
        </p:nvSpPr>
        <p:spPr>
          <a:xfrm rot="0">
            <a:off x="2542439" y="3900219"/>
            <a:ext cx="14716861" cy="2779395"/>
          </a:xfrm>
          <a:prstGeom prst="rect">
            <a:avLst/>
          </a:prstGeom>
        </p:spPr>
        <p:txBody>
          <a:bodyPr anchor="t" rtlCol="false" tIns="0" lIns="0" bIns="0" rIns="0">
            <a:spAutoFit/>
          </a:bodyPr>
          <a:lstStyle/>
          <a:p>
            <a:pPr algn="l">
              <a:lnSpc>
                <a:spcPts val="5565"/>
              </a:lnSpc>
            </a:pPr>
            <a:r>
              <a:rPr lang="en-US" sz="3500">
                <a:solidFill>
                  <a:srgbClr val="365B6D"/>
                </a:solidFill>
                <a:latin typeface="Sorts Mill Goudy"/>
                <a:ea typeface="Sorts Mill Goudy"/>
                <a:cs typeface="Sorts Mill Goudy"/>
                <a:sym typeface="Sorts Mill Goudy"/>
              </a:rPr>
              <a:t>Tanto las profecías clásicas como las apocalípticas son instrumentos divinos para guiarnos, alertarnos y darnos esperanza. Al estudiar la Biblia con atención y actuar conforme a</a:t>
            </a:r>
            <a:r>
              <a:rPr lang="en-US" sz="3500">
                <a:solidFill>
                  <a:srgbClr val="365B6D"/>
                </a:solidFill>
                <a:latin typeface="Sorts Mill Goudy"/>
                <a:ea typeface="Sorts Mill Goudy"/>
                <a:cs typeface="Sorts Mill Goudy"/>
                <a:sym typeface="Sorts Mill Goudy"/>
              </a:rPr>
              <a:t> la voluntad de Dios, experimentamos los frutos de la obediencia en nuestra vida cotidiana.</a:t>
            </a:r>
          </a:p>
        </p:txBody>
      </p:sp>
      <p:sp>
        <p:nvSpPr>
          <p:cNvPr name="TextBox 3" id="3"/>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6C9286">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65B6D"/>
        </a:solidFill>
      </p:bgPr>
    </p:bg>
    <p:spTree>
      <p:nvGrpSpPr>
        <p:cNvPr id="1" name=""/>
        <p:cNvGrpSpPr/>
        <p:nvPr/>
      </p:nvGrpSpPr>
      <p:grpSpPr>
        <a:xfrm>
          <a:off x="0" y="0"/>
          <a:ext cx="0" cy="0"/>
          <a:chOff x="0" y="0"/>
          <a:chExt cx="0" cy="0"/>
        </a:xfrm>
      </p:grpSpPr>
      <p:sp>
        <p:nvSpPr>
          <p:cNvPr name="AutoShape 2" id="2"/>
          <p:cNvSpPr/>
          <p:nvPr/>
        </p:nvSpPr>
        <p:spPr>
          <a:xfrm>
            <a:off x="6005481" y="0"/>
            <a:ext cx="0" cy="3259860"/>
          </a:xfrm>
          <a:prstGeom prst="line">
            <a:avLst/>
          </a:prstGeom>
          <a:ln cap="flat" w="38100">
            <a:solidFill>
              <a:srgbClr val="FFFFFF"/>
            </a:solidFill>
            <a:prstDash val="solid"/>
            <a:headEnd type="none" len="sm" w="sm"/>
            <a:tailEnd type="none" len="sm" w="sm"/>
          </a:ln>
        </p:spPr>
      </p:sp>
      <p:sp>
        <p:nvSpPr>
          <p:cNvPr name="AutoShape 3" id="3"/>
          <p:cNvSpPr/>
          <p:nvPr/>
        </p:nvSpPr>
        <p:spPr>
          <a:xfrm flipH="true" flipV="true">
            <a:off x="-521100" y="9694295"/>
            <a:ext cx="6077563" cy="0"/>
          </a:xfrm>
          <a:prstGeom prst="line">
            <a:avLst/>
          </a:prstGeom>
          <a:ln cap="flat" w="38100">
            <a:solidFill>
              <a:srgbClr val="FFFFFF"/>
            </a:solidFill>
            <a:prstDash val="solid"/>
            <a:headEnd type="none" len="sm" w="sm"/>
            <a:tailEnd type="none" len="sm" w="sm"/>
          </a:ln>
        </p:spPr>
      </p:sp>
      <p:sp>
        <p:nvSpPr>
          <p:cNvPr name="Freeform 4" id="4"/>
          <p:cNvSpPr/>
          <p:nvPr/>
        </p:nvSpPr>
        <p:spPr>
          <a:xfrm flipH="false" flipV="false" rot="0">
            <a:off x="9471839" y="3588290"/>
            <a:ext cx="4549697" cy="290043"/>
          </a:xfrm>
          <a:custGeom>
            <a:avLst/>
            <a:gdLst/>
            <a:ahLst/>
            <a:cxnLst/>
            <a:rect r="r" b="b" t="t" l="l"/>
            <a:pathLst>
              <a:path h="290043" w="4549697">
                <a:moveTo>
                  <a:pt x="0" y="0"/>
                </a:moveTo>
                <a:lnTo>
                  <a:pt x="4549696" y="0"/>
                </a:lnTo>
                <a:lnTo>
                  <a:pt x="4549696" y="290043"/>
                </a:lnTo>
                <a:lnTo>
                  <a:pt x="0" y="2900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3165149" y="2647214"/>
            <a:ext cx="4028019" cy="6332045"/>
          </a:xfrm>
          <a:custGeom>
            <a:avLst/>
            <a:gdLst/>
            <a:ahLst/>
            <a:cxnLst/>
            <a:rect r="r" b="b" t="t" l="l"/>
            <a:pathLst>
              <a:path h="6332045" w="4028019">
                <a:moveTo>
                  <a:pt x="0" y="0"/>
                </a:moveTo>
                <a:lnTo>
                  <a:pt x="4028019" y="0"/>
                </a:lnTo>
                <a:lnTo>
                  <a:pt x="4028019" y="6332045"/>
                </a:lnTo>
                <a:lnTo>
                  <a:pt x="0" y="6332045"/>
                </a:lnTo>
                <a:lnTo>
                  <a:pt x="0" y="0"/>
                </a:lnTo>
                <a:close/>
              </a:path>
            </a:pathLst>
          </a:custGeom>
          <a:blipFill>
            <a:blip r:embed="rId4"/>
            <a:stretch>
              <a:fillRect l="0" t="0" r="0" b="0"/>
            </a:stretch>
          </a:blipFill>
        </p:spPr>
      </p:sp>
      <p:sp>
        <p:nvSpPr>
          <p:cNvPr name="TextBox 6" id="6"/>
          <p:cNvSpPr txBox="true"/>
          <p:nvPr/>
        </p:nvSpPr>
        <p:spPr>
          <a:xfrm rot="0">
            <a:off x="6988693" y="1411721"/>
            <a:ext cx="10859976" cy="1848140"/>
          </a:xfrm>
          <a:prstGeom prst="rect">
            <a:avLst/>
          </a:prstGeom>
        </p:spPr>
        <p:txBody>
          <a:bodyPr anchor="t" rtlCol="false" tIns="0" lIns="0" bIns="0" rIns="0">
            <a:spAutoFit/>
          </a:bodyPr>
          <a:lstStyle/>
          <a:p>
            <a:pPr algn="l" marL="0" indent="0" lvl="0">
              <a:lnSpc>
                <a:spcPts val="13778"/>
              </a:lnSpc>
            </a:pPr>
            <a:r>
              <a:rPr lang="en-US" sz="14205" spc="-284">
                <a:solidFill>
                  <a:srgbClr val="F7F7F7"/>
                </a:solidFill>
                <a:latin typeface="Madelyn"/>
                <a:ea typeface="Madelyn"/>
                <a:cs typeface="Madelyn"/>
                <a:sym typeface="Madelyn"/>
              </a:rPr>
              <a:t>Nuevo Horizonte</a:t>
            </a:r>
          </a:p>
        </p:txBody>
      </p:sp>
      <p:sp>
        <p:nvSpPr>
          <p:cNvPr name="TextBox 7" id="7"/>
          <p:cNvSpPr txBox="true"/>
          <p:nvPr/>
        </p:nvSpPr>
        <p:spPr>
          <a:xfrm rot="0">
            <a:off x="8507418" y="5336579"/>
            <a:ext cx="8199259" cy="1748790"/>
          </a:xfrm>
          <a:prstGeom prst="rect">
            <a:avLst/>
          </a:prstGeom>
        </p:spPr>
        <p:txBody>
          <a:bodyPr anchor="t" rtlCol="false" tIns="0" lIns="0" bIns="0" rIns="0">
            <a:spAutoFit/>
          </a:bodyPr>
          <a:lstStyle/>
          <a:p>
            <a:pPr algn="l" marL="0" indent="0" lvl="0">
              <a:lnSpc>
                <a:spcPts val="7155"/>
              </a:lnSpc>
            </a:pPr>
            <a:r>
              <a:rPr lang="en-US" sz="4500">
                <a:solidFill>
                  <a:srgbClr val="F7F7F7"/>
                </a:solidFill>
                <a:latin typeface="Sorts Mill Goudy"/>
                <a:ea typeface="Sorts Mill Goudy"/>
                <a:cs typeface="Sorts Mill Goudy"/>
                <a:sym typeface="Sorts Mill Goudy"/>
              </a:rPr>
              <a:t>Mejoramiento: Aprovechemos las bendiciones de la oración </a:t>
            </a:r>
          </a:p>
        </p:txBody>
      </p:sp>
      <p:sp>
        <p:nvSpPr>
          <p:cNvPr name="TextBox 8" id="8"/>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12.xml><?xml version="1.0" encoding="utf-8"?>
<p:sld xmlns:p="http://schemas.openxmlformats.org/presentationml/2006/main" xmlns:a="http://schemas.openxmlformats.org/drawingml/2006/main">
  <p:cSld>
    <p:bg>
      <p:bgPr>
        <a:solidFill>
          <a:srgbClr val="F7F7F7"/>
        </a:solidFill>
      </p:bgPr>
    </p:bg>
    <p:spTree>
      <p:nvGrpSpPr>
        <p:cNvPr id="1" name=""/>
        <p:cNvGrpSpPr/>
        <p:nvPr/>
      </p:nvGrpSpPr>
      <p:grpSpPr>
        <a:xfrm>
          <a:off x="0" y="0"/>
          <a:ext cx="0" cy="0"/>
          <a:chOff x="0" y="0"/>
          <a:chExt cx="0" cy="0"/>
        </a:xfrm>
      </p:grpSpPr>
      <p:sp>
        <p:nvSpPr>
          <p:cNvPr name="TextBox 2" id="2"/>
          <p:cNvSpPr txBox="true"/>
          <p:nvPr/>
        </p:nvSpPr>
        <p:spPr>
          <a:xfrm rot="0">
            <a:off x="2542439" y="3900219"/>
            <a:ext cx="14716861" cy="2779395"/>
          </a:xfrm>
          <a:prstGeom prst="rect">
            <a:avLst/>
          </a:prstGeom>
        </p:spPr>
        <p:txBody>
          <a:bodyPr anchor="t" rtlCol="false" tIns="0" lIns="0" bIns="0" rIns="0">
            <a:spAutoFit/>
          </a:bodyPr>
          <a:lstStyle/>
          <a:p>
            <a:pPr algn="l">
              <a:lnSpc>
                <a:spcPts val="5565"/>
              </a:lnSpc>
            </a:pPr>
            <a:r>
              <a:rPr lang="en-US" sz="3500">
                <a:solidFill>
                  <a:srgbClr val="365B6D"/>
                </a:solidFill>
                <a:latin typeface="Sorts Mill Goudy"/>
                <a:ea typeface="Sorts Mill Goudy"/>
                <a:cs typeface="Sorts Mill Goudy"/>
                <a:sym typeface="Sorts Mill Goudy"/>
              </a:rPr>
              <a:t>Las profecías apocalípticas y clásicas han sido el medio por el cual Dios ha dado mensajes de advertencia a su pueblo. Si estudiamos con detenimiento las profecías y actuamos conforme a</a:t>
            </a:r>
            <a:r>
              <a:rPr lang="en-US" sz="3500">
                <a:solidFill>
                  <a:srgbClr val="365B6D"/>
                </a:solidFill>
                <a:latin typeface="Sorts Mill Goudy"/>
                <a:ea typeface="Sorts Mill Goudy"/>
                <a:cs typeface="Sorts Mill Goudy"/>
                <a:sym typeface="Sorts Mill Goudy"/>
              </a:rPr>
              <a:t>l plan de Dios, experimentaremos los resultados de la obediencia en nuestras vidas.</a:t>
            </a:r>
          </a:p>
        </p:txBody>
      </p:sp>
      <p:sp>
        <p:nvSpPr>
          <p:cNvPr name="TextBox 3" id="3"/>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6C9286">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6C9286"/>
        </a:solidFill>
      </p:bgPr>
    </p:bg>
    <p:spTree>
      <p:nvGrpSpPr>
        <p:cNvPr id="1" name=""/>
        <p:cNvGrpSpPr/>
        <p:nvPr/>
      </p:nvGrpSpPr>
      <p:grpSpPr>
        <a:xfrm>
          <a:off x="0" y="0"/>
          <a:ext cx="0" cy="0"/>
          <a:chOff x="0" y="0"/>
          <a:chExt cx="0" cy="0"/>
        </a:xfrm>
      </p:grpSpPr>
      <p:sp>
        <p:nvSpPr>
          <p:cNvPr name="AutoShape 2" id="2"/>
          <p:cNvSpPr/>
          <p:nvPr/>
        </p:nvSpPr>
        <p:spPr>
          <a:xfrm flipV="true">
            <a:off x="5677458" y="846027"/>
            <a:ext cx="10276542" cy="0"/>
          </a:xfrm>
          <a:prstGeom prst="line">
            <a:avLst/>
          </a:prstGeom>
          <a:ln cap="flat" w="38100">
            <a:solidFill>
              <a:srgbClr val="F2F1EC"/>
            </a:solidFill>
            <a:prstDash val="solid"/>
            <a:headEnd type="none" len="sm" w="sm"/>
            <a:tailEnd type="none" len="sm" w="sm"/>
          </a:ln>
        </p:spPr>
      </p:sp>
      <p:sp>
        <p:nvSpPr>
          <p:cNvPr name="Freeform 3" id="3"/>
          <p:cNvSpPr/>
          <p:nvPr/>
        </p:nvSpPr>
        <p:spPr>
          <a:xfrm flipH="false" flipV="false" rot="0">
            <a:off x="3178932" y="3982908"/>
            <a:ext cx="12775068" cy="6968219"/>
          </a:xfrm>
          <a:custGeom>
            <a:avLst/>
            <a:gdLst/>
            <a:ahLst/>
            <a:cxnLst/>
            <a:rect r="r" b="b" t="t" l="l"/>
            <a:pathLst>
              <a:path h="6968219" w="12775068">
                <a:moveTo>
                  <a:pt x="0" y="0"/>
                </a:moveTo>
                <a:lnTo>
                  <a:pt x="12775068" y="0"/>
                </a:lnTo>
                <a:lnTo>
                  <a:pt x="12775068" y="6968219"/>
                </a:lnTo>
                <a:lnTo>
                  <a:pt x="0" y="6968219"/>
                </a:lnTo>
                <a:lnTo>
                  <a:pt x="0" y="0"/>
                </a:lnTo>
                <a:close/>
              </a:path>
            </a:pathLst>
          </a:custGeom>
          <a:blipFill>
            <a:blip r:embed="rId2"/>
            <a:stretch>
              <a:fillRect l="0" t="0" r="0" b="0"/>
            </a:stretch>
          </a:blipFill>
        </p:spPr>
      </p:sp>
      <p:sp>
        <p:nvSpPr>
          <p:cNvPr name="TextBox 4" id="4"/>
          <p:cNvSpPr txBox="true"/>
          <p:nvPr/>
        </p:nvSpPr>
        <p:spPr>
          <a:xfrm rot="0">
            <a:off x="1832884" y="1652263"/>
            <a:ext cx="14622232" cy="2571750"/>
          </a:xfrm>
          <a:prstGeom prst="rect">
            <a:avLst/>
          </a:prstGeom>
        </p:spPr>
        <p:txBody>
          <a:bodyPr anchor="t" rtlCol="false" tIns="0" lIns="0" bIns="0" rIns="0">
            <a:spAutoFit/>
          </a:bodyPr>
          <a:lstStyle/>
          <a:p>
            <a:pPr algn="l" marL="0" indent="0" lvl="0">
              <a:lnSpc>
                <a:spcPts val="21000"/>
              </a:lnSpc>
            </a:pPr>
            <a:r>
              <a:rPr lang="en-US" sz="15000" spc="120">
                <a:solidFill>
                  <a:srgbClr val="F7F7F7"/>
                </a:solidFill>
                <a:latin typeface="Madelyn"/>
                <a:ea typeface="Madelyn"/>
                <a:cs typeface="Madelyn"/>
                <a:sym typeface="Madelyn"/>
              </a:rPr>
              <a:t>Informe Secretarial</a:t>
            </a:r>
          </a:p>
        </p:txBody>
      </p:sp>
      <p:sp>
        <p:nvSpPr>
          <p:cNvPr name="TextBox 5" id="5"/>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365B6D"/>
        </a:solidFill>
      </p:bgPr>
    </p:bg>
    <p:spTree>
      <p:nvGrpSpPr>
        <p:cNvPr id="1" name=""/>
        <p:cNvGrpSpPr/>
        <p:nvPr/>
      </p:nvGrpSpPr>
      <p:grpSpPr>
        <a:xfrm>
          <a:off x="0" y="0"/>
          <a:ext cx="0" cy="0"/>
          <a:chOff x="0" y="0"/>
          <a:chExt cx="0" cy="0"/>
        </a:xfrm>
      </p:grpSpPr>
      <p:sp>
        <p:nvSpPr>
          <p:cNvPr name="AutoShape 2" id="2"/>
          <p:cNvSpPr/>
          <p:nvPr/>
        </p:nvSpPr>
        <p:spPr>
          <a:xfrm>
            <a:off x="3942691" y="0"/>
            <a:ext cx="0" cy="3259860"/>
          </a:xfrm>
          <a:prstGeom prst="line">
            <a:avLst/>
          </a:prstGeom>
          <a:ln cap="flat" w="38100">
            <a:solidFill>
              <a:srgbClr val="FFFFFF"/>
            </a:solidFill>
            <a:prstDash val="solid"/>
            <a:headEnd type="none" len="sm" w="sm"/>
            <a:tailEnd type="none" len="sm" w="sm"/>
          </a:ln>
        </p:spPr>
      </p:sp>
      <p:sp>
        <p:nvSpPr>
          <p:cNvPr name="AutoShape 3" id="3"/>
          <p:cNvSpPr/>
          <p:nvPr/>
        </p:nvSpPr>
        <p:spPr>
          <a:xfrm flipH="true" flipV="true">
            <a:off x="-521100" y="9694295"/>
            <a:ext cx="6077563" cy="0"/>
          </a:xfrm>
          <a:prstGeom prst="line">
            <a:avLst/>
          </a:prstGeom>
          <a:ln cap="flat" w="38100">
            <a:solidFill>
              <a:srgbClr val="FFFFFF"/>
            </a:solidFill>
            <a:prstDash val="solid"/>
            <a:headEnd type="none" len="sm" w="sm"/>
            <a:tailEnd type="none" len="sm" w="sm"/>
          </a:ln>
        </p:spPr>
      </p:sp>
      <p:sp>
        <p:nvSpPr>
          <p:cNvPr name="Freeform 4" id="4"/>
          <p:cNvSpPr/>
          <p:nvPr/>
        </p:nvSpPr>
        <p:spPr>
          <a:xfrm flipH="false" flipV="false" rot="0">
            <a:off x="9471839" y="3588290"/>
            <a:ext cx="4549697" cy="290043"/>
          </a:xfrm>
          <a:custGeom>
            <a:avLst/>
            <a:gdLst/>
            <a:ahLst/>
            <a:cxnLst/>
            <a:rect r="r" b="b" t="t" l="l"/>
            <a:pathLst>
              <a:path h="290043" w="4549697">
                <a:moveTo>
                  <a:pt x="0" y="0"/>
                </a:moveTo>
                <a:lnTo>
                  <a:pt x="4549696" y="0"/>
                </a:lnTo>
                <a:lnTo>
                  <a:pt x="4549696" y="290043"/>
                </a:lnTo>
                <a:lnTo>
                  <a:pt x="0" y="2900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4431938" y="2823865"/>
            <a:ext cx="10859742" cy="6434435"/>
          </a:xfrm>
          <a:custGeom>
            <a:avLst/>
            <a:gdLst/>
            <a:ahLst/>
            <a:cxnLst/>
            <a:rect r="r" b="b" t="t" l="l"/>
            <a:pathLst>
              <a:path h="6434435" w="10859742">
                <a:moveTo>
                  <a:pt x="0" y="0"/>
                </a:moveTo>
                <a:lnTo>
                  <a:pt x="10859742" y="0"/>
                </a:lnTo>
                <a:lnTo>
                  <a:pt x="10859742" y="6434435"/>
                </a:lnTo>
                <a:lnTo>
                  <a:pt x="0" y="6434435"/>
                </a:lnTo>
                <a:lnTo>
                  <a:pt x="0" y="0"/>
                </a:lnTo>
                <a:close/>
              </a:path>
            </a:pathLst>
          </a:custGeom>
          <a:blipFill>
            <a:blip r:embed="rId4"/>
            <a:stretch>
              <a:fillRect l="0" t="0" r="-2017" b="0"/>
            </a:stretch>
          </a:blipFill>
        </p:spPr>
      </p:sp>
      <p:sp>
        <p:nvSpPr>
          <p:cNvPr name="TextBox 6" id="6"/>
          <p:cNvSpPr txBox="true"/>
          <p:nvPr/>
        </p:nvSpPr>
        <p:spPr>
          <a:xfrm rot="0">
            <a:off x="5059851" y="1411721"/>
            <a:ext cx="12788818" cy="1848140"/>
          </a:xfrm>
          <a:prstGeom prst="rect">
            <a:avLst/>
          </a:prstGeom>
        </p:spPr>
        <p:txBody>
          <a:bodyPr anchor="t" rtlCol="false" tIns="0" lIns="0" bIns="0" rIns="0">
            <a:spAutoFit/>
          </a:bodyPr>
          <a:lstStyle/>
          <a:p>
            <a:pPr algn="l" marL="0" indent="0" lvl="0">
              <a:lnSpc>
                <a:spcPts val="13778"/>
              </a:lnSpc>
            </a:pPr>
            <a:r>
              <a:rPr lang="en-US" sz="14205" spc="-284">
                <a:solidFill>
                  <a:srgbClr val="F7F7F7"/>
                </a:solidFill>
                <a:latin typeface="Madelyn"/>
                <a:ea typeface="Madelyn"/>
                <a:cs typeface="Madelyn"/>
                <a:sym typeface="Madelyn"/>
              </a:rPr>
              <a:t>Lección de Escuela Sabática</a:t>
            </a:r>
          </a:p>
        </p:txBody>
      </p:sp>
      <p:sp>
        <p:nvSpPr>
          <p:cNvPr name="TextBox 7" id="7"/>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F7F7F7"/>
        </a:solidFill>
      </p:bgPr>
    </p:bg>
    <p:spTree>
      <p:nvGrpSpPr>
        <p:cNvPr id="1" name=""/>
        <p:cNvGrpSpPr/>
        <p:nvPr/>
      </p:nvGrpSpPr>
      <p:grpSpPr>
        <a:xfrm>
          <a:off x="0" y="0"/>
          <a:ext cx="0" cy="0"/>
          <a:chOff x="0" y="0"/>
          <a:chExt cx="0" cy="0"/>
        </a:xfrm>
      </p:grpSpPr>
      <p:sp>
        <p:nvSpPr>
          <p:cNvPr name="TextBox 2" id="2"/>
          <p:cNvSpPr txBox="true"/>
          <p:nvPr/>
        </p:nvSpPr>
        <p:spPr>
          <a:xfrm rot="0">
            <a:off x="1658386" y="2089068"/>
            <a:ext cx="15922388" cy="7008495"/>
          </a:xfrm>
          <a:prstGeom prst="rect">
            <a:avLst/>
          </a:prstGeom>
        </p:spPr>
        <p:txBody>
          <a:bodyPr anchor="t" rtlCol="false" tIns="0" lIns="0" bIns="0" rIns="0">
            <a:spAutoFit/>
          </a:bodyPr>
          <a:lstStyle/>
          <a:p>
            <a:pPr algn="l">
              <a:lnSpc>
                <a:spcPts val="5565"/>
              </a:lnSpc>
            </a:pPr>
            <a:r>
              <a:rPr lang="en-US" sz="3500">
                <a:solidFill>
                  <a:srgbClr val="365B6D"/>
                </a:solidFill>
                <a:latin typeface="Sorts Mill Goudy"/>
                <a:ea typeface="Sorts Mill Goudy"/>
                <a:cs typeface="Sorts Mill Goudy"/>
                <a:sym typeface="Sorts Mill Goudy"/>
              </a:rPr>
              <a:t>«Las profecías de Daniel contienen numerosos símbolos. De hecho, esto es una característica básica de la profecía apocalíptica, tal como lo encontramos en Daniel y Apocalipsis. Los símbolos también son usados en la profecía clásica, como la que se halla en los libros de Isaías, Jeremías, Oseas y otros» (Daniel, un enfoque cristocéntrico, p. 136). En el programa de hoy hemos visto cómo Dios, por su amor hacia nosotros, no permite que vivamos en la incertidumbre con respecto al desenlace de los eventos de este mundo. Él nos habla para presentarnos lo que ha de ocurrir, y todo está amparado en su soberanía. Hoy le invitamos a creer en sus profetas, a confiar en su Palabra y a tomar parte activa del lado de Dios en el desarrollo de estos eventos finales de la historia.</a:t>
            </a:r>
          </a:p>
        </p:txBody>
      </p:sp>
      <p:sp>
        <p:nvSpPr>
          <p:cNvPr name="TextBox 3" id="3"/>
          <p:cNvSpPr txBox="true"/>
          <p:nvPr/>
        </p:nvSpPr>
        <p:spPr>
          <a:xfrm rot="0">
            <a:off x="1658386" y="363451"/>
            <a:ext cx="14622232" cy="2571750"/>
          </a:xfrm>
          <a:prstGeom prst="rect">
            <a:avLst/>
          </a:prstGeom>
        </p:spPr>
        <p:txBody>
          <a:bodyPr anchor="t" rtlCol="false" tIns="0" lIns="0" bIns="0" rIns="0">
            <a:spAutoFit/>
          </a:bodyPr>
          <a:lstStyle/>
          <a:p>
            <a:pPr algn="l" marL="0" indent="0" lvl="0">
              <a:lnSpc>
                <a:spcPts val="21000"/>
              </a:lnSpc>
            </a:pPr>
            <a:r>
              <a:rPr lang="en-US" sz="15000" spc="120">
                <a:solidFill>
                  <a:srgbClr val="365B6D"/>
                </a:solidFill>
                <a:latin typeface="Madelyn"/>
                <a:ea typeface="Madelyn"/>
                <a:cs typeface="Madelyn"/>
                <a:sym typeface="Madelyn"/>
              </a:rPr>
              <a:t>Conclusión</a:t>
            </a:r>
          </a:p>
        </p:txBody>
      </p:sp>
      <p:sp>
        <p:nvSpPr>
          <p:cNvPr name="TextBox 4" id="4"/>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6C9286">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6C9286"/>
        </a:solidFill>
      </p:bgPr>
    </p:bg>
    <p:spTree>
      <p:nvGrpSpPr>
        <p:cNvPr id="1" name=""/>
        <p:cNvGrpSpPr/>
        <p:nvPr/>
      </p:nvGrpSpPr>
      <p:grpSpPr>
        <a:xfrm>
          <a:off x="0" y="0"/>
          <a:ext cx="0" cy="0"/>
          <a:chOff x="0" y="0"/>
          <a:chExt cx="0" cy="0"/>
        </a:xfrm>
      </p:grpSpPr>
      <p:sp>
        <p:nvSpPr>
          <p:cNvPr name="TextBox 2" id="2"/>
          <p:cNvSpPr txBox="true"/>
          <p:nvPr/>
        </p:nvSpPr>
        <p:spPr>
          <a:xfrm rot="0">
            <a:off x="3665768" y="2224203"/>
            <a:ext cx="10956464" cy="3758546"/>
          </a:xfrm>
          <a:prstGeom prst="rect">
            <a:avLst/>
          </a:prstGeom>
        </p:spPr>
        <p:txBody>
          <a:bodyPr anchor="t" rtlCol="false" tIns="0" lIns="0" bIns="0" rIns="0">
            <a:spAutoFit/>
          </a:bodyPr>
          <a:lstStyle/>
          <a:p>
            <a:pPr algn="l" marL="0" indent="0" lvl="0">
              <a:lnSpc>
                <a:spcPts val="30799"/>
              </a:lnSpc>
            </a:pPr>
            <a:r>
              <a:rPr lang="en-US" sz="21999" spc="175">
                <a:solidFill>
                  <a:srgbClr val="F7F7F7"/>
                </a:solidFill>
                <a:latin typeface="Madelyn"/>
                <a:ea typeface="Madelyn"/>
                <a:cs typeface="Madelyn"/>
                <a:sym typeface="Madelyn"/>
              </a:rPr>
              <a:t>Himno Final</a:t>
            </a:r>
          </a:p>
        </p:txBody>
      </p:sp>
      <p:sp>
        <p:nvSpPr>
          <p:cNvPr name="AutoShape 3" id="3"/>
          <p:cNvSpPr/>
          <p:nvPr/>
        </p:nvSpPr>
        <p:spPr>
          <a:xfrm flipV="true">
            <a:off x="3604689" y="9277350"/>
            <a:ext cx="10276542" cy="0"/>
          </a:xfrm>
          <a:prstGeom prst="line">
            <a:avLst/>
          </a:prstGeom>
          <a:ln cap="flat" w="38100">
            <a:solidFill>
              <a:srgbClr val="F2F1EC"/>
            </a:solidFill>
            <a:prstDash val="solid"/>
            <a:headEnd type="none" len="sm" w="sm"/>
            <a:tailEnd type="none" len="sm" w="sm"/>
          </a:ln>
        </p:spPr>
      </p:sp>
      <p:sp>
        <p:nvSpPr>
          <p:cNvPr name="AutoShape 4" id="4"/>
          <p:cNvSpPr/>
          <p:nvPr/>
        </p:nvSpPr>
        <p:spPr>
          <a:xfrm flipV="true">
            <a:off x="5677458" y="846027"/>
            <a:ext cx="10276542" cy="0"/>
          </a:xfrm>
          <a:prstGeom prst="line">
            <a:avLst/>
          </a:prstGeom>
          <a:ln cap="flat" w="38100">
            <a:solidFill>
              <a:srgbClr val="F2F1EC"/>
            </a:solidFill>
            <a:prstDash val="solid"/>
            <a:headEnd type="none" len="sm" w="sm"/>
            <a:tailEnd type="none" len="sm" w="sm"/>
          </a:ln>
        </p:spPr>
      </p:sp>
      <p:sp>
        <p:nvSpPr>
          <p:cNvPr name="Freeform 5" id="5"/>
          <p:cNvSpPr/>
          <p:nvPr/>
        </p:nvSpPr>
        <p:spPr>
          <a:xfrm flipH="false" flipV="false" rot="0">
            <a:off x="5486400" y="6344183"/>
            <a:ext cx="7315200" cy="1938528"/>
          </a:xfrm>
          <a:custGeom>
            <a:avLst/>
            <a:gdLst/>
            <a:ahLst/>
            <a:cxnLst/>
            <a:rect r="r" b="b" t="t" l="l"/>
            <a:pathLst>
              <a:path h="1938528" w="7315200">
                <a:moveTo>
                  <a:pt x="0" y="0"/>
                </a:moveTo>
                <a:lnTo>
                  <a:pt x="7315200" y="0"/>
                </a:lnTo>
                <a:lnTo>
                  <a:pt x="7315200" y="1938528"/>
                </a:lnTo>
                <a:lnTo>
                  <a:pt x="0" y="19385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877445" y="5296949"/>
            <a:ext cx="11246082" cy="685800"/>
          </a:xfrm>
          <a:prstGeom prst="rect">
            <a:avLst/>
          </a:prstGeom>
        </p:spPr>
        <p:txBody>
          <a:bodyPr anchor="t" rtlCol="false" tIns="0" lIns="0" bIns="0" rIns="0">
            <a:spAutoFit/>
          </a:bodyPr>
          <a:lstStyle/>
          <a:p>
            <a:pPr algn="l" marL="0" indent="0" lvl="0">
              <a:lnSpc>
                <a:spcPts val="5400"/>
              </a:lnSpc>
            </a:pPr>
            <a:r>
              <a:rPr lang="en-US" sz="4500" spc="720">
                <a:solidFill>
                  <a:srgbClr val="365B6D"/>
                </a:solidFill>
                <a:latin typeface="Sorts Mill Goudy"/>
                <a:ea typeface="Sorts Mill Goudy"/>
                <a:cs typeface="Sorts Mill Goudy"/>
                <a:sym typeface="Sorts Mill Goudy"/>
              </a:rPr>
              <a:t># 412, TODAS LAS PROMESAS</a:t>
            </a:r>
          </a:p>
        </p:txBody>
      </p:sp>
      <p:sp>
        <p:nvSpPr>
          <p:cNvPr name="TextBox 7" id="7"/>
          <p:cNvSpPr txBox="true"/>
          <p:nvPr/>
        </p:nvSpPr>
        <p:spPr>
          <a:xfrm rot="0">
            <a:off x="1028700" y="8965709"/>
            <a:ext cx="2942015" cy="248412"/>
          </a:xfrm>
          <a:prstGeom prst="rect">
            <a:avLst/>
          </a:prstGeom>
        </p:spPr>
        <p:txBody>
          <a:bodyPr anchor="t" rtlCol="false" tIns="0" lIns="0" bIns="0" rIns="0">
            <a:spAutoFit/>
          </a:bodyPr>
          <a:lstStyle/>
          <a:p>
            <a:pPr algn="l" marL="0" indent="0" lvl="0">
              <a:lnSpc>
                <a:spcPts val="2064"/>
              </a:lnSpc>
            </a:pPr>
            <a:r>
              <a:rPr lang="en-US" sz="1600">
                <a:solidFill>
                  <a:srgbClr val="F7F7F7">
                    <a:alpha val="43922"/>
                  </a:srgbClr>
                </a:solidFill>
                <a:latin typeface="Sorts Mill Goudy"/>
                <a:ea typeface="Sorts Mill Goudy"/>
                <a:cs typeface="Sorts Mill Goudy"/>
                <a:sym typeface="Sorts Mill Goudy"/>
              </a:rPr>
              <a:t>recursos-biblicos.com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DAHYkyG-Hxc</dc:identifier>
  <dcterms:modified xsi:type="dcterms:W3CDTF">2011-08-01T06:04:30Z</dcterms:modified>
  <cp:revision>1</cp:revision>
  <dc:title>Programa DIA PPT 24-10-26</dc:title>
</cp:coreProperties>
</file>