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x="18288000" cy="10287000"/>
  <p:notesSz cx="6858000" cy="9144000"/>
  <p:embeddedFontLst>
    <p:embeddedFont>
      <p:font typeface="Zuume Rough Bold" charset="1" panose="00000800000000000000"/>
      <p:regular r:id="rId22"/>
    </p:embeddedFont>
    <p:embeddedFont>
      <p:font typeface="Garet Bold" charset="1" panose="00000000000000000000"/>
      <p:regular r:id="rId23"/>
    </p:embeddedFont>
    <p:embeddedFont>
      <p:font typeface="Garet" charset="1" panose="00000000000000000000"/>
      <p:regular r:id="rId24"/>
    </p:embeddedFont>
    <p:embeddedFont>
      <p:font typeface="Poppins" charset="1" panose="0000050000000000000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0.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E5D4AF"/>
        </a:solidFill>
      </p:bgPr>
    </p:bg>
    <p:spTree>
      <p:nvGrpSpPr>
        <p:cNvPr id="1" name=""/>
        <p:cNvGrpSpPr/>
        <p:nvPr/>
      </p:nvGrpSpPr>
      <p:grpSpPr>
        <a:xfrm>
          <a:off x="0" y="0"/>
          <a:ext cx="0" cy="0"/>
          <a:chOff x="0" y="0"/>
          <a:chExt cx="0" cy="0"/>
        </a:xfrm>
      </p:grpSpPr>
      <p:sp>
        <p:nvSpPr>
          <p:cNvPr name="Freeform 2" id="2"/>
          <p:cNvSpPr/>
          <p:nvPr/>
        </p:nvSpPr>
        <p:spPr>
          <a:xfrm flipH="false" flipV="false" rot="0">
            <a:off x="-642787" y="1381167"/>
            <a:ext cx="11286998" cy="7524665"/>
          </a:xfrm>
          <a:custGeom>
            <a:avLst/>
            <a:gdLst/>
            <a:ahLst/>
            <a:cxnLst/>
            <a:rect r="r" b="b" t="t" l="l"/>
            <a:pathLst>
              <a:path h="7524665" w="11286998">
                <a:moveTo>
                  <a:pt x="0" y="0"/>
                </a:moveTo>
                <a:lnTo>
                  <a:pt x="11286997" y="0"/>
                </a:lnTo>
                <a:lnTo>
                  <a:pt x="11286997" y="7524666"/>
                </a:lnTo>
                <a:lnTo>
                  <a:pt x="0" y="7524666"/>
                </a:lnTo>
                <a:lnTo>
                  <a:pt x="0" y="0"/>
                </a:lnTo>
                <a:close/>
              </a:path>
            </a:pathLst>
          </a:custGeom>
          <a:blipFill>
            <a:blip r:embed="rId2"/>
            <a:stretch>
              <a:fillRect l="0" t="0" r="0" b="0"/>
            </a:stretch>
          </a:blipFill>
          <a:ln w="533400" cap="sq">
            <a:solidFill>
              <a:srgbClr val="FFFFFF"/>
            </a:solidFill>
            <a:prstDash val="solid"/>
            <a:miter/>
          </a:ln>
        </p:spPr>
      </p:sp>
      <p:sp>
        <p:nvSpPr>
          <p:cNvPr name="TextBox 3" id="3"/>
          <p:cNvSpPr txBox="true"/>
          <p:nvPr/>
        </p:nvSpPr>
        <p:spPr>
          <a:xfrm rot="0">
            <a:off x="7923844" y="2015948"/>
            <a:ext cx="12834626" cy="2553683"/>
          </a:xfrm>
          <a:prstGeom prst="rect">
            <a:avLst/>
          </a:prstGeom>
        </p:spPr>
        <p:txBody>
          <a:bodyPr anchor="t" rtlCol="false" tIns="0" lIns="0" bIns="0" rIns="0">
            <a:spAutoFit/>
          </a:bodyPr>
          <a:lstStyle/>
          <a:p>
            <a:pPr algn="ctr">
              <a:lnSpc>
                <a:spcPts val="19735"/>
              </a:lnSpc>
            </a:pPr>
            <a:r>
              <a:rPr lang="en-US" sz="14096">
                <a:solidFill>
                  <a:srgbClr val="2A2A2A"/>
                </a:solidFill>
                <a:latin typeface="Zuume Rough Bold"/>
                <a:ea typeface="Zuume Rough Bold"/>
                <a:cs typeface="Zuume Rough Bold"/>
                <a:sym typeface="Zuume Rough Bold"/>
              </a:rPr>
              <a:t>EL GRAN</a:t>
            </a:r>
          </a:p>
        </p:txBody>
      </p:sp>
      <p:sp>
        <p:nvSpPr>
          <p:cNvPr name="TextBox 4" id="4"/>
          <p:cNvSpPr txBox="true"/>
          <p:nvPr/>
        </p:nvSpPr>
        <p:spPr>
          <a:xfrm rot="0">
            <a:off x="7923844" y="2946338"/>
            <a:ext cx="12834626" cy="4255544"/>
          </a:xfrm>
          <a:prstGeom prst="rect">
            <a:avLst/>
          </a:prstGeom>
        </p:spPr>
        <p:txBody>
          <a:bodyPr anchor="t" rtlCol="false" tIns="0" lIns="0" bIns="0" rIns="0">
            <a:spAutoFit/>
          </a:bodyPr>
          <a:lstStyle/>
          <a:p>
            <a:pPr algn="ctr">
              <a:lnSpc>
                <a:spcPts val="32862"/>
              </a:lnSpc>
            </a:pPr>
            <a:r>
              <a:rPr lang="en-US" sz="23473">
                <a:solidFill>
                  <a:srgbClr val="2A2A2A"/>
                </a:solidFill>
                <a:latin typeface="Zuume Rough Bold"/>
                <a:ea typeface="Zuume Rough Bold"/>
                <a:cs typeface="Zuume Rough Bold"/>
                <a:sym typeface="Zuume Rough Bold"/>
              </a:rPr>
              <a:t>CHASCO</a:t>
            </a:r>
          </a:p>
        </p:txBody>
      </p:sp>
      <p:sp>
        <p:nvSpPr>
          <p:cNvPr name="TextBox 5" id="5"/>
          <p:cNvSpPr txBox="true"/>
          <p:nvPr/>
        </p:nvSpPr>
        <p:spPr>
          <a:xfrm rot="0">
            <a:off x="8825849" y="6757644"/>
            <a:ext cx="11030617" cy="454938"/>
          </a:xfrm>
          <a:prstGeom prst="rect">
            <a:avLst/>
          </a:prstGeom>
        </p:spPr>
        <p:txBody>
          <a:bodyPr anchor="t" rtlCol="false" tIns="0" lIns="0" bIns="0" rIns="0">
            <a:spAutoFit/>
          </a:bodyPr>
          <a:lstStyle/>
          <a:p>
            <a:pPr algn="ctr" marL="0" indent="0" lvl="0">
              <a:lnSpc>
                <a:spcPts val="3624"/>
              </a:lnSpc>
              <a:spcBef>
                <a:spcPct val="0"/>
              </a:spcBef>
            </a:pPr>
            <a:r>
              <a:rPr lang="en-US" b="true" sz="3020">
                <a:solidFill>
                  <a:srgbClr val="F5E6C5"/>
                </a:solidFill>
                <a:latin typeface="Garet Bold"/>
                <a:ea typeface="Garet Bold"/>
                <a:cs typeface="Garet Bold"/>
                <a:sym typeface="Garet Bold"/>
              </a:rPr>
              <a:t>PROGRAMA DE ESCUELA SABATICA</a:t>
            </a:r>
          </a:p>
        </p:txBody>
      </p:sp>
      <p:sp>
        <p:nvSpPr>
          <p:cNvPr name="TextBox 6" id="6"/>
          <p:cNvSpPr txBox="true"/>
          <p:nvPr/>
        </p:nvSpPr>
        <p:spPr>
          <a:xfrm rot="0">
            <a:off x="15414646" y="9764326"/>
            <a:ext cx="2516301" cy="190500"/>
          </a:xfrm>
          <a:prstGeom prst="rect">
            <a:avLst/>
          </a:prstGeom>
        </p:spPr>
        <p:txBody>
          <a:bodyPr anchor="t" rtlCol="false" tIns="0" lIns="0" bIns="0" rIns="0">
            <a:spAutoFit/>
          </a:bodyPr>
          <a:lstStyle/>
          <a:p>
            <a:pPr algn="l" marL="0" indent="0" lvl="0">
              <a:lnSpc>
                <a:spcPts val="1440"/>
              </a:lnSpc>
              <a:spcBef>
                <a:spcPct val="0"/>
              </a:spcBef>
            </a:pPr>
            <a:r>
              <a:rPr lang="en-US" b="true" sz="1200">
                <a:solidFill>
                  <a:srgbClr val="2A2A2A">
                    <a:alpha val="15686"/>
                  </a:srgbClr>
                </a:solidFill>
                <a:latin typeface="Garet Bold"/>
                <a:ea typeface="Garet Bold"/>
                <a:cs typeface="Garet Bold"/>
                <a:sym typeface="Garet Bold"/>
              </a:rPr>
              <a:t>RECURSOS-BIBLICOS.COM</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79AC95"/>
        </a:solidFill>
      </p:bgPr>
    </p:bg>
    <p:spTree>
      <p:nvGrpSpPr>
        <p:cNvPr id="1" name=""/>
        <p:cNvGrpSpPr/>
        <p:nvPr/>
      </p:nvGrpSpPr>
      <p:grpSpPr>
        <a:xfrm>
          <a:off x="0" y="0"/>
          <a:ext cx="0" cy="0"/>
          <a:chOff x="0" y="0"/>
          <a:chExt cx="0" cy="0"/>
        </a:xfrm>
      </p:grpSpPr>
      <p:sp>
        <p:nvSpPr>
          <p:cNvPr name="Freeform 2" id="2"/>
          <p:cNvSpPr/>
          <p:nvPr/>
        </p:nvSpPr>
        <p:spPr>
          <a:xfrm flipH="false" flipV="false" rot="0">
            <a:off x="9144000" y="1785070"/>
            <a:ext cx="10075289" cy="6716860"/>
          </a:xfrm>
          <a:custGeom>
            <a:avLst/>
            <a:gdLst/>
            <a:ahLst/>
            <a:cxnLst/>
            <a:rect r="r" b="b" t="t" l="l"/>
            <a:pathLst>
              <a:path h="6716860" w="10075289">
                <a:moveTo>
                  <a:pt x="0" y="0"/>
                </a:moveTo>
                <a:lnTo>
                  <a:pt x="10075289" y="0"/>
                </a:lnTo>
                <a:lnTo>
                  <a:pt x="10075289" y="6716860"/>
                </a:lnTo>
                <a:lnTo>
                  <a:pt x="0" y="6716860"/>
                </a:lnTo>
                <a:lnTo>
                  <a:pt x="0" y="0"/>
                </a:lnTo>
                <a:close/>
              </a:path>
            </a:pathLst>
          </a:custGeom>
          <a:blipFill>
            <a:blip r:embed="rId2"/>
            <a:stretch>
              <a:fillRect l="0" t="0" r="0" b="0"/>
            </a:stretch>
          </a:blipFill>
        </p:spPr>
      </p:sp>
      <p:sp>
        <p:nvSpPr>
          <p:cNvPr name="TextBox 3" id="3"/>
          <p:cNvSpPr txBox="true"/>
          <p:nvPr/>
        </p:nvSpPr>
        <p:spPr>
          <a:xfrm rot="0">
            <a:off x="1028700" y="-200025"/>
            <a:ext cx="8445284" cy="2724150"/>
          </a:xfrm>
          <a:prstGeom prst="rect">
            <a:avLst/>
          </a:prstGeom>
        </p:spPr>
        <p:txBody>
          <a:bodyPr anchor="t" rtlCol="false" tIns="0" lIns="0" bIns="0" rIns="0">
            <a:spAutoFit/>
          </a:bodyPr>
          <a:lstStyle/>
          <a:p>
            <a:pPr algn="l">
              <a:lnSpc>
                <a:spcPts val="21000"/>
              </a:lnSpc>
            </a:pPr>
            <a:r>
              <a:rPr lang="en-US" sz="15000">
                <a:solidFill>
                  <a:srgbClr val="FFFFFF"/>
                </a:solidFill>
                <a:latin typeface="Zuume Rough Bold"/>
                <a:ea typeface="Zuume Rough Bold"/>
                <a:cs typeface="Zuume Rough Bold"/>
                <a:sym typeface="Zuume Rough Bold"/>
              </a:rPr>
              <a:t>INTRODUCCION</a:t>
            </a:r>
          </a:p>
        </p:txBody>
      </p:sp>
      <p:sp>
        <p:nvSpPr>
          <p:cNvPr name="TextBox 4" id="4"/>
          <p:cNvSpPr txBox="true"/>
          <p:nvPr/>
        </p:nvSpPr>
        <p:spPr>
          <a:xfrm rot="0">
            <a:off x="1028700" y="2524125"/>
            <a:ext cx="7789430" cy="67341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FFFFFF"/>
                </a:solidFill>
                <a:latin typeface="Garet Bold"/>
                <a:ea typeface="Garet Bold"/>
                <a:cs typeface="Garet Bold"/>
                <a:sym typeface="Garet Bold"/>
              </a:rPr>
              <a:t>EN MARZO DE 1840, EN E</a:t>
            </a:r>
            <a:r>
              <a:rPr lang="en-US" b="true" sz="3000" strike="noStrike" u="none">
                <a:solidFill>
                  <a:srgbClr val="FFFFFF"/>
                </a:solidFill>
                <a:latin typeface="Garet Bold"/>
                <a:ea typeface="Garet Bold"/>
                <a:cs typeface="Garet Bold"/>
                <a:sym typeface="Garet Bold"/>
              </a:rPr>
              <a:t>L ESTADO DE MAINE (ESTADOS UNIDOS), EL MOVIMIENTO DE REFORMA ESPIRITUAL CONOCIDO COMO EL MILLERISMO COBRÓ UN FUERTE IMPULSO. LIDERADO POR WILLIAM MILLER, UN PREDICADOR LAICO QUE HABÍA DEDICADO AÑOS AL ESTUDIO MINUCIOSO DE LAS PROFECÍAS BÍBLICAS, EL MENSAJE CENTRAL SE ENFOCABA EN EL PRONTO E INMINENTE REGRESO DE JESUCRISTO A LA TIERRA PARA SALVAR A SU PUEBLO.</a:t>
            </a:r>
          </a:p>
          <a:p>
            <a:pPr algn="l" marL="0" indent="0" lvl="0">
              <a:lnSpc>
                <a:spcPts val="2979"/>
              </a:lnSpc>
              <a:spcBef>
                <a:spcPct val="0"/>
              </a:spcBef>
            </a:pPr>
          </a:p>
          <a:p>
            <a:pPr algn="l" marL="0" indent="0" lvl="0">
              <a:lnSpc>
                <a:spcPts val="3301"/>
              </a:lnSpc>
              <a:spcBef>
                <a:spcPct val="0"/>
              </a:spcBef>
            </a:pPr>
          </a:p>
        </p:txBody>
      </p:sp>
      <p:sp>
        <p:nvSpPr>
          <p:cNvPr name="TextBox 5" id="5"/>
          <p:cNvSpPr txBox="true"/>
          <p:nvPr/>
        </p:nvSpPr>
        <p:spPr>
          <a:xfrm rot="0">
            <a:off x="15414646" y="9764326"/>
            <a:ext cx="2516301" cy="190500"/>
          </a:xfrm>
          <a:prstGeom prst="rect">
            <a:avLst/>
          </a:prstGeom>
        </p:spPr>
        <p:txBody>
          <a:bodyPr anchor="t" rtlCol="false" tIns="0" lIns="0" bIns="0" rIns="0">
            <a:spAutoFit/>
          </a:bodyPr>
          <a:lstStyle/>
          <a:p>
            <a:pPr algn="l" marL="0" indent="0" lvl="0">
              <a:lnSpc>
                <a:spcPts val="1440"/>
              </a:lnSpc>
              <a:spcBef>
                <a:spcPct val="0"/>
              </a:spcBef>
            </a:pPr>
            <a:r>
              <a:rPr lang="en-US" b="true" sz="1200">
                <a:solidFill>
                  <a:srgbClr val="2A2A2A">
                    <a:alpha val="15686"/>
                  </a:srgbClr>
                </a:solidFill>
                <a:latin typeface="Garet Bold"/>
                <a:ea typeface="Garet Bold"/>
                <a:cs typeface="Garet Bold"/>
                <a:sym typeface="Garet Bold"/>
              </a:rPr>
              <a:t>RECURSOS-BIBLICOS.COM</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57E49"/>
        </a:solidFill>
      </p:bgPr>
    </p:bg>
    <p:spTree>
      <p:nvGrpSpPr>
        <p:cNvPr id="1" name=""/>
        <p:cNvGrpSpPr/>
        <p:nvPr/>
      </p:nvGrpSpPr>
      <p:grpSpPr>
        <a:xfrm>
          <a:off x="0" y="0"/>
          <a:ext cx="0" cy="0"/>
          <a:chOff x="0" y="0"/>
          <a:chExt cx="0" cy="0"/>
        </a:xfrm>
      </p:grpSpPr>
      <p:grpSp>
        <p:nvGrpSpPr>
          <p:cNvPr name="Group 2" id="2"/>
          <p:cNvGrpSpPr/>
          <p:nvPr/>
        </p:nvGrpSpPr>
        <p:grpSpPr>
          <a:xfrm rot="0">
            <a:off x="1987642" y="6591905"/>
            <a:ext cx="8176164" cy="2006600"/>
            <a:chOff x="0" y="0"/>
            <a:chExt cx="2153393" cy="528487"/>
          </a:xfrm>
        </p:grpSpPr>
        <p:sp>
          <p:nvSpPr>
            <p:cNvPr name="Freeform 3" id="3"/>
            <p:cNvSpPr/>
            <p:nvPr/>
          </p:nvSpPr>
          <p:spPr>
            <a:xfrm flipH="false" flipV="false" rot="0">
              <a:off x="0" y="0"/>
              <a:ext cx="2153393" cy="528487"/>
            </a:xfrm>
            <a:custGeom>
              <a:avLst/>
              <a:gdLst/>
              <a:ahLst/>
              <a:cxnLst/>
              <a:rect r="r" b="b" t="t" l="l"/>
              <a:pathLst>
                <a:path h="528487" w="2153393">
                  <a:moveTo>
                    <a:pt x="0" y="0"/>
                  </a:moveTo>
                  <a:lnTo>
                    <a:pt x="2153393" y="0"/>
                  </a:lnTo>
                  <a:lnTo>
                    <a:pt x="2153393" y="528487"/>
                  </a:lnTo>
                  <a:lnTo>
                    <a:pt x="0" y="528487"/>
                  </a:lnTo>
                  <a:close/>
                </a:path>
              </a:pathLst>
            </a:custGeom>
            <a:solidFill>
              <a:srgbClr val="79AC95"/>
            </a:solidFill>
          </p:spPr>
        </p:sp>
        <p:sp>
          <p:nvSpPr>
            <p:cNvPr name="TextBox 4" id="4"/>
            <p:cNvSpPr txBox="true"/>
            <p:nvPr/>
          </p:nvSpPr>
          <p:spPr>
            <a:xfrm>
              <a:off x="0" y="-104775"/>
              <a:ext cx="2153393" cy="633262"/>
            </a:xfrm>
            <a:prstGeom prst="rect">
              <a:avLst/>
            </a:prstGeom>
          </p:spPr>
          <p:txBody>
            <a:bodyPr anchor="ctr" rtlCol="false" tIns="50800" lIns="50800" bIns="50800" rIns="50800"/>
            <a:lstStyle/>
            <a:p>
              <a:pPr algn="l">
                <a:lnSpc>
                  <a:spcPts val="7000"/>
                </a:lnSpc>
              </a:pPr>
              <a:r>
                <a:rPr lang="en-US" b="true" sz="5000">
                  <a:solidFill>
                    <a:srgbClr val="FFFFFF"/>
                  </a:solidFill>
                  <a:latin typeface="Garet Bold"/>
                  <a:ea typeface="Garet Bold"/>
                  <a:cs typeface="Garet Bold"/>
                  <a:sym typeface="Garet Bold"/>
                </a:rPr>
                <a:t># 506, DE PIE, DE PIE, CRISTIANOS</a:t>
              </a:r>
            </a:p>
          </p:txBody>
        </p:sp>
      </p:grpSp>
      <p:sp>
        <p:nvSpPr>
          <p:cNvPr name="Freeform 5" id="5"/>
          <p:cNvSpPr/>
          <p:nvPr/>
        </p:nvSpPr>
        <p:spPr>
          <a:xfrm flipH="false" flipV="false" rot="0">
            <a:off x="12668655" y="2238028"/>
            <a:ext cx="4590645" cy="5810943"/>
          </a:xfrm>
          <a:custGeom>
            <a:avLst/>
            <a:gdLst/>
            <a:ahLst/>
            <a:cxnLst/>
            <a:rect r="r" b="b" t="t" l="l"/>
            <a:pathLst>
              <a:path h="5810943" w="4590645">
                <a:moveTo>
                  <a:pt x="0" y="0"/>
                </a:moveTo>
                <a:lnTo>
                  <a:pt x="4590645" y="0"/>
                </a:lnTo>
                <a:lnTo>
                  <a:pt x="4590645" y="5810944"/>
                </a:lnTo>
                <a:lnTo>
                  <a:pt x="0" y="5810944"/>
                </a:lnTo>
                <a:lnTo>
                  <a:pt x="0" y="0"/>
                </a:lnTo>
                <a:close/>
              </a:path>
            </a:pathLst>
          </a:custGeom>
          <a:blipFill>
            <a:blip r:embed="rId2"/>
            <a:stretch>
              <a:fillRect l="0" t="0" r="0" b="0"/>
            </a:stretch>
          </a:blipFill>
        </p:spPr>
      </p:sp>
      <p:sp>
        <p:nvSpPr>
          <p:cNvPr name="TextBox 6" id="6"/>
          <p:cNvSpPr txBox="true"/>
          <p:nvPr/>
        </p:nvSpPr>
        <p:spPr>
          <a:xfrm rot="0">
            <a:off x="1987642" y="2937996"/>
            <a:ext cx="9237753" cy="2815814"/>
          </a:xfrm>
          <a:prstGeom prst="rect">
            <a:avLst/>
          </a:prstGeom>
        </p:spPr>
        <p:txBody>
          <a:bodyPr anchor="t" rtlCol="false" tIns="0" lIns="0" bIns="0" rIns="0">
            <a:spAutoFit/>
          </a:bodyPr>
          <a:lstStyle/>
          <a:p>
            <a:pPr algn="l">
              <a:lnSpc>
                <a:spcPts val="21795"/>
              </a:lnSpc>
            </a:pPr>
            <a:r>
              <a:rPr lang="en-US" sz="15568">
                <a:solidFill>
                  <a:srgbClr val="FFFFFF"/>
                </a:solidFill>
                <a:latin typeface="Zuume Rough Bold"/>
                <a:ea typeface="Zuume Rough Bold"/>
                <a:cs typeface="Zuume Rough Bold"/>
                <a:sym typeface="Zuume Rough Bold"/>
              </a:rPr>
              <a:t>INICIAL</a:t>
            </a:r>
          </a:p>
        </p:txBody>
      </p:sp>
      <p:sp>
        <p:nvSpPr>
          <p:cNvPr name="TextBox 7" id="7"/>
          <p:cNvSpPr txBox="true"/>
          <p:nvPr/>
        </p:nvSpPr>
        <p:spPr>
          <a:xfrm rot="0">
            <a:off x="1987642" y="1385175"/>
            <a:ext cx="9237753" cy="2815814"/>
          </a:xfrm>
          <a:prstGeom prst="rect">
            <a:avLst/>
          </a:prstGeom>
        </p:spPr>
        <p:txBody>
          <a:bodyPr anchor="t" rtlCol="false" tIns="0" lIns="0" bIns="0" rIns="0">
            <a:spAutoFit/>
          </a:bodyPr>
          <a:lstStyle/>
          <a:p>
            <a:pPr algn="l">
              <a:lnSpc>
                <a:spcPts val="21795"/>
              </a:lnSpc>
            </a:pPr>
            <a:r>
              <a:rPr lang="en-US" sz="15568">
                <a:solidFill>
                  <a:srgbClr val="FFFFFF"/>
                </a:solidFill>
                <a:latin typeface="Zuume Rough Bold"/>
                <a:ea typeface="Zuume Rough Bold"/>
                <a:cs typeface="Zuume Rough Bold"/>
                <a:sym typeface="Zuume Rough Bold"/>
              </a:rPr>
              <a:t>HIMNO</a:t>
            </a:r>
          </a:p>
        </p:txBody>
      </p:sp>
      <p:sp>
        <p:nvSpPr>
          <p:cNvPr name="TextBox 8" id="8"/>
          <p:cNvSpPr txBox="true"/>
          <p:nvPr/>
        </p:nvSpPr>
        <p:spPr>
          <a:xfrm rot="0">
            <a:off x="15414646" y="9764326"/>
            <a:ext cx="2516301" cy="190500"/>
          </a:xfrm>
          <a:prstGeom prst="rect">
            <a:avLst/>
          </a:prstGeom>
        </p:spPr>
        <p:txBody>
          <a:bodyPr anchor="t" rtlCol="false" tIns="0" lIns="0" bIns="0" rIns="0">
            <a:spAutoFit/>
          </a:bodyPr>
          <a:lstStyle/>
          <a:p>
            <a:pPr algn="l" marL="0" indent="0" lvl="0">
              <a:lnSpc>
                <a:spcPts val="1440"/>
              </a:lnSpc>
              <a:spcBef>
                <a:spcPct val="0"/>
              </a:spcBef>
            </a:pPr>
            <a:r>
              <a:rPr lang="en-US" b="true" sz="1200">
                <a:solidFill>
                  <a:srgbClr val="2A2A2A">
                    <a:alpha val="15686"/>
                  </a:srgbClr>
                </a:solidFill>
                <a:latin typeface="Garet Bold"/>
                <a:ea typeface="Garet Bold"/>
                <a:cs typeface="Garet Bold"/>
                <a:sym typeface="Garet Bold"/>
              </a:rPr>
              <a:t>RECURSOS-BIBLICOS.COM</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79AC95"/>
        </a:solidFill>
      </p:bgPr>
    </p:bg>
    <p:spTree>
      <p:nvGrpSpPr>
        <p:cNvPr id="1" name=""/>
        <p:cNvGrpSpPr/>
        <p:nvPr/>
      </p:nvGrpSpPr>
      <p:grpSpPr>
        <a:xfrm>
          <a:off x="0" y="0"/>
          <a:ext cx="0" cy="0"/>
          <a:chOff x="0" y="0"/>
          <a:chExt cx="0" cy="0"/>
        </a:xfrm>
      </p:grpSpPr>
      <p:sp>
        <p:nvSpPr>
          <p:cNvPr name="Freeform 2" id="2"/>
          <p:cNvSpPr/>
          <p:nvPr/>
        </p:nvSpPr>
        <p:spPr>
          <a:xfrm flipH="false" flipV="false" rot="0">
            <a:off x="9696961" y="661973"/>
            <a:ext cx="11435370" cy="8963054"/>
          </a:xfrm>
          <a:custGeom>
            <a:avLst/>
            <a:gdLst/>
            <a:ahLst/>
            <a:cxnLst/>
            <a:rect r="r" b="b" t="t" l="l"/>
            <a:pathLst>
              <a:path h="8963054" w="11435370">
                <a:moveTo>
                  <a:pt x="0" y="0"/>
                </a:moveTo>
                <a:lnTo>
                  <a:pt x="11435370" y="0"/>
                </a:lnTo>
                <a:lnTo>
                  <a:pt x="11435370" y="8963054"/>
                </a:lnTo>
                <a:lnTo>
                  <a:pt x="0" y="8963054"/>
                </a:lnTo>
                <a:lnTo>
                  <a:pt x="0" y="0"/>
                </a:lnTo>
                <a:close/>
              </a:path>
            </a:pathLst>
          </a:custGeom>
          <a:blipFill>
            <a:blip r:embed="rId2"/>
            <a:stretch>
              <a:fillRect l="-17570" t="0" r="0" b="0"/>
            </a:stretch>
          </a:blipFill>
        </p:spPr>
      </p:sp>
      <p:sp>
        <p:nvSpPr>
          <p:cNvPr name="TextBox 3" id="3"/>
          <p:cNvSpPr txBox="true"/>
          <p:nvPr/>
        </p:nvSpPr>
        <p:spPr>
          <a:xfrm rot="0">
            <a:off x="581132" y="1028700"/>
            <a:ext cx="8562868" cy="8229600"/>
          </a:xfrm>
          <a:prstGeom prst="rect">
            <a:avLst/>
          </a:prstGeom>
        </p:spPr>
        <p:txBody>
          <a:bodyPr anchor="t" rtlCol="false" tIns="0" lIns="0" bIns="0" rIns="0">
            <a:spAutoFit/>
          </a:bodyPr>
          <a:lstStyle/>
          <a:p>
            <a:pPr algn="ctr">
              <a:lnSpc>
                <a:spcPts val="3600"/>
              </a:lnSpc>
              <a:spcBef>
                <a:spcPct val="0"/>
              </a:spcBef>
            </a:pPr>
            <a:r>
              <a:rPr lang="en-US" sz="3000">
                <a:solidFill>
                  <a:srgbClr val="2A2A2A"/>
                </a:solidFill>
                <a:latin typeface="Garet"/>
                <a:ea typeface="Garet"/>
                <a:cs typeface="Garet"/>
                <a:sym typeface="Garet"/>
              </a:rPr>
              <a:t>Miller fundamentaba sus discursos en el llamado al arrepentimiento, el examen de conciencia y la confesión de pecados. Sostenía que el tiempo fijado por las profecías estaba por agotarse, lo que generó un profundo impacto emocional y espiritual en la comunidad. Muchas personas acudían a las reuniones, aceptaban la fe y se comprometían a difundir el mensaje. Entre las creyentes de la época se encontraba Elena G. White (quien más tarde relataría estas experiencias) junto a su hermana gemela Sara, quienes decidieron confeccionar labores manuales y trabajar activamente para adquirir libros y folletos que difundieran el mensaje adventista, tanto a nivel local como en el extranjero.</a:t>
            </a:r>
          </a:p>
        </p:txBody>
      </p:sp>
      <p:sp>
        <p:nvSpPr>
          <p:cNvPr name="TextBox 4" id="4"/>
          <p:cNvSpPr txBox="true"/>
          <p:nvPr/>
        </p:nvSpPr>
        <p:spPr>
          <a:xfrm rot="0">
            <a:off x="15414646" y="9764326"/>
            <a:ext cx="2516301" cy="190500"/>
          </a:xfrm>
          <a:prstGeom prst="rect">
            <a:avLst/>
          </a:prstGeom>
        </p:spPr>
        <p:txBody>
          <a:bodyPr anchor="t" rtlCol="false" tIns="0" lIns="0" bIns="0" rIns="0">
            <a:spAutoFit/>
          </a:bodyPr>
          <a:lstStyle/>
          <a:p>
            <a:pPr algn="l" marL="0" indent="0" lvl="0">
              <a:lnSpc>
                <a:spcPts val="1440"/>
              </a:lnSpc>
              <a:spcBef>
                <a:spcPct val="0"/>
              </a:spcBef>
            </a:pPr>
            <a:r>
              <a:rPr lang="en-US" b="true" sz="1200">
                <a:solidFill>
                  <a:srgbClr val="2A2A2A">
                    <a:alpha val="15686"/>
                  </a:srgbClr>
                </a:solidFill>
                <a:latin typeface="Garet Bold"/>
                <a:ea typeface="Garet Bold"/>
                <a:cs typeface="Garet Bold"/>
                <a:sym typeface="Garet Bold"/>
              </a:rPr>
              <a:t>RECURSOS-BIBLICOS.COM</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57E49"/>
        </a:solidFill>
      </p:bgPr>
    </p:bg>
    <p:spTree>
      <p:nvGrpSpPr>
        <p:cNvPr id="1" name=""/>
        <p:cNvGrpSpPr/>
        <p:nvPr/>
      </p:nvGrpSpPr>
      <p:grpSpPr>
        <a:xfrm>
          <a:off x="0" y="0"/>
          <a:ext cx="0" cy="0"/>
          <a:chOff x="0" y="0"/>
          <a:chExt cx="0" cy="0"/>
        </a:xfrm>
      </p:grpSpPr>
      <p:grpSp>
        <p:nvGrpSpPr>
          <p:cNvPr name="Group 2" id="2"/>
          <p:cNvGrpSpPr/>
          <p:nvPr/>
        </p:nvGrpSpPr>
        <p:grpSpPr>
          <a:xfrm rot="0">
            <a:off x="8631431" y="7938931"/>
            <a:ext cx="8176164" cy="1120775"/>
            <a:chOff x="0" y="0"/>
            <a:chExt cx="2153393" cy="295184"/>
          </a:xfrm>
        </p:grpSpPr>
        <p:sp>
          <p:nvSpPr>
            <p:cNvPr name="Freeform 3" id="3"/>
            <p:cNvSpPr/>
            <p:nvPr/>
          </p:nvSpPr>
          <p:spPr>
            <a:xfrm flipH="false" flipV="false" rot="0">
              <a:off x="0" y="0"/>
              <a:ext cx="2153393" cy="295184"/>
            </a:xfrm>
            <a:custGeom>
              <a:avLst/>
              <a:gdLst/>
              <a:ahLst/>
              <a:cxnLst/>
              <a:rect r="r" b="b" t="t" l="l"/>
              <a:pathLst>
                <a:path h="295184" w="2153393">
                  <a:moveTo>
                    <a:pt x="0" y="0"/>
                  </a:moveTo>
                  <a:lnTo>
                    <a:pt x="2153393" y="0"/>
                  </a:lnTo>
                  <a:lnTo>
                    <a:pt x="2153393" y="295184"/>
                  </a:lnTo>
                  <a:lnTo>
                    <a:pt x="0" y="295184"/>
                  </a:lnTo>
                  <a:close/>
                </a:path>
              </a:pathLst>
            </a:custGeom>
            <a:solidFill>
              <a:srgbClr val="79AC95"/>
            </a:solidFill>
          </p:spPr>
        </p:sp>
        <p:sp>
          <p:nvSpPr>
            <p:cNvPr name="TextBox 4" id="4"/>
            <p:cNvSpPr txBox="true"/>
            <p:nvPr/>
          </p:nvSpPr>
          <p:spPr>
            <a:xfrm>
              <a:off x="0" y="-104775"/>
              <a:ext cx="2153393" cy="399959"/>
            </a:xfrm>
            <a:prstGeom prst="rect">
              <a:avLst/>
            </a:prstGeom>
          </p:spPr>
          <p:txBody>
            <a:bodyPr anchor="ctr" rtlCol="false" tIns="50800" lIns="50800" bIns="50800" rIns="50800"/>
            <a:lstStyle/>
            <a:p>
              <a:pPr algn="l">
                <a:lnSpc>
                  <a:spcPts val="7000"/>
                </a:lnSpc>
              </a:pPr>
              <a:r>
                <a:rPr lang="en-US" b="true" sz="5000">
                  <a:solidFill>
                    <a:srgbClr val="FFFFFF"/>
                  </a:solidFill>
                  <a:latin typeface="Garet Bold"/>
                  <a:ea typeface="Garet Bold"/>
                  <a:cs typeface="Garet Bold"/>
                  <a:sym typeface="Garet Bold"/>
                </a:rPr>
                <a:t>APOCALIPSIS 10: 10, 11</a:t>
              </a:r>
            </a:p>
          </p:txBody>
        </p:sp>
      </p:grpSp>
      <p:sp>
        <p:nvSpPr>
          <p:cNvPr name="Freeform 5" id="5"/>
          <p:cNvSpPr/>
          <p:nvPr/>
        </p:nvSpPr>
        <p:spPr>
          <a:xfrm flipH="false" flipV="false" rot="0">
            <a:off x="7167187" y="1679638"/>
            <a:ext cx="1249928" cy="962444"/>
          </a:xfrm>
          <a:custGeom>
            <a:avLst/>
            <a:gdLst/>
            <a:ahLst/>
            <a:cxnLst/>
            <a:rect r="r" b="b" t="t" l="l"/>
            <a:pathLst>
              <a:path h="962444" w="1249928">
                <a:moveTo>
                  <a:pt x="0" y="0"/>
                </a:moveTo>
                <a:lnTo>
                  <a:pt x="1249928" y="0"/>
                </a:lnTo>
                <a:lnTo>
                  <a:pt x="1249928" y="962444"/>
                </a:lnTo>
                <a:lnTo>
                  <a:pt x="0" y="96244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425063" y="4155156"/>
            <a:ext cx="5112174" cy="2815814"/>
          </a:xfrm>
          <a:prstGeom prst="rect">
            <a:avLst/>
          </a:prstGeom>
        </p:spPr>
        <p:txBody>
          <a:bodyPr anchor="t" rtlCol="false" tIns="0" lIns="0" bIns="0" rIns="0">
            <a:spAutoFit/>
          </a:bodyPr>
          <a:lstStyle/>
          <a:p>
            <a:pPr algn="l">
              <a:lnSpc>
                <a:spcPts val="21795"/>
              </a:lnSpc>
            </a:pPr>
            <a:r>
              <a:rPr lang="en-US" sz="15568">
                <a:solidFill>
                  <a:srgbClr val="FFFFFF"/>
                </a:solidFill>
                <a:latin typeface="Zuume Rough Bold"/>
                <a:ea typeface="Zuume Rough Bold"/>
                <a:cs typeface="Zuume Rough Bold"/>
                <a:sym typeface="Zuume Rough Bold"/>
              </a:rPr>
              <a:t>BIBLICA</a:t>
            </a:r>
          </a:p>
        </p:txBody>
      </p:sp>
      <p:sp>
        <p:nvSpPr>
          <p:cNvPr name="TextBox 7" id="7"/>
          <p:cNvSpPr txBox="true"/>
          <p:nvPr/>
        </p:nvSpPr>
        <p:spPr>
          <a:xfrm rot="0">
            <a:off x="1425063" y="2505036"/>
            <a:ext cx="5728332" cy="2815814"/>
          </a:xfrm>
          <a:prstGeom prst="rect">
            <a:avLst/>
          </a:prstGeom>
        </p:spPr>
        <p:txBody>
          <a:bodyPr anchor="t" rtlCol="false" tIns="0" lIns="0" bIns="0" rIns="0">
            <a:spAutoFit/>
          </a:bodyPr>
          <a:lstStyle/>
          <a:p>
            <a:pPr algn="l">
              <a:lnSpc>
                <a:spcPts val="21795"/>
              </a:lnSpc>
            </a:pPr>
            <a:r>
              <a:rPr lang="en-US" sz="15568">
                <a:solidFill>
                  <a:srgbClr val="FFFFFF"/>
                </a:solidFill>
                <a:latin typeface="Zuume Rough Bold"/>
                <a:ea typeface="Zuume Rough Bold"/>
                <a:cs typeface="Zuume Rough Bold"/>
                <a:sym typeface="Zuume Rough Bold"/>
              </a:rPr>
              <a:t>LECTURA </a:t>
            </a:r>
          </a:p>
        </p:txBody>
      </p:sp>
      <p:sp>
        <p:nvSpPr>
          <p:cNvPr name="TextBox 8" id="8"/>
          <p:cNvSpPr txBox="true"/>
          <p:nvPr/>
        </p:nvSpPr>
        <p:spPr>
          <a:xfrm rot="0">
            <a:off x="8417115" y="2757038"/>
            <a:ext cx="9237753" cy="5013325"/>
          </a:xfrm>
          <a:prstGeom prst="rect">
            <a:avLst/>
          </a:prstGeom>
        </p:spPr>
        <p:txBody>
          <a:bodyPr anchor="t" rtlCol="false" tIns="0" lIns="0" bIns="0" rIns="0">
            <a:spAutoFit/>
          </a:bodyPr>
          <a:lstStyle/>
          <a:p>
            <a:pPr algn="l">
              <a:lnSpc>
                <a:spcPts val="5599"/>
              </a:lnSpc>
            </a:pPr>
            <a:r>
              <a:rPr lang="en-US" sz="3999">
                <a:solidFill>
                  <a:srgbClr val="FFFFFF"/>
                </a:solidFill>
                <a:latin typeface="Poppins"/>
                <a:ea typeface="Poppins"/>
                <a:cs typeface="Poppins"/>
                <a:sym typeface="Poppins"/>
              </a:rPr>
              <a:t>Entonces tomé el librito de la mano del ángel, y lo comí; y era dulce en mi boca como la miel, pero cuando lo hube comido, amargó mi vientre. </a:t>
            </a:r>
            <a:r>
              <a:rPr lang="en-US" sz="3999">
                <a:solidFill>
                  <a:srgbClr val="FFFFFF"/>
                </a:solidFill>
                <a:latin typeface="Poppins"/>
                <a:ea typeface="Poppins"/>
                <a:cs typeface="Poppins"/>
                <a:sym typeface="Poppins"/>
              </a:rPr>
              <a:t>11 </a:t>
            </a:r>
            <a:r>
              <a:rPr lang="en-US" sz="3999">
                <a:solidFill>
                  <a:srgbClr val="FFFFFF"/>
                </a:solidFill>
                <a:latin typeface="Poppins"/>
                <a:ea typeface="Poppins"/>
                <a:cs typeface="Poppins"/>
                <a:sym typeface="Poppins"/>
              </a:rPr>
              <a:t>Y él me dijo: Es necesario que profetices otra vez sobre muchos pueblos, naciones, lenguas y reyes.</a:t>
            </a:r>
          </a:p>
        </p:txBody>
      </p:sp>
      <p:sp>
        <p:nvSpPr>
          <p:cNvPr name="TextBox 9" id="9"/>
          <p:cNvSpPr txBox="true"/>
          <p:nvPr/>
        </p:nvSpPr>
        <p:spPr>
          <a:xfrm rot="0">
            <a:off x="1425063" y="5683504"/>
            <a:ext cx="6371279" cy="2815814"/>
          </a:xfrm>
          <a:prstGeom prst="rect">
            <a:avLst/>
          </a:prstGeom>
        </p:spPr>
        <p:txBody>
          <a:bodyPr anchor="t" rtlCol="false" tIns="0" lIns="0" bIns="0" rIns="0">
            <a:spAutoFit/>
          </a:bodyPr>
          <a:lstStyle/>
          <a:p>
            <a:pPr algn="l">
              <a:lnSpc>
                <a:spcPts val="21795"/>
              </a:lnSpc>
            </a:pPr>
            <a:r>
              <a:rPr lang="en-US" sz="15568">
                <a:solidFill>
                  <a:srgbClr val="FFFFFF"/>
                </a:solidFill>
                <a:latin typeface="Zuume Rough Bold"/>
                <a:ea typeface="Zuume Rough Bold"/>
                <a:cs typeface="Zuume Rough Bold"/>
                <a:sym typeface="Zuume Rough Bold"/>
              </a:rPr>
              <a:t>Y ORACION</a:t>
            </a:r>
          </a:p>
        </p:txBody>
      </p:sp>
      <p:sp>
        <p:nvSpPr>
          <p:cNvPr name="TextBox 10" id="10"/>
          <p:cNvSpPr txBox="true"/>
          <p:nvPr/>
        </p:nvSpPr>
        <p:spPr>
          <a:xfrm rot="0">
            <a:off x="15414646" y="9764326"/>
            <a:ext cx="2516301" cy="190500"/>
          </a:xfrm>
          <a:prstGeom prst="rect">
            <a:avLst/>
          </a:prstGeom>
        </p:spPr>
        <p:txBody>
          <a:bodyPr anchor="t" rtlCol="false" tIns="0" lIns="0" bIns="0" rIns="0">
            <a:spAutoFit/>
          </a:bodyPr>
          <a:lstStyle/>
          <a:p>
            <a:pPr algn="l" marL="0" indent="0" lvl="0">
              <a:lnSpc>
                <a:spcPts val="1440"/>
              </a:lnSpc>
              <a:spcBef>
                <a:spcPct val="0"/>
              </a:spcBef>
            </a:pPr>
            <a:r>
              <a:rPr lang="en-US" b="true" sz="1200">
                <a:solidFill>
                  <a:srgbClr val="2A2A2A">
                    <a:alpha val="15686"/>
                  </a:srgbClr>
                </a:solidFill>
                <a:latin typeface="Garet Bold"/>
                <a:ea typeface="Garet Bold"/>
                <a:cs typeface="Garet Bold"/>
                <a:sym typeface="Garet Bold"/>
              </a:rPr>
              <a:t>RECURSOS-BIBLICOS.COM</a:t>
            </a:r>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E5D4AF"/>
        </a:solidFill>
      </p:bgPr>
    </p:bg>
    <p:spTree>
      <p:nvGrpSpPr>
        <p:cNvPr id="1" name=""/>
        <p:cNvGrpSpPr/>
        <p:nvPr/>
      </p:nvGrpSpPr>
      <p:grpSpPr>
        <a:xfrm>
          <a:off x="0" y="0"/>
          <a:ext cx="0" cy="0"/>
          <a:chOff x="0" y="0"/>
          <a:chExt cx="0" cy="0"/>
        </a:xfrm>
      </p:grpSpPr>
      <p:sp>
        <p:nvSpPr>
          <p:cNvPr name="TextBox 2" id="2"/>
          <p:cNvSpPr txBox="true"/>
          <p:nvPr/>
        </p:nvSpPr>
        <p:spPr>
          <a:xfrm rot="0">
            <a:off x="1748575" y="1964536"/>
            <a:ext cx="15304052" cy="7000875"/>
          </a:xfrm>
          <a:prstGeom prst="rect">
            <a:avLst/>
          </a:prstGeom>
        </p:spPr>
        <p:txBody>
          <a:bodyPr anchor="t" rtlCol="false" tIns="0" lIns="0" bIns="0" rIns="0">
            <a:spAutoFit/>
          </a:bodyPr>
          <a:lstStyle/>
          <a:p>
            <a:pPr algn="ctr">
              <a:lnSpc>
                <a:spcPts val="3692"/>
              </a:lnSpc>
            </a:pPr>
            <a:r>
              <a:rPr lang="en-US" sz="3076">
                <a:solidFill>
                  <a:srgbClr val="2A2A2A"/>
                </a:solidFill>
                <a:latin typeface="Garet"/>
                <a:ea typeface="Garet"/>
                <a:cs typeface="Garet"/>
                <a:sym typeface="Garet"/>
              </a:rPr>
              <a:t>Con el paso del tiempo, el mensaje predicado por Miller y sus colaboradores —entre ellos los pastores Brown y Stockman— comenzó a generar tensiones dentro de los círculos religiosos tradicionales. La predicación sobre la profecía de las 2.300 tardes y mañanas de Daniel 8:14, de la cual Miller dedujo que Cristo regresaría en el año 1843, provocó temor e inquietud entre los líderes de diversas iglesias evangélicas.</a:t>
            </a:r>
          </a:p>
          <a:p>
            <a:pPr algn="ctr">
              <a:lnSpc>
                <a:spcPts val="3692"/>
              </a:lnSpc>
            </a:pPr>
          </a:p>
          <a:p>
            <a:pPr algn="ctr">
              <a:lnSpc>
                <a:spcPts val="3692"/>
              </a:lnSpc>
              <a:spcBef>
                <a:spcPct val="0"/>
              </a:spcBef>
            </a:pPr>
            <a:r>
              <a:rPr lang="en-US" sz="3076">
                <a:solidFill>
                  <a:srgbClr val="2A2A2A"/>
                </a:solidFill>
                <a:latin typeface="Garet"/>
                <a:ea typeface="Garet"/>
                <a:cs typeface="Garet"/>
                <a:sym typeface="Garet"/>
              </a:rPr>
              <a:t>A pesar de reconocer la elocuencia de Miller y el impacto de su predicación en los congregantes, los líderes eclesiásticos catalogaron el movimiento de fanatismo por temor a la confusión doctrinal en sus membresías. Como resultado, la mayoría de los templos de las denominaciones tradicionales cerraron sus puertas a los predicadores milleritas y rechazaron su doctrina. Pese a estas barreras, el movimiento continuó extendiéndose mediante reuniones independientes y la distribución masiva de literatura profética.</a:t>
            </a:r>
          </a:p>
          <a:p>
            <a:pPr algn="ctr">
              <a:lnSpc>
                <a:spcPts val="3692"/>
              </a:lnSpc>
              <a:spcBef>
                <a:spcPct val="0"/>
              </a:spcBef>
            </a:pPr>
          </a:p>
        </p:txBody>
      </p:sp>
      <p:sp>
        <p:nvSpPr>
          <p:cNvPr name="TextBox 3" id="3"/>
          <p:cNvSpPr txBox="true"/>
          <p:nvPr/>
        </p:nvSpPr>
        <p:spPr>
          <a:xfrm rot="0">
            <a:off x="15414646" y="9764326"/>
            <a:ext cx="2516301" cy="190500"/>
          </a:xfrm>
          <a:prstGeom prst="rect">
            <a:avLst/>
          </a:prstGeom>
        </p:spPr>
        <p:txBody>
          <a:bodyPr anchor="t" rtlCol="false" tIns="0" lIns="0" bIns="0" rIns="0">
            <a:spAutoFit/>
          </a:bodyPr>
          <a:lstStyle/>
          <a:p>
            <a:pPr algn="l" marL="0" indent="0" lvl="0">
              <a:lnSpc>
                <a:spcPts val="1440"/>
              </a:lnSpc>
              <a:spcBef>
                <a:spcPct val="0"/>
              </a:spcBef>
            </a:pPr>
            <a:r>
              <a:rPr lang="en-US" b="true" sz="1200">
                <a:solidFill>
                  <a:srgbClr val="2A2A2A">
                    <a:alpha val="15686"/>
                  </a:srgbClr>
                </a:solidFill>
                <a:latin typeface="Garet Bold"/>
                <a:ea typeface="Garet Bold"/>
                <a:cs typeface="Garet Bold"/>
                <a:sym typeface="Garet Bold"/>
              </a:rPr>
              <a:t>RECURSOS-BIBLICOS.COM</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E5D4AF"/>
        </a:solidFill>
      </p:bgPr>
    </p:bg>
    <p:spTree>
      <p:nvGrpSpPr>
        <p:cNvPr id="1" name=""/>
        <p:cNvGrpSpPr/>
        <p:nvPr/>
      </p:nvGrpSpPr>
      <p:grpSpPr>
        <a:xfrm>
          <a:off x="0" y="0"/>
          <a:ext cx="0" cy="0"/>
          <a:chOff x="0" y="0"/>
          <a:chExt cx="0" cy="0"/>
        </a:xfrm>
      </p:grpSpPr>
      <p:sp>
        <p:nvSpPr>
          <p:cNvPr name="TextBox 2" id="2"/>
          <p:cNvSpPr txBox="true"/>
          <p:nvPr/>
        </p:nvSpPr>
        <p:spPr>
          <a:xfrm rot="0">
            <a:off x="3100549" y="3180499"/>
            <a:ext cx="12086902" cy="3383076"/>
          </a:xfrm>
          <a:prstGeom prst="rect">
            <a:avLst/>
          </a:prstGeom>
        </p:spPr>
        <p:txBody>
          <a:bodyPr anchor="t" rtlCol="false" tIns="0" lIns="0" bIns="0" rIns="0">
            <a:spAutoFit/>
          </a:bodyPr>
          <a:lstStyle/>
          <a:p>
            <a:pPr algn="ctr">
              <a:lnSpc>
                <a:spcPts val="26139"/>
              </a:lnSpc>
            </a:pPr>
            <a:r>
              <a:rPr lang="en-US" sz="18671">
                <a:solidFill>
                  <a:srgbClr val="2A2A2A"/>
                </a:solidFill>
                <a:latin typeface="Zuume Rough Bold"/>
                <a:ea typeface="Zuume Rough Bold"/>
                <a:cs typeface="Zuume Rough Bold"/>
                <a:sym typeface="Zuume Rough Bold"/>
              </a:rPr>
              <a:t>MUSICA ESPECIAL</a:t>
            </a:r>
          </a:p>
        </p:txBody>
      </p:sp>
      <p:sp>
        <p:nvSpPr>
          <p:cNvPr name="TextBox 3" id="3"/>
          <p:cNvSpPr txBox="true"/>
          <p:nvPr/>
        </p:nvSpPr>
        <p:spPr>
          <a:xfrm rot="0">
            <a:off x="15414646" y="9764326"/>
            <a:ext cx="2516301" cy="190500"/>
          </a:xfrm>
          <a:prstGeom prst="rect">
            <a:avLst/>
          </a:prstGeom>
        </p:spPr>
        <p:txBody>
          <a:bodyPr anchor="t" rtlCol="false" tIns="0" lIns="0" bIns="0" rIns="0">
            <a:spAutoFit/>
          </a:bodyPr>
          <a:lstStyle/>
          <a:p>
            <a:pPr algn="l" marL="0" indent="0" lvl="0">
              <a:lnSpc>
                <a:spcPts val="1440"/>
              </a:lnSpc>
              <a:spcBef>
                <a:spcPct val="0"/>
              </a:spcBef>
            </a:pPr>
            <a:r>
              <a:rPr lang="en-US" b="true" sz="1200">
                <a:solidFill>
                  <a:srgbClr val="2A2A2A">
                    <a:alpha val="15686"/>
                  </a:srgbClr>
                </a:solidFill>
                <a:latin typeface="Garet Bold"/>
                <a:ea typeface="Garet Bold"/>
                <a:cs typeface="Garet Bold"/>
                <a:sym typeface="Garet Bold"/>
              </a:rPr>
              <a:t>RECURSOS-BIBLICOS.COM</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79AC95"/>
        </a:solidFill>
      </p:bgPr>
    </p:bg>
    <p:spTree>
      <p:nvGrpSpPr>
        <p:cNvPr id="1" name=""/>
        <p:cNvGrpSpPr/>
        <p:nvPr/>
      </p:nvGrpSpPr>
      <p:grpSpPr>
        <a:xfrm>
          <a:off x="0" y="0"/>
          <a:ext cx="0" cy="0"/>
          <a:chOff x="0" y="0"/>
          <a:chExt cx="0" cy="0"/>
        </a:xfrm>
      </p:grpSpPr>
      <p:sp>
        <p:nvSpPr>
          <p:cNvPr name="Freeform 2" id="2"/>
          <p:cNvSpPr/>
          <p:nvPr/>
        </p:nvSpPr>
        <p:spPr>
          <a:xfrm flipH="false" flipV="false" rot="0">
            <a:off x="-762443" y="810262"/>
            <a:ext cx="8837726" cy="8666477"/>
          </a:xfrm>
          <a:custGeom>
            <a:avLst/>
            <a:gdLst/>
            <a:ahLst/>
            <a:cxnLst/>
            <a:rect r="r" b="b" t="t" l="l"/>
            <a:pathLst>
              <a:path h="8666477" w="8837726">
                <a:moveTo>
                  <a:pt x="0" y="0"/>
                </a:moveTo>
                <a:lnTo>
                  <a:pt x="8837726" y="0"/>
                </a:lnTo>
                <a:lnTo>
                  <a:pt x="8837726" y="8666476"/>
                </a:lnTo>
                <a:lnTo>
                  <a:pt x="0" y="8666476"/>
                </a:lnTo>
                <a:lnTo>
                  <a:pt x="0" y="0"/>
                </a:lnTo>
                <a:close/>
              </a:path>
            </a:pathLst>
          </a:custGeom>
          <a:blipFill>
            <a:blip r:embed="rId2"/>
            <a:stretch>
              <a:fillRect l="0" t="-87587" r="-175794" b="0"/>
            </a:stretch>
          </a:blipFill>
        </p:spPr>
      </p:sp>
      <p:sp>
        <p:nvSpPr>
          <p:cNvPr name="TextBox 3" id="3"/>
          <p:cNvSpPr txBox="true"/>
          <p:nvPr/>
        </p:nvSpPr>
        <p:spPr>
          <a:xfrm rot="0">
            <a:off x="8328909" y="933450"/>
            <a:ext cx="8930391" cy="8915400"/>
          </a:xfrm>
          <a:prstGeom prst="rect">
            <a:avLst/>
          </a:prstGeom>
        </p:spPr>
        <p:txBody>
          <a:bodyPr anchor="t" rtlCol="false" tIns="0" lIns="0" bIns="0" rIns="0">
            <a:spAutoFit/>
          </a:bodyPr>
          <a:lstStyle/>
          <a:p>
            <a:pPr algn="ctr">
              <a:lnSpc>
                <a:spcPts val="3959"/>
              </a:lnSpc>
            </a:pPr>
            <a:r>
              <a:rPr lang="en-US" sz="3299">
                <a:solidFill>
                  <a:srgbClr val="2A2A2A"/>
                </a:solidFill>
                <a:latin typeface="Garet"/>
                <a:ea typeface="Garet"/>
                <a:cs typeface="Garet"/>
                <a:sym typeface="Garet"/>
              </a:rPr>
              <a:t>A medida que se acercaba el 22 de octubre de 1844, la devoción del grupo alcanzó su punto culminante. Los creyentes dejaron de lado sus asuntos cotidianos para concentrarse en la preparación espiritual. Cuando llegó el día señalado, se reunieron en actitud de oración y profunda expectación, aguardando ver el descenso de Cristo en las nubes.</a:t>
            </a:r>
          </a:p>
          <a:p>
            <a:pPr algn="ctr">
              <a:lnSpc>
                <a:spcPts val="3959"/>
              </a:lnSpc>
            </a:pPr>
          </a:p>
          <a:p>
            <a:pPr algn="ctr">
              <a:lnSpc>
                <a:spcPts val="3959"/>
              </a:lnSpc>
              <a:spcBef>
                <a:spcPct val="0"/>
              </a:spcBef>
            </a:pPr>
            <a:r>
              <a:rPr lang="en-US" sz="3299">
                <a:solidFill>
                  <a:srgbClr val="2A2A2A"/>
                </a:solidFill>
                <a:latin typeface="Garet"/>
                <a:ea typeface="Garet"/>
                <a:cs typeface="Garet"/>
                <a:sym typeface="Garet"/>
              </a:rPr>
              <a:t>El día transcurrió hasta el atardecer sin que ocurriera la venida esperada. Este evento fue bautizado posteriormente como el "Gran Chasco", dejando a la comunidad sumida en el desconcierto y una profunda aflicción.</a:t>
            </a:r>
          </a:p>
          <a:p>
            <a:pPr algn="ctr">
              <a:lnSpc>
                <a:spcPts val="3959"/>
              </a:lnSpc>
              <a:spcBef>
                <a:spcPct val="0"/>
              </a:spcBef>
            </a:pPr>
          </a:p>
        </p:txBody>
      </p:sp>
      <p:sp>
        <p:nvSpPr>
          <p:cNvPr name="TextBox 4" id="4"/>
          <p:cNvSpPr txBox="true"/>
          <p:nvPr/>
        </p:nvSpPr>
        <p:spPr>
          <a:xfrm rot="0">
            <a:off x="15414646" y="9764326"/>
            <a:ext cx="2516301" cy="190500"/>
          </a:xfrm>
          <a:prstGeom prst="rect">
            <a:avLst/>
          </a:prstGeom>
        </p:spPr>
        <p:txBody>
          <a:bodyPr anchor="t" rtlCol="false" tIns="0" lIns="0" bIns="0" rIns="0">
            <a:spAutoFit/>
          </a:bodyPr>
          <a:lstStyle/>
          <a:p>
            <a:pPr algn="l" marL="0" indent="0" lvl="0">
              <a:lnSpc>
                <a:spcPts val="1440"/>
              </a:lnSpc>
              <a:spcBef>
                <a:spcPct val="0"/>
              </a:spcBef>
            </a:pPr>
            <a:r>
              <a:rPr lang="en-US" b="true" sz="1200">
                <a:solidFill>
                  <a:srgbClr val="2A2A2A">
                    <a:alpha val="15686"/>
                  </a:srgbClr>
                </a:solidFill>
                <a:latin typeface="Garet Bold"/>
                <a:ea typeface="Garet Bold"/>
                <a:cs typeface="Garet Bold"/>
                <a:sym typeface="Garet Bold"/>
              </a:rPr>
              <a:t>RECURSOS-BIBLICOS.COM</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57E49"/>
        </a:solidFill>
      </p:bgPr>
    </p:bg>
    <p:spTree>
      <p:nvGrpSpPr>
        <p:cNvPr id="1" name=""/>
        <p:cNvGrpSpPr/>
        <p:nvPr/>
      </p:nvGrpSpPr>
      <p:grpSpPr>
        <a:xfrm>
          <a:off x="0" y="0"/>
          <a:ext cx="0" cy="0"/>
          <a:chOff x="0" y="0"/>
          <a:chExt cx="0" cy="0"/>
        </a:xfrm>
      </p:grpSpPr>
      <p:sp>
        <p:nvSpPr>
          <p:cNvPr name="Freeform 2" id="2"/>
          <p:cNvSpPr/>
          <p:nvPr/>
        </p:nvSpPr>
        <p:spPr>
          <a:xfrm flipH="false" flipV="false" rot="0">
            <a:off x="11443096" y="1977477"/>
            <a:ext cx="4028019" cy="6332045"/>
          </a:xfrm>
          <a:custGeom>
            <a:avLst/>
            <a:gdLst/>
            <a:ahLst/>
            <a:cxnLst/>
            <a:rect r="r" b="b" t="t" l="l"/>
            <a:pathLst>
              <a:path h="6332045" w="4028019">
                <a:moveTo>
                  <a:pt x="0" y="0"/>
                </a:moveTo>
                <a:lnTo>
                  <a:pt x="4028018" y="0"/>
                </a:lnTo>
                <a:lnTo>
                  <a:pt x="4028018" y="6332046"/>
                </a:lnTo>
                <a:lnTo>
                  <a:pt x="0" y="6332046"/>
                </a:lnTo>
                <a:lnTo>
                  <a:pt x="0" y="0"/>
                </a:lnTo>
                <a:close/>
              </a:path>
            </a:pathLst>
          </a:custGeom>
          <a:blipFill>
            <a:blip r:embed="rId2"/>
            <a:stretch>
              <a:fillRect l="0" t="0" r="0" b="0"/>
            </a:stretch>
          </a:blipFill>
        </p:spPr>
      </p:sp>
      <p:sp>
        <p:nvSpPr>
          <p:cNvPr name="TextBox 3" id="3"/>
          <p:cNvSpPr txBox="true"/>
          <p:nvPr/>
        </p:nvSpPr>
        <p:spPr>
          <a:xfrm rot="0">
            <a:off x="1957227" y="2409455"/>
            <a:ext cx="9036800" cy="3249099"/>
          </a:xfrm>
          <a:prstGeom prst="rect">
            <a:avLst/>
          </a:prstGeom>
        </p:spPr>
        <p:txBody>
          <a:bodyPr anchor="t" rtlCol="false" tIns="0" lIns="0" bIns="0" rIns="0">
            <a:spAutoFit/>
          </a:bodyPr>
          <a:lstStyle/>
          <a:p>
            <a:pPr algn="l">
              <a:lnSpc>
                <a:spcPts val="25081"/>
              </a:lnSpc>
            </a:pPr>
            <a:r>
              <a:rPr lang="en-US" sz="17915">
                <a:solidFill>
                  <a:srgbClr val="FFFFFF"/>
                </a:solidFill>
                <a:latin typeface="Zuume Rough Bold"/>
                <a:ea typeface="Zuume Rough Bold"/>
                <a:cs typeface="Zuume Rough Bold"/>
                <a:sym typeface="Zuume Rough Bold"/>
              </a:rPr>
              <a:t>HORIZONTE</a:t>
            </a:r>
          </a:p>
        </p:txBody>
      </p:sp>
      <p:sp>
        <p:nvSpPr>
          <p:cNvPr name="TextBox 4" id="4"/>
          <p:cNvSpPr txBox="true"/>
          <p:nvPr/>
        </p:nvSpPr>
        <p:spPr>
          <a:xfrm rot="0">
            <a:off x="1957227" y="1028419"/>
            <a:ext cx="7764570" cy="2789233"/>
          </a:xfrm>
          <a:prstGeom prst="rect">
            <a:avLst/>
          </a:prstGeom>
        </p:spPr>
        <p:txBody>
          <a:bodyPr anchor="t" rtlCol="false" tIns="0" lIns="0" bIns="0" rIns="0">
            <a:spAutoFit/>
          </a:bodyPr>
          <a:lstStyle/>
          <a:p>
            <a:pPr algn="l">
              <a:lnSpc>
                <a:spcPts val="21550"/>
              </a:lnSpc>
            </a:pPr>
            <a:r>
              <a:rPr lang="en-US" sz="15393">
                <a:solidFill>
                  <a:srgbClr val="FFFFFF"/>
                </a:solidFill>
                <a:latin typeface="Zuume Rough Bold"/>
                <a:ea typeface="Zuume Rough Bold"/>
                <a:cs typeface="Zuume Rough Bold"/>
                <a:sym typeface="Zuume Rough Bold"/>
              </a:rPr>
              <a:t>NUEVO</a:t>
            </a:r>
          </a:p>
        </p:txBody>
      </p:sp>
      <p:sp>
        <p:nvSpPr>
          <p:cNvPr name="TextBox 5" id="5"/>
          <p:cNvSpPr txBox="true"/>
          <p:nvPr/>
        </p:nvSpPr>
        <p:spPr>
          <a:xfrm rot="0">
            <a:off x="1957227" y="6136280"/>
            <a:ext cx="7942466" cy="1371600"/>
          </a:xfrm>
          <a:prstGeom prst="rect">
            <a:avLst/>
          </a:prstGeom>
        </p:spPr>
        <p:txBody>
          <a:bodyPr anchor="t" rtlCol="false" tIns="0" lIns="0" bIns="0" rIns="0">
            <a:spAutoFit/>
          </a:bodyPr>
          <a:lstStyle/>
          <a:p>
            <a:pPr algn="l">
              <a:lnSpc>
                <a:spcPts val="5400"/>
              </a:lnSpc>
              <a:spcBef>
                <a:spcPct val="0"/>
              </a:spcBef>
            </a:pPr>
            <a:r>
              <a:rPr lang="en-US" sz="4500">
                <a:solidFill>
                  <a:srgbClr val="FFFFFF"/>
                </a:solidFill>
                <a:latin typeface="Garet"/>
                <a:ea typeface="Garet"/>
                <a:cs typeface="Garet"/>
                <a:sym typeface="Garet"/>
              </a:rPr>
              <a:t>Inversión: “Las ofrendas de la Escuela Sabática “</a:t>
            </a:r>
          </a:p>
        </p:txBody>
      </p:sp>
      <p:sp>
        <p:nvSpPr>
          <p:cNvPr name="TextBox 6" id="6"/>
          <p:cNvSpPr txBox="true"/>
          <p:nvPr/>
        </p:nvSpPr>
        <p:spPr>
          <a:xfrm rot="0">
            <a:off x="15414646" y="9764326"/>
            <a:ext cx="2516301" cy="190500"/>
          </a:xfrm>
          <a:prstGeom prst="rect">
            <a:avLst/>
          </a:prstGeom>
        </p:spPr>
        <p:txBody>
          <a:bodyPr anchor="t" rtlCol="false" tIns="0" lIns="0" bIns="0" rIns="0">
            <a:spAutoFit/>
          </a:bodyPr>
          <a:lstStyle/>
          <a:p>
            <a:pPr algn="l" marL="0" indent="0" lvl="0">
              <a:lnSpc>
                <a:spcPts val="1440"/>
              </a:lnSpc>
              <a:spcBef>
                <a:spcPct val="0"/>
              </a:spcBef>
            </a:pPr>
            <a:r>
              <a:rPr lang="en-US" b="true" sz="1200">
                <a:solidFill>
                  <a:srgbClr val="2A2A2A">
                    <a:alpha val="15686"/>
                  </a:srgbClr>
                </a:solidFill>
                <a:latin typeface="Garet Bold"/>
                <a:ea typeface="Garet Bold"/>
                <a:cs typeface="Garet Bold"/>
                <a:sym typeface="Garet Bold"/>
              </a:rPr>
              <a:t>RECURSOS-BIBLICOS.COM</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79AC95"/>
        </a:solidFill>
      </p:bgPr>
    </p:bg>
    <p:spTree>
      <p:nvGrpSpPr>
        <p:cNvPr id="1" name=""/>
        <p:cNvGrpSpPr/>
        <p:nvPr/>
      </p:nvGrpSpPr>
      <p:grpSpPr>
        <a:xfrm>
          <a:off x="0" y="0"/>
          <a:ext cx="0" cy="0"/>
          <a:chOff x="0" y="0"/>
          <a:chExt cx="0" cy="0"/>
        </a:xfrm>
      </p:grpSpPr>
      <p:sp>
        <p:nvSpPr>
          <p:cNvPr name="Freeform 2" id="2"/>
          <p:cNvSpPr/>
          <p:nvPr/>
        </p:nvSpPr>
        <p:spPr>
          <a:xfrm flipH="false" flipV="false" rot="0">
            <a:off x="11390402" y="866184"/>
            <a:ext cx="8048488" cy="8226133"/>
          </a:xfrm>
          <a:custGeom>
            <a:avLst/>
            <a:gdLst/>
            <a:ahLst/>
            <a:cxnLst/>
            <a:rect r="r" b="b" t="t" l="l"/>
            <a:pathLst>
              <a:path h="8226133" w="8048488">
                <a:moveTo>
                  <a:pt x="0" y="0"/>
                </a:moveTo>
                <a:lnTo>
                  <a:pt x="8048488" y="0"/>
                </a:lnTo>
                <a:lnTo>
                  <a:pt x="8048488" y="8226133"/>
                </a:lnTo>
                <a:lnTo>
                  <a:pt x="0" y="8226133"/>
                </a:lnTo>
                <a:lnTo>
                  <a:pt x="0" y="0"/>
                </a:lnTo>
                <a:close/>
              </a:path>
            </a:pathLst>
          </a:custGeom>
          <a:blipFill>
            <a:blip r:embed="rId2"/>
            <a:stretch>
              <a:fillRect l="-242652" t="0" r="0" b="-123611"/>
            </a:stretch>
          </a:blipFill>
        </p:spPr>
      </p:sp>
      <p:sp>
        <p:nvSpPr>
          <p:cNvPr name="TextBox 3" id="3"/>
          <p:cNvSpPr txBox="true"/>
          <p:nvPr/>
        </p:nvSpPr>
        <p:spPr>
          <a:xfrm rot="0">
            <a:off x="741869" y="571500"/>
            <a:ext cx="9999736" cy="9144000"/>
          </a:xfrm>
          <a:prstGeom prst="rect">
            <a:avLst/>
          </a:prstGeom>
        </p:spPr>
        <p:txBody>
          <a:bodyPr anchor="t" rtlCol="false" tIns="0" lIns="0" bIns="0" rIns="0">
            <a:spAutoFit/>
          </a:bodyPr>
          <a:lstStyle/>
          <a:p>
            <a:pPr algn="ctr">
              <a:lnSpc>
                <a:spcPts val="3600"/>
              </a:lnSpc>
            </a:pPr>
            <a:r>
              <a:rPr lang="en-US" sz="3000">
                <a:solidFill>
                  <a:srgbClr val="2A2A2A"/>
                </a:solidFill>
                <a:latin typeface="Garet"/>
                <a:ea typeface="Garet"/>
                <a:cs typeface="Garet"/>
                <a:sym typeface="Garet"/>
              </a:rPr>
              <a:t>Con la llegada de 1843, el grupo de creyentes aguardó con solemnidad la venida de Cristo. Sin embargo, el tiempo transcurrió y el acontecimiento anunciado no tuvo lugar. Este primer fallo provocó una ola de desánimo, burlas por parte de la población en general y el abandono de la fe por parte de algunos simpatizantes.</a:t>
            </a:r>
          </a:p>
          <a:p>
            <a:pPr algn="ctr">
              <a:lnSpc>
                <a:spcPts val="3600"/>
              </a:lnSpc>
            </a:pPr>
          </a:p>
          <a:p>
            <a:pPr algn="ctr">
              <a:lnSpc>
                <a:spcPts val="3600"/>
              </a:lnSpc>
              <a:spcBef>
                <a:spcPct val="0"/>
              </a:spcBef>
            </a:pPr>
            <a:r>
              <a:rPr lang="en-US" sz="3000">
                <a:solidFill>
                  <a:srgbClr val="2A2A2A"/>
                </a:solidFill>
                <a:latin typeface="Garet"/>
                <a:ea typeface="Garet"/>
                <a:cs typeface="Garet"/>
                <a:sym typeface="Garet"/>
              </a:rPr>
              <a:t>A pesar del desencanto inicial, Miller y otros líderes sostuvieron que, aunque el evento no ocurrió en el año previsto, las escrituras eran verídicas. Al reexaminar la profecía con oración e investigación bíblica, descubrieron una discrepancia en el cálculo del decreto de restauración de Jerusalén y los tiempos de ejecución. Corrigieron entonces la fecha fijada para el regreso de Cristo, situándola de manera definitiva en el 22 de octubre de 1844. El nuevo mensaje se proclamó con renovada urgencia a partir del verano de 1844 por todo el país.</a:t>
            </a:r>
          </a:p>
        </p:txBody>
      </p:sp>
      <p:sp>
        <p:nvSpPr>
          <p:cNvPr name="TextBox 4" id="4"/>
          <p:cNvSpPr txBox="true"/>
          <p:nvPr/>
        </p:nvSpPr>
        <p:spPr>
          <a:xfrm rot="0">
            <a:off x="15414646" y="9764326"/>
            <a:ext cx="2516301" cy="190500"/>
          </a:xfrm>
          <a:prstGeom prst="rect">
            <a:avLst/>
          </a:prstGeom>
        </p:spPr>
        <p:txBody>
          <a:bodyPr anchor="t" rtlCol="false" tIns="0" lIns="0" bIns="0" rIns="0">
            <a:spAutoFit/>
          </a:bodyPr>
          <a:lstStyle/>
          <a:p>
            <a:pPr algn="l" marL="0" indent="0" lvl="0">
              <a:lnSpc>
                <a:spcPts val="1440"/>
              </a:lnSpc>
              <a:spcBef>
                <a:spcPct val="0"/>
              </a:spcBef>
            </a:pPr>
            <a:r>
              <a:rPr lang="en-US" b="true" sz="1200">
                <a:solidFill>
                  <a:srgbClr val="2A2A2A">
                    <a:alpha val="15686"/>
                  </a:srgbClr>
                </a:solidFill>
                <a:latin typeface="Garet Bold"/>
                <a:ea typeface="Garet Bold"/>
                <a:cs typeface="Garet Bold"/>
                <a:sym typeface="Garet Bold"/>
              </a:rPr>
              <a:t>RECURSOS-BIBLICOS.COM</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79AC95"/>
        </a:solidFill>
      </p:bgPr>
    </p:bg>
    <p:spTree>
      <p:nvGrpSpPr>
        <p:cNvPr id="1" name=""/>
        <p:cNvGrpSpPr/>
        <p:nvPr/>
      </p:nvGrpSpPr>
      <p:grpSpPr>
        <a:xfrm>
          <a:off x="0" y="0"/>
          <a:ext cx="0" cy="0"/>
          <a:chOff x="0" y="0"/>
          <a:chExt cx="0" cy="0"/>
        </a:xfrm>
      </p:grpSpPr>
      <p:sp>
        <p:nvSpPr>
          <p:cNvPr name="Freeform 2" id="2"/>
          <p:cNvSpPr/>
          <p:nvPr/>
        </p:nvSpPr>
        <p:spPr>
          <a:xfrm flipH="false" flipV="false" rot="942681">
            <a:off x="12978081" y="826678"/>
            <a:ext cx="2995449" cy="4385338"/>
          </a:xfrm>
          <a:custGeom>
            <a:avLst/>
            <a:gdLst/>
            <a:ahLst/>
            <a:cxnLst/>
            <a:rect r="r" b="b" t="t" l="l"/>
            <a:pathLst>
              <a:path h="4385338" w="2995449">
                <a:moveTo>
                  <a:pt x="0" y="0"/>
                </a:moveTo>
                <a:lnTo>
                  <a:pt x="2995450" y="0"/>
                </a:lnTo>
                <a:lnTo>
                  <a:pt x="2995450" y="4385338"/>
                </a:lnTo>
                <a:lnTo>
                  <a:pt x="0" y="4385338"/>
                </a:lnTo>
                <a:lnTo>
                  <a:pt x="0" y="0"/>
                </a:lnTo>
                <a:close/>
              </a:path>
            </a:pathLst>
          </a:custGeom>
          <a:blipFill>
            <a:blip r:embed="rId2"/>
            <a:stretch>
              <a:fillRect l="0" t="0" r="0" b="0"/>
            </a:stretch>
          </a:blipFill>
        </p:spPr>
      </p:sp>
      <p:sp>
        <p:nvSpPr>
          <p:cNvPr name="Freeform 3" id="3"/>
          <p:cNvSpPr/>
          <p:nvPr/>
        </p:nvSpPr>
        <p:spPr>
          <a:xfrm flipH="false" flipV="false" rot="0">
            <a:off x="10910580" y="5769150"/>
            <a:ext cx="7130451" cy="4011400"/>
          </a:xfrm>
          <a:custGeom>
            <a:avLst/>
            <a:gdLst/>
            <a:ahLst/>
            <a:cxnLst/>
            <a:rect r="r" b="b" t="t" l="l"/>
            <a:pathLst>
              <a:path h="4011400" w="7130451">
                <a:moveTo>
                  <a:pt x="0" y="0"/>
                </a:moveTo>
                <a:lnTo>
                  <a:pt x="7130452" y="0"/>
                </a:lnTo>
                <a:lnTo>
                  <a:pt x="7130452" y="4011400"/>
                </a:lnTo>
                <a:lnTo>
                  <a:pt x="0" y="4011400"/>
                </a:lnTo>
                <a:lnTo>
                  <a:pt x="0" y="0"/>
                </a:lnTo>
                <a:close/>
              </a:path>
            </a:pathLst>
          </a:custGeom>
          <a:blipFill>
            <a:blip r:embed="rId3"/>
            <a:stretch>
              <a:fillRect l="0" t="0" r="0" b="0"/>
            </a:stretch>
          </a:blipFill>
        </p:spPr>
      </p:sp>
      <p:sp>
        <p:nvSpPr>
          <p:cNvPr name="TextBox 4" id="4"/>
          <p:cNvSpPr txBox="true"/>
          <p:nvPr/>
        </p:nvSpPr>
        <p:spPr>
          <a:xfrm rot="0">
            <a:off x="382761" y="3128699"/>
            <a:ext cx="9509820" cy="4147180"/>
          </a:xfrm>
          <a:prstGeom prst="rect">
            <a:avLst/>
          </a:prstGeom>
        </p:spPr>
        <p:txBody>
          <a:bodyPr anchor="t" rtlCol="false" tIns="0" lIns="0" bIns="0" rIns="0">
            <a:spAutoFit/>
          </a:bodyPr>
          <a:lstStyle/>
          <a:p>
            <a:pPr algn="ctr">
              <a:lnSpc>
                <a:spcPts val="32040"/>
              </a:lnSpc>
            </a:pPr>
            <a:r>
              <a:rPr lang="en-US" sz="22886">
                <a:solidFill>
                  <a:srgbClr val="FFFFFF"/>
                </a:solidFill>
                <a:latin typeface="Zuume Rough Bold"/>
                <a:ea typeface="Zuume Rough Bold"/>
                <a:cs typeface="Zuume Rough Bold"/>
                <a:sym typeface="Zuume Rough Bold"/>
              </a:rPr>
              <a:t>MISIONERO</a:t>
            </a:r>
          </a:p>
        </p:txBody>
      </p:sp>
      <p:sp>
        <p:nvSpPr>
          <p:cNvPr name="TextBox 5" id="5"/>
          <p:cNvSpPr txBox="true"/>
          <p:nvPr/>
        </p:nvSpPr>
        <p:spPr>
          <a:xfrm rot="0">
            <a:off x="247289" y="932796"/>
            <a:ext cx="8896711" cy="4077001"/>
          </a:xfrm>
          <a:prstGeom prst="rect">
            <a:avLst/>
          </a:prstGeom>
        </p:spPr>
        <p:txBody>
          <a:bodyPr anchor="t" rtlCol="false" tIns="0" lIns="0" bIns="0" rIns="0">
            <a:spAutoFit/>
          </a:bodyPr>
          <a:lstStyle/>
          <a:p>
            <a:pPr algn="ctr">
              <a:lnSpc>
                <a:spcPts val="31517"/>
              </a:lnSpc>
            </a:pPr>
            <a:r>
              <a:rPr lang="en-US" sz="22512">
                <a:solidFill>
                  <a:srgbClr val="FFFFFF"/>
                </a:solidFill>
                <a:latin typeface="Zuume Rough Bold"/>
                <a:ea typeface="Zuume Rough Bold"/>
                <a:cs typeface="Zuume Rough Bold"/>
                <a:sym typeface="Zuume Rough Bold"/>
              </a:rPr>
              <a:t>INFORME</a:t>
            </a:r>
          </a:p>
        </p:txBody>
      </p:sp>
      <p:sp>
        <p:nvSpPr>
          <p:cNvPr name="TextBox 6" id="6"/>
          <p:cNvSpPr txBox="true"/>
          <p:nvPr/>
        </p:nvSpPr>
        <p:spPr>
          <a:xfrm rot="0">
            <a:off x="1930437" y="7181069"/>
            <a:ext cx="7942466" cy="685800"/>
          </a:xfrm>
          <a:prstGeom prst="rect">
            <a:avLst/>
          </a:prstGeom>
        </p:spPr>
        <p:txBody>
          <a:bodyPr anchor="t" rtlCol="false" tIns="0" lIns="0" bIns="0" rIns="0">
            <a:spAutoFit/>
          </a:bodyPr>
          <a:lstStyle/>
          <a:p>
            <a:pPr algn="l">
              <a:lnSpc>
                <a:spcPts val="5400"/>
              </a:lnSpc>
              <a:spcBef>
                <a:spcPct val="0"/>
              </a:spcBef>
            </a:pPr>
            <a:r>
              <a:rPr lang="en-US" sz="4500">
                <a:solidFill>
                  <a:srgbClr val="FFFFFF"/>
                </a:solidFill>
                <a:latin typeface="Garet"/>
                <a:ea typeface="Garet"/>
                <a:cs typeface="Garet"/>
                <a:sym typeface="Garet"/>
              </a:rPr>
              <a:t>“No estoy solo“</a:t>
            </a:r>
          </a:p>
        </p:txBody>
      </p:sp>
      <p:sp>
        <p:nvSpPr>
          <p:cNvPr name="TextBox 7" id="7"/>
          <p:cNvSpPr txBox="true"/>
          <p:nvPr/>
        </p:nvSpPr>
        <p:spPr>
          <a:xfrm rot="0">
            <a:off x="15414646" y="9764326"/>
            <a:ext cx="2516301" cy="190500"/>
          </a:xfrm>
          <a:prstGeom prst="rect">
            <a:avLst/>
          </a:prstGeom>
        </p:spPr>
        <p:txBody>
          <a:bodyPr anchor="t" rtlCol="false" tIns="0" lIns="0" bIns="0" rIns="0">
            <a:spAutoFit/>
          </a:bodyPr>
          <a:lstStyle/>
          <a:p>
            <a:pPr algn="l" marL="0" indent="0" lvl="0">
              <a:lnSpc>
                <a:spcPts val="1440"/>
              </a:lnSpc>
              <a:spcBef>
                <a:spcPct val="0"/>
              </a:spcBef>
            </a:pPr>
            <a:r>
              <a:rPr lang="en-US" b="true" sz="1200">
                <a:solidFill>
                  <a:srgbClr val="2A2A2A">
                    <a:alpha val="15686"/>
                  </a:srgbClr>
                </a:solidFill>
                <a:latin typeface="Garet Bold"/>
                <a:ea typeface="Garet Bold"/>
                <a:cs typeface="Garet Bold"/>
                <a:sym typeface="Garet Bold"/>
              </a:rPr>
              <a:t>RECURSOS-BIBLICOS.COM</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E5D4AF"/>
        </a:solidFill>
      </p:bgPr>
    </p:bg>
    <p:spTree>
      <p:nvGrpSpPr>
        <p:cNvPr id="1" name=""/>
        <p:cNvGrpSpPr/>
        <p:nvPr/>
      </p:nvGrpSpPr>
      <p:grpSpPr>
        <a:xfrm>
          <a:off x="0" y="0"/>
          <a:ext cx="0" cy="0"/>
          <a:chOff x="0" y="0"/>
          <a:chExt cx="0" cy="0"/>
        </a:xfrm>
      </p:grpSpPr>
      <p:sp>
        <p:nvSpPr>
          <p:cNvPr name="Freeform 2" id="2"/>
          <p:cNvSpPr/>
          <p:nvPr/>
        </p:nvSpPr>
        <p:spPr>
          <a:xfrm flipH="false" flipV="false" rot="0">
            <a:off x="9679888" y="462450"/>
            <a:ext cx="8608112" cy="8795850"/>
          </a:xfrm>
          <a:custGeom>
            <a:avLst/>
            <a:gdLst/>
            <a:ahLst/>
            <a:cxnLst/>
            <a:rect r="r" b="b" t="t" l="l"/>
            <a:pathLst>
              <a:path h="8795850" w="8608112">
                <a:moveTo>
                  <a:pt x="0" y="0"/>
                </a:moveTo>
                <a:lnTo>
                  <a:pt x="8608112" y="0"/>
                </a:lnTo>
                <a:lnTo>
                  <a:pt x="8608112" y="8795850"/>
                </a:lnTo>
                <a:lnTo>
                  <a:pt x="0" y="8795850"/>
                </a:lnTo>
                <a:lnTo>
                  <a:pt x="0" y="0"/>
                </a:lnTo>
                <a:close/>
              </a:path>
            </a:pathLst>
          </a:custGeom>
          <a:blipFill>
            <a:blip r:embed="rId2"/>
            <a:stretch>
              <a:fillRect l="-105369" t="-103858" r="-106963" b="0"/>
            </a:stretch>
          </a:blipFill>
        </p:spPr>
      </p:sp>
      <p:sp>
        <p:nvSpPr>
          <p:cNvPr name="TextBox 3" id="3"/>
          <p:cNvSpPr txBox="true"/>
          <p:nvPr/>
        </p:nvSpPr>
        <p:spPr>
          <a:xfrm rot="0">
            <a:off x="923559" y="1028700"/>
            <a:ext cx="8220441" cy="8229600"/>
          </a:xfrm>
          <a:prstGeom prst="rect">
            <a:avLst/>
          </a:prstGeom>
        </p:spPr>
        <p:txBody>
          <a:bodyPr anchor="t" rtlCol="false" tIns="0" lIns="0" bIns="0" rIns="0">
            <a:spAutoFit/>
          </a:bodyPr>
          <a:lstStyle/>
          <a:p>
            <a:pPr algn="ctr">
              <a:lnSpc>
                <a:spcPts val="3600"/>
              </a:lnSpc>
            </a:pPr>
            <a:r>
              <a:rPr lang="en-US" sz="3000">
                <a:solidFill>
                  <a:srgbClr val="2A2A2A"/>
                </a:solidFill>
                <a:latin typeface="Garet"/>
                <a:ea typeface="Garet"/>
                <a:cs typeface="Garet"/>
                <a:sym typeface="Garet"/>
              </a:rPr>
              <a:t>Tras el chasco, William Miller exhortó a los seguidores a no desanimarse y a mantener la confianza en la fidelidad divina, reconociendo que debió existir un error de interpretación respecto al evento y no al tiempo profético.</a:t>
            </a:r>
          </a:p>
          <a:p>
            <a:pPr algn="ctr">
              <a:lnSpc>
                <a:spcPts val="3600"/>
              </a:lnSpc>
            </a:pPr>
          </a:p>
          <a:p>
            <a:pPr algn="ctr">
              <a:lnSpc>
                <a:spcPts val="3600"/>
              </a:lnSpc>
              <a:spcBef>
                <a:spcPct val="0"/>
              </a:spcBef>
            </a:pPr>
            <a:r>
              <a:rPr lang="en-US" sz="3000">
                <a:solidFill>
                  <a:srgbClr val="2A2A2A"/>
                </a:solidFill>
                <a:latin typeface="Garet"/>
                <a:ea typeface="Garet"/>
                <a:cs typeface="Garet"/>
                <a:sym typeface="Garet"/>
              </a:rPr>
              <a:t>La posterior y cuidadosa reevaluación del texto de Daniel 8:14 llevó a los estudiantes de la Biblia a concluir que la «purificación del santuario» no significaba la destrucción o purificación de la Tierra por fuego como pensaba Miller, sino el inicio del juicio e investigación final en el Santuario Celestial por parte de Jesucristo en su función de Sumo Sacerdote.</a:t>
            </a:r>
          </a:p>
          <a:p>
            <a:pPr algn="ctr">
              <a:lnSpc>
                <a:spcPts val="3600"/>
              </a:lnSpc>
              <a:spcBef>
                <a:spcPct val="0"/>
              </a:spcBef>
            </a:pPr>
          </a:p>
        </p:txBody>
      </p:sp>
      <p:sp>
        <p:nvSpPr>
          <p:cNvPr name="TextBox 4" id="4"/>
          <p:cNvSpPr txBox="true"/>
          <p:nvPr/>
        </p:nvSpPr>
        <p:spPr>
          <a:xfrm rot="0">
            <a:off x="15414646" y="9764326"/>
            <a:ext cx="2516301" cy="190500"/>
          </a:xfrm>
          <a:prstGeom prst="rect">
            <a:avLst/>
          </a:prstGeom>
        </p:spPr>
        <p:txBody>
          <a:bodyPr anchor="t" rtlCol="false" tIns="0" lIns="0" bIns="0" rIns="0">
            <a:spAutoFit/>
          </a:bodyPr>
          <a:lstStyle/>
          <a:p>
            <a:pPr algn="l" marL="0" indent="0" lvl="0">
              <a:lnSpc>
                <a:spcPts val="1440"/>
              </a:lnSpc>
              <a:spcBef>
                <a:spcPct val="0"/>
              </a:spcBef>
            </a:pPr>
            <a:r>
              <a:rPr lang="en-US" b="true" sz="1200">
                <a:solidFill>
                  <a:srgbClr val="2A2A2A">
                    <a:alpha val="15686"/>
                  </a:srgbClr>
                </a:solidFill>
                <a:latin typeface="Garet Bold"/>
                <a:ea typeface="Garet Bold"/>
                <a:cs typeface="Garet Bold"/>
                <a:sym typeface="Garet Bold"/>
              </a:rPr>
              <a:t>RECURSOS-BIBLICOS.COM</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79AC95"/>
        </a:solidFill>
      </p:bgPr>
    </p:bg>
    <p:spTree>
      <p:nvGrpSpPr>
        <p:cNvPr id="1" name=""/>
        <p:cNvGrpSpPr/>
        <p:nvPr/>
      </p:nvGrpSpPr>
      <p:grpSpPr>
        <a:xfrm>
          <a:off x="0" y="0"/>
          <a:ext cx="0" cy="0"/>
          <a:chOff x="0" y="0"/>
          <a:chExt cx="0" cy="0"/>
        </a:xfrm>
      </p:grpSpPr>
      <p:sp>
        <p:nvSpPr>
          <p:cNvPr name="Freeform 2" id="2"/>
          <p:cNvSpPr/>
          <p:nvPr/>
        </p:nvSpPr>
        <p:spPr>
          <a:xfrm flipH="false" flipV="false" rot="0">
            <a:off x="10321727" y="-648450"/>
            <a:ext cx="7966273" cy="10935450"/>
          </a:xfrm>
          <a:custGeom>
            <a:avLst/>
            <a:gdLst/>
            <a:ahLst/>
            <a:cxnLst/>
            <a:rect r="r" b="b" t="t" l="l"/>
            <a:pathLst>
              <a:path h="10935450" w="7966273">
                <a:moveTo>
                  <a:pt x="0" y="0"/>
                </a:moveTo>
                <a:lnTo>
                  <a:pt x="7966273" y="0"/>
                </a:lnTo>
                <a:lnTo>
                  <a:pt x="7966273" y="10935450"/>
                </a:lnTo>
                <a:lnTo>
                  <a:pt x="0" y="10935450"/>
                </a:lnTo>
                <a:lnTo>
                  <a:pt x="0" y="0"/>
                </a:lnTo>
                <a:close/>
              </a:path>
            </a:pathLst>
          </a:custGeom>
          <a:blipFill>
            <a:blip r:embed="rId2"/>
            <a:stretch>
              <a:fillRect l="-75832" t="0" r="-75832" b="0"/>
            </a:stretch>
          </a:blipFill>
        </p:spPr>
      </p:sp>
      <p:sp>
        <p:nvSpPr>
          <p:cNvPr name="TextBox 3" id="3"/>
          <p:cNvSpPr txBox="true"/>
          <p:nvPr/>
        </p:nvSpPr>
        <p:spPr>
          <a:xfrm rot="0">
            <a:off x="316287" y="3033889"/>
            <a:ext cx="11170767" cy="4147180"/>
          </a:xfrm>
          <a:prstGeom prst="rect">
            <a:avLst/>
          </a:prstGeom>
        </p:spPr>
        <p:txBody>
          <a:bodyPr anchor="t" rtlCol="false" tIns="0" lIns="0" bIns="0" rIns="0">
            <a:spAutoFit/>
          </a:bodyPr>
          <a:lstStyle/>
          <a:p>
            <a:pPr algn="ctr">
              <a:lnSpc>
                <a:spcPts val="32040"/>
              </a:lnSpc>
            </a:pPr>
            <a:r>
              <a:rPr lang="en-US" sz="22886">
                <a:solidFill>
                  <a:srgbClr val="FFFFFF"/>
                </a:solidFill>
                <a:latin typeface="Zuume Rough Bold"/>
                <a:ea typeface="Zuume Rough Bold"/>
                <a:cs typeface="Zuume Rough Bold"/>
                <a:sym typeface="Zuume Rough Bold"/>
              </a:rPr>
              <a:t>SECRETARIAL</a:t>
            </a:r>
          </a:p>
        </p:txBody>
      </p:sp>
      <p:sp>
        <p:nvSpPr>
          <p:cNvPr name="TextBox 4" id="4"/>
          <p:cNvSpPr txBox="true"/>
          <p:nvPr/>
        </p:nvSpPr>
        <p:spPr>
          <a:xfrm rot="0">
            <a:off x="247289" y="932796"/>
            <a:ext cx="8896711" cy="4077001"/>
          </a:xfrm>
          <a:prstGeom prst="rect">
            <a:avLst/>
          </a:prstGeom>
        </p:spPr>
        <p:txBody>
          <a:bodyPr anchor="t" rtlCol="false" tIns="0" lIns="0" bIns="0" rIns="0">
            <a:spAutoFit/>
          </a:bodyPr>
          <a:lstStyle/>
          <a:p>
            <a:pPr algn="ctr">
              <a:lnSpc>
                <a:spcPts val="31517"/>
              </a:lnSpc>
            </a:pPr>
            <a:r>
              <a:rPr lang="en-US" sz="22512">
                <a:solidFill>
                  <a:srgbClr val="FFFFFF"/>
                </a:solidFill>
                <a:latin typeface="Zuume Rough Bold"/>
                <a:ea typeface="Zuume Rough Bold"/>
                <a:cs typeface="Zuume Rough Bold"/>
                <a:sym typeface="Zuume Rough Bold"/>
              </a:rPr>
              <a:t>INFORME</a:t>
            </a:r>
          </a:p>
        </p:txBody>
      </p:sp>
      <p:sp>
        <p:nvSpPr>
          <p:cNvPr name="TextBox 5" id="5"/>
          <p:cNvSpPr txBox="true"/>
          <p:nvPr/>
        </p:nvSpPr>
        <p:spPr>
          <a:xfrm rot="0">
            <a:off x="15414646" y="9764326"/>
            <a:ext cx="2516301" cy="190500"/>
          </a:xfrm>
          <a:prstGeom prst="rect">
            <a:avLst/>
          </a:prstGeom>
        </p:spPr>
        <p:txBody>
          <a:bodyPr anchor="t" rtlCol="false" tIns="0" lIns="0" bIns="0" rIns="0">
            <a:spAutoFit/>
          </a:bodyPr>
          <a:lstStyle/>
          <a:p>
            <a:pPr algn="l" marL="0" indent="0" lvl="0">
              <a:lnSpc>
                <a:spcPts val="1440"/>
              </a:lnSpc>
              <a:spcBef>
                <a:spcPct val="0"/>
              </a:spcBef>
            </a:pPr>
            <a:r>
              <a:rPr lang="en-US" b="true" sz="1200">
                <a:solidFill>
                  <a:srgbClr val="2A2A2A">
                    <a:alpha val="15686"/>
                  </a:srgbClr>
                </a:solidFill>
                <a:latin typeface="Garet Bold"/>
                <a:ea typeface="Garet Bold"/>
                <a:cs typeface="Garet Bold"/>
                <a:sym typeface="Garet Bold"/>
              </a:rPr>
              <a:t>RECURSOS-BIBLICOS.COM</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E5D4AF"/>
        </a:solidFill>
      </p:bgPr>
    </p:bg>
    <p:spTree>
      <p:nvGrpSpPr>
        <p:cNvPr id="1" name=""/>
        <p:cNvGrpSpPr/>
        <p:nvPr/>
      </p:nvGrpSpPr>
      <p:grpSpPr>
        <a:xfrm>
          <a:off x="0" y="0"/>
          <a:ext cx="0" cy="0"/>
          <a:chOff x="0" y="0"/>
          <a:chExt cx="0" cy="0"/>
        </a:xfrm>
      </p:grpSpPr>
      <p:sp>
        <p:nvSpPr>
          <p:cNvPr name="Freeform 2" id="2"/>
          <p:cNvSpPr/>
          <p:nvPr/>
        </p:nvSpPr>
        <p:spPr>
          <a:xfrm flipH="false" flipV="false" rot="0">
            <a:off x="9327766" y="1028700"/>
            <a:ext cx="8228128" cy="8154388"/>
          </a:xfrm>
          <a:custGeom>
            <a:avLst/>
            <a:gdLst/>
            <a:ahLst/>
            <a:cxnLst/>
            <a:rect r="r" b="b" t="t" l="l"/>
            <a:pathLst>
              <a:path h="8154388" w="8228128">
                <a:moveTo>
                  <a:pt x="0" y="0"/>
                </a:moveTo>
                <a:lnTo>
                  <a:pt x="8228128" y="0"/>
                </a:lnTo>
                <a:lnTo>
                  <a:pt x="8228128" y="8154388"/>
                </a:lnTo>
                <a:lnTo>
                  <a:pt x="0" y="8154388"/>
                </a:lnTo>
                <a:lnTo>
                  <a:pt x="0" y="0"/>
                </a:lnTo>
                <a:close/>
              </a:path>
            </a:pathLst>
          </a:custGeom>
          <a:blipFill>
            <a:blip r:embed="rId2"/>
            <a:stretch>
              <a:fillRect l="-186962" t="-93132" r="0" b="0"/>
            </a:stretch>
          </a:blipFill>
        </p:spPr>
      </p:sp>
      <p:sp>
        <p:nvSpPr>
          <p:cNvPr name="TextBox 3" id="3"/>
          <p:cNvSpPr txBox="true"/>
          <p:nvPr/>
        </p:nvSpPr>
        <p:spPr>
          <a:xfrm rot="0">
            <a:off x="1748575" y="1964536"/>
            <a:ext cx="6517105" cy="6534150"/>
          </a:xfrm>
          <a:prstGeom prst="rect">
            <a:avLst/>
          </a:prstGeom>
        </p:spPr>
        <p:txBody>
          <a:bodyPr anchor="t" rtlCol="false" tIns="0" lIns="0" bIns="0" rIns="0">
            <a:spAutoFit/>
          </a:bodyPr>
          <a:lstStyle/>
          <a:p>
            <a:pPr algn="ctr">
              <a:lnSpc>
                <a:spcPts val="3692"/>
              </a:lnSpc>
              <a:spcBef>
                <a:spcPct val="0"/>
              </a:spcBef>
            </a:pPr>
            <a:r>
              <a:rPr lang="en-US" sz="3076">
                <a:solidFill>
                  <a:srgbClr val="2A2A2A"/>
                </a:solidFill>
                <a:latin typeface="Garet"/>
                <a:ea typeface="Garet"/>
                <a:cs typeface="Garet"/>
                <a:sym typeface="Garet"/>
              </a:rPr>
              <a:t>Para sostener su fe, los creyentes compararon su angustioso desencanto con el que sufrieron los discípulos bíblicos tras la crucifixión de Jesús, recordando que la muerte del Mesías fue seguida por la resurrección y la promesa de su retorno final. A partir de este estudio, el pequeño remanente consolidó la base teológica sobre la cual se desarrollaría posteriormente el pensamiento adventista.</a:t>
            </a:r>
          </a:p>
        </p:txBody>
      </p:sp>
      <p:sp>
        <p:nvSpPr>
          <p:cNvPr name="TextBox 4" id="4"/>
          <p:cNvSpPr txBox="true"/>
          <p:nvPr/>
        </p:nvSpPr>
        <p:spPr>
          <a:xfrm rot="0">
            <a:off x="15414646" y="9764326"/>
            <a:ext cx="2516301" cy="190500"/>
          </a:xfrm>
          <a:prstGeom prst="rect">
            <a:avLst/>
          </a:prstGeom>
        </p:spPr>
        <p:txBody>
          <a:bodyPr anchor="t" rtlCol="false" tIns="0" lIns="0" bIns="0" rIns="0">
            <a:spAutoFit/>
          </a:bodyPr>
          <a:lstStyle/>
          <a:p>
            <a:pPr algn="l" marL="0" indent="0" lvl="0">
              <a:lnSpc>
                <a:spcPts val="1440"/>
              </a:lnSpc>
              <a:spcBef>
                <a:spcPct val="0"/>
              </a:spcBef>
            </a:pPr>
            <a:r>
              <a:rPr lang="en-US" b="true" sz="1200">
                <a:solidFill>
                  <a:srgbClr val="2A2A2A">
                    <a:alpha val="15686"/>
                  </a:srgbClr>
                </a:solidFill>
                <a:latin typeface="Garet Bold"/>
                <a:ea typeface="Garet Bold"/>
                <a:cs typeface="Garet Bold"/>
                <a:sym typeface="Garet Bold"/>
              </a:rPr>
              <a:t>RECURSOS-BIBLICOS.COM</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79AC95"/>
        </a:solidFill>
      </p:bgPr>
    </p:bg>
    <p:spTree>
      <p:nvGrpSpPr>
        <p:cNvPr id="1" name=""/>
        <p:cNvGrpSpPr/>
        <p:nvPr/>
      </p:nvGrpSpPr>
      <p:grpSpPr>
        <a:xfrm>
          <a:off x="0" y="0"/>
          <a:ext cx="0" cy="0"/>
          <a:chOff x="0" y="0"/>
          <a:chExt cx="0" cy="0"/>
        </a:xfrm>
      </p:grpSpPr>
      <p:sp>
        <p:nvSpPr>
          <p:cNvPr name="Freeform 2" id="2"/>
          <p:cNvSpPr/>
          <p:nvPr/>
        </p:nvSpPr>
        <p:spPr>
          <a:xfrm flipH="false" flipV="false" rot="0">
            <a:off x="8462751" y="1460645"/>
            <a:ext cx="9610933" cy="7797655"/>
          </a:xfrm>
          <a:custGeom>
            <a:avLst/>
            <a:gdLst/>
            <a:ahLst/>
            <a:cxnLst/>
            <a:rect r="r" b="b" t="t" l="l"/>
            <a:pathLst>
              <a:path h="7797655" w="9610933">
                <a:moveTo>
                  <a:pt x="0" y="0"/>
                </a:moveTo>
                <a:lnTo>
                  <a:pt x="9610933" y="0"/>
                </a:lnTo>
                <a:lnTo>
                  <a:pt x="9610933" y="7797655"/>
                </a:lnTo>
                <a:lnTo>
                  <a:pt x="0" y="7797655"/>
                </a:lnTo>
                <a:lnTo>
                  <a:pt x="0" y="0"/>
                </a:lnTo>
                <a:close/>
              </a:path>
            </a:pathLst>
          </a:custGeom>
          <a:blipFill>
            <a:blip r:embed="rId2"/>
            <a:stretch>
              <a:fillRect l="-20282" t="0" r="-20282" b="0"/>
            </a:stretch>
          </a:blipFill>
        </p:spPr>
      </p:sp>
      <p:sp>
        <p:nvSpPr>
          <p:cNvPr name="TextBox 3" id="3"/>
          <p:cNvSpPr txBox="true"/>
          <p:nvPr/>
        </p:nvSpPr>
        <p:spPr>
          <a:xfrm rot="0">
            <a:off x="-2860290" y="1527176"/>
            <a:ext cx="15055240" cy="3616324"/>
          </a:xfrm>
          <a:prstGeom prst="rect">
            <a:avLst/>
          </a:prstGeom>
        </p:spPr>
        <p:txBody>
          <a:bodyPr anchor="t" rtlCol="false" tIns="0" lIns="0" bIns="0" rIns="0">
            <a:spAutoFit/>
          </a:bodyPr>
          <a:lstStyle/>
          <a:p>
            <a:pPr algn="ctr">
              <a:lnSpc>
                <a:spcPts val="28000"/>
              </a:lnSpc>
            </a:pPr>
            <a:r>
              <a:rPr lang="en-US" sz="20000">
                <a:solidFill>
                  <a:srgbClr val="FFFFFF"/>
                </a:solidFill>
                <a:latin typeface="Zuume Rough Bold"/>
                <a:ea typeface="Zuume Rough Bold"/>
                <a:cs typeface="Zuume Rough Bold"/>
                <a:sym typeface="Zuume Rough Bold"/>
              </a:rPr>
              <a:t>ESCUELA </a:t>
            </a:r>
          </a:p>
        </p:txBody>
      </p:sp>
      <p:sp>
        <p:nvSpPr>
          <p:cNvPr name="TextBox 4" id="4"/>
          <p:cNvSpPr txBox="true"/>
          <p:nvPr/>
        </p:nvSpPr>
        <p:spPr>
          <a:xfrm rot="0">
            <a:off x="0" y="-303688"/>
            <a:ext cx="8896711" cy="3616324"/>
          </a:xfrm>
          <a:prstGeom prst="rect">
            <a:avLst/>
          </a:prstGeom>
        </p:spPr>
        <p:txBody>
          <a:bodyPr anchor="t" rtlCol="false" tIns="0" lIns="0" bIns="0" rIns="0">
            <a:spAutoFit/>
          </a:bodyPr>
          <a:lstStyle/>
          <a:p>
            <a:pPr algn="ctr">
              <a:lnSpc>
                <a:spcPts val="28000"/>
              </a:lnSpc>
            </a:pPr>
            <a:r>
              <a:rPr lang="en-US" sz="20000">
                <a:solidFill>
                  <a:srgbClr val="FFFFFF"/>
                </a:solidFill>
                <a:latin typeface="Zuume Rough Bold"/>
                <a:ea typeface="Zuume Rough Bold"/>
                <a:cs typeface="Zuume Rough Bold"/>
                <a:sym typeface="Zuume Rough Bold"/>
              </a:rPr>
              <a:t>LECCION DE</a:t>
            </a:r>
          </a:p>
        </p:txBody>
      </p:sp>
      <p:sp>
        <p:nvSpPr>
          <p:cNvPr name="TextBox 5" id="5"/>
          <p:cNvSpPr txBox="true"/>
          <p:nvPr/>
        </p:nvSpPr>
        <p:spPr>
          <a:xfrm rot="0">
            <a:off x="-3079265" y="3429928"/>
            <a:ext cx="15055240" cy="3616324"/>
          </a:xfrm>
          <a:prstGeom prst="rect">
            <a:avLst/>
          </a:prstGeom>
        </p:spPr>
        <p:txBody>
          <a:bodyPr anchor="t" rtlCol="false" tIns="0" lIns="0" bIns="0" rIns="0">
            <a:spAutoFit/>
          </a:bodyPr>
          <a:lstStyle/>
          <a:p>
            <a:pPr algn="ctr">
              <a:lnSpc>
                <a:spcPts val="28000"/>
              </a:lnSpc>
            </a:pPr>
            <a:r>
              <a:rPr lang="en-US" sz="20000">
                <a:solidFill>
                  <a:srgbClr val="FFFFFF"/>
                </a:solidFill>
                <a:latin typeface="Zuume Rough Bold"/>
                <a:ea typeface="Zuume Rough Bold"/>
                <a:cs typeface="Zuume Rough Bold"/>
                <a:sym typeface="Zuume Rough Bold"/>
              </a:rPr>
              <a:t> SABATICA</a:t>
            </a:r>
          </a:p>
        </p:txBody>
      </p:sp>
      <p:sp>
        <p:nvSpPr>
          <p:cNvPr name="TextBox 6" id="6"/>
          <p:cNvSpPr txBox="true"/>
          <p:nvPr/>
        </p:nvSpPr>
        <p:spPr>
          <a:xfrm rot="0">
            <a:off x="15414646" y="9764326"/>
            <a:ext cx="2516301" cy="190500"/>
          </a:xfrm>
          <a:prstGeom prst="rect">
            <a:avLst/>
          </a:prstGeom>
        </p:spPr>
        <p:txBody>
          <a:bodyPr anchor="t" rtlCol="false" tIns="0" lIns="0" bIns="0" rIns="0">
            <a:spAutoFit/>
          </a:bodyPr>
          <a:lstStyle/>
          <a:p>
            <a:pPr algn="l" marL="0" indent="0" lvl="0">
              <a:lnSpc>
                <a:spcPts val="1440"/>
              </a:lnSpc>
              <a:spcBef>
                <a:spcPct val="0"/>
              </a:spcBef>
            </a:pPr>
            <a:r>
              <a:rPr lang="en-US" b="true" sz="1200">
                <a:solidFill>
                  <a:srgbClr val="2A2A2A">
                    <a:alpha val="15686"/>
                  </a:srgbClr>
                </a:solidFill>
                <a:latin typeface="Garet Bold"/>
                <a:ea typeface="Garet Bold"/>
                <a:cs typeface="Garet Bold"/>
                <a:sym typeface="Garet Bold"/>
              </a:rPr>
              <a:t>RECURSOS-BIBLICOS.COM</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57E49"/>
        </a:solidFill>
      </p:bgPr>
    </p:bg>
    <p:spTree>
      <p:nvGrpSpPr>
        <p:cNvPr id="1" name=""/>
        <p:cNvGrpSpPr/>
        <p:nvPr/>
      </p:nvGrpSpPr>
      <p:grpSpPr>
        <a:xfrm>
          <a:off x="0" y="0"/>
          <a:ext cx="0" cy="0"/>
          <a:chOff x="0" y="0"/>
          <a:chExt cx="0" cy="0"/>
        </a:xfrm>
      </p:grpSpPr>
      <p:grpSp>
        <p:nvGrpSpPr>
          <p:cNvPr name="Group 2" id="2"/>
          <p:cNvGrpSpPr/>
          <p:nvPr/>
        </p:nvGrpSpPr>
        <p:grpSpPr>
          <a:xfrm rot="0">
            <a:off x="1987642" y="6591905"/>
            <a:ext cx="8176164" cy="2006600"/>
            <a:chOff x="0" y="0"/>
            <a:chExt cx="2153393" cy="528487"/>
          </a:xfrm>
        </p:grpSpPr>
        <p:sp>
          <p:nvSpPr>
            <p:cNvPr name="Freeform 3" id="3"/>
            <p:cNvSpPr/>
            <p:nvPr/>
          </p:nvSpPr>
          <p:spPr>
            <a:xfrm flipH="false" flipV="false" rot="0">
              <a:off x="0" y="0"/>
              <a:ext cx="2153393" cy="528487"/>
            </a:xfrm>
            <a:custGeom>
              <a:avLst/>
              <a:gdLst/>
              <a:ahLst/>
              <a:cxnLst/>
              <a:rect r="r" b="b" t="t" l="l"/>
              <a:pathLst>
                <a:path h="528487" w="2153393">
                  <a:moveTo>
                    <a:pt x="0" y="0"/>
                  </a:moveTo>
                  <a:lnTo>
                    <a:pt x="2153393" y="0"/>
                  </a:lnTo>
                  <a:lnTo>
                    <a:pt x="2153393" y="528487"/>
                  </a:lnTo>
                  <a:lnTo>
                    <a:pt x="0" y="528487"/>
                  </a:lnTo>
                  <a:close/>
                </a:path>
              </a:pathLst>
            </a:custGeom>
            <a:solidFill>
              <a:srgbClr val="79AC95"/>
            </a:solidFill>
          </p:spPr>
        </p:sp>
        <p:sp>
          <p:nvSpPr>
            <p:cNvPr name="TextBox 4" id="4"/>
            <p:cNvSpPr txBox="true"/>
            <p:nvPr/>
          </p:nvSpPr>
          <p:spPr>
            <a:xfrm>
              <a:off x="0" y="-104775"/>
              <a:ext cx="2153393" cy="633262"/>
            </a:xfrm>
            <a:prstGeom prst="rect">
              <a:avLst/>
            </a:prstGeom>
          </p:spPr>
          <p:txBody>
            <a:bodyPr anchor="ctr" rtlCol="false" tIns="50800" lIns="50800" bIns="50800" rIns="50800"/>
            <a:lstStyle/>
            <a:p>
              <a:pPr algn="l">
                <a:lnSpc>
                  <a:spcPts val="7000"/>
                </a:lnSpc>
              </a:pPr>
              <a:r>
                <a:rPr lang="en-US" b="true" sz="5000">
                  <a:solidFill>
                    <a:srgbClr val="FFFFFF"/>
                  </a:solidFill>
                  <a:latin typeface="Garet Bold"/>
                  <a:ea typeface="Garet Bold"/>
                  <a:cs typeface="Garet Bold"/>
                  <a:sym typeface="Garet Bold"/>
                </a:rPr>
                <a:t># 516, FIRMES Y ADELANTE</a:t>
              </a:r>
            </a:p>
          </p:txBody>
        </p:sp>
      </p:grpSp>
      <p:sp>
        <p:nvSpPr>
          <p:cNvPr name="Freeform 5" id="5"/>
          <p:cNvSpPr/>
          <p:nvPr/>
        </p:nvSpPr>
        <p:spPr>
          <a:xfrm flipH="false" flipV="false" rot="0">
            <a:off x="12668655" y="2238028"/>
            <a:ext cx="4590645" cy="5810943"/>
          </a:xfrm>
          <a:custGeom>
            <a:avLst/>
            <a:gdLst/>
            <a:ahLst/>
            <a:cxnLst/>
            <a:rect r="r" b="b" t="t" l="l"/>
            <a:pathLst>
              <a:path h="5810943" w="4590645">
                <a:moveTo>
                  <a:pt x="0" y="0"/>
                </a:moveTo>
                <a:lnTo>
                  <a:pt x="4590645" y="0"/>
                </a:lnTo>
                <a:lnTo>
                  <a:pt x="4590645" y="5810944"/>
                </a:lnTo>
                <a:lnTo>
                  <a:pt x="0" y="5810944"/>
                </a:lnTo>
                <a:lnTo>
                  <a:pt x="0" y="0"/>
                </a:lnTo>
                <a:close/>
              </a:path>
            </a:pathLst>
          </a:custGeom>
          <a:blipFill>
            <a:blip r:embed="rId2"/>
            <a:stretch>
              <a:fillRect l="0" t="0" r="0" b="0"/>
            </a:stretch>
          </a:blipFill>
        </p:spPr>
      </p:sp>
      <p:sp>
        <p:nvSpPr>
          <p:cNvPr name="TextBox 6" id="6"/>
          <p:cNvSpPr txBox="true"/>
          <p:nvPr/>
        </p:nvSpPr>
        <p:spPr>
          <a:xfrm rot="0">
            <a:off x="1987642" y="2937996"/>
            <a:ext cx="9237753" cy="2815814"/>
          </a:xfrm>
          <a:prstGeom prst="rect">
            <a:avLst/>
          </a:prstGeom>
        </p:spPr>
        <p:txBody>
          <a:bodyPr anchor="t" rtlCol="false" tIns="0" lIns="0" bIns="0" rIns="0">
            <a:spAutoFit/>
          </a:bodyPr>
          <a:lstStyle/>
          <a:p>
            <a:pPr algn="l">
              <a:lnSpc>
                <a:spcPts val="21795"/>
              </a:lnSpc>
            </a:pPr>
            <a:r>
              <a:rPr lang="en-US" sz="15568">
                <a:solidFill>
                  <a:srgbClr val="FFFFFF"/>
                </a:solidFill>
                <a:latin typeface="Zuume Rough Bold"/>
                <a:ea typeface="Zuume Rough Bold"/>
                <a:cs typeface="Zuume Rough Bold"/>
                <a:sym typeface="Zuume Rough Bold"/>
              </a:rPr>
              <a:t>FINAL</a:t>
            </a:r>
          </a:p>
        </p:txBody>
      </p:sp>
      <p:sp>
        <p:nvSpPr>
          <p:cNvPr name="TextBox 7" id="7"/>
          <p:cNvSpPr txBox="true"/>
          <p:nvPr/>
        </p:nvSpPr>
        <p:spPr>
          <a:xfrm rot="0">
            <a:off x="1987642" y="1385175"/>
            <a:ext cx="9237753" cy="2815814"/>
          </a:xfrm>
          <a:prstGeom prst="rect">
            <a:avLst/>
          </a:prstGeom>
        </p:spPr>
        <p:txBody>
          <a:bodyPr anchor="t" rtlCol="false" tIns="0" lIns="0" bIns="0" rIns="0">
            <a:spAutoFit/>
          </a:bodyPr>
          <a:lstStyle/>
          <a:p>
            <a:pPr algn="l">
              <a:lnSpc>
                <a:spcPts val="21795"/>
              </a:lnSpc>
            </a:pPr>
            <a:r>
              <a:rPr lang="en-US" sz="15568">
                <a:solidFill>
                  <a:srgbClr val="FFFFFF"/>
                </a:solidFill>
                <a:latin typeface="Zuume Rough Bold"/>
                <a:ea typeface="Zuume Rough Bold"/>
                <a:cs typeface="Zuume Rough Bold"/>
                <a:sym typeface="Zuume Rough Bold"/>
              </a:rPr>
              <a:t>HIMNO</a:t>
            </a:r>
          </a:p>
        </p:txBody>
      </p:sp>
      <p:sp>
        <p:nvSpPr>
          <p:cNvPr name="TextBox 8" id="8"/>
          <p:cNvSpPr txBox="true"/>
          <p:nvPr/>
        </p:nvSpPr>
        <p:spPr>
          <a:xfrm rot="0">
            <a:off x="15414646" y="9764326"/>
            <a:ext cx="2516301" cy="190500"/>
          </a:xfrm>
          <a:prstGeom prst="rect">
            <a:avLst/>
          </a:prstGeom>
        </p:spPr>
        <p:txBody>
          <a:bodyPr anchor="t" rtlCol="false" tIns="0" lIns="0" bIns="0" rIns="0">
            <a:spAutoFit/>
          </a:bodyPr>
          <a:lstStyle/>
          <a:p>
            <a:pPr algn="l" marL="0" indent="0" lvl="0">
              <a:lnSpc>
                <a:spcPts val="1440"/>
              </a:lnSpc>
              <a:spcBef>
                <a:spcPct val="0"/>
              </a:spcBef>
            </a:pPr>
            <a:r>
              <a:rPr lang="en-US" b="true" sz="1200">
                <a:solidFill>
                  <a:srgbClr val="2A2A2A">
                    <a:alpha val="15686"/>
                  </a:srgbClr>
                </a:solidFill>
                <a:latin typeface="Garet Bold"/>
                <a:ea typeface="Garet Bold"/>
                <a:cs typeface="Garet Bold"/>
                <a:sym typeface="Garet Bold"/>
              </a:rPr>
              <a:t>RECURSOS-BIBLICOS.COM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DAHYF5gZCYM</dc:identifier>
  <dcterms:modified xsi:type="dcterms:W3CDTF">2011-08-01T06:04:30Z</dcterms:modified>
  <cp:revision>1</cp:revision>
  <dc:title>Programa DIA PPT 17-10-26</dc:title>
</cp:coreProperties>
</file>