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embeddedFontLst>
    <p:embeddedFont>
      <p:font typeface="Gotham Light" panose="020B0604020202020204" charset="0"/>
      <p:regular r:id="rId21"/>
    </p:embeddedFont>
    <p:embeddedFont>
      <p:font typeface="Linotype Feltpen" panose="020B0604020202020204" charset="0"/>
      <p:regular r:id="rId22"/>
    </p:embeddedFont>
    <p:embeddedFont>
      <p:font typeface="True Typewriter"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4" d="100"/>
          <a:sy n="44" d="100"/>
        </p:scale>
        <p:origin x="87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6.sv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3.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jpeg"/><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18.sv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26.svg"/><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5.svg"/><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3.sv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sv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3.svg"/><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1881032" y="3558852"/>
            <a:ext cx="14525937" cy="1584648"/>
          </a:xfrm>
          <a:custGeom>
            <a:avLst/>
            <a:gdLst/>
            <a:ahLst/>
            <a:cxnLst/>
            <a:rect l="l" t="t" r="r" b="b"/>
            <a:pathLst>
              <a:path w="14525937" h="1584648">
                <a:moveTo>
                  <a:pt x="0" y="0"/>
                </a:moveTo>
                <a:lnTo>
                  <a:pt x="14525936" y="0"/>
                </a:lnTo>
                <a:lnTo>
                  <a:pt x="14525936" y="1584648"/>
                </a:lnTo>
                <a:lnTo>
                  <a:pt x="0" y="15846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312525" y="1536985"/>
            <a:ext cx="3137013" cy="2007688"/>
          </a:xfrm>
          <a:custGeom>
            <a:avLst/>
            <a:gdLst/>
            <a:ahLst/>
            <a:cxnLst/>
            <a:rect l="l" t="t" r="r" b="b"/>
            <a:pathLst>
              <a:path w="3137013" h="2007688">
                <a:moveTo>
                  <a:pt x="0" y="0"/>
                </a:moveTo>
                <a:lnTo>
                  <a:pt x="3137013" y="0"/>
                </a:lnTo>
                <a:lnTo>
                  <a:pt x="3137013" y="2007688"/>
                </a:lnTo>
                <a:lnTo>
                  <a:pt x="0" y="2007688"/>
                </a:lnTo>
                <a:lnTo>
                  <a:pt x="0" y="0"/>
                </a:lnTo>
                <a:close/>
              </a:path>
            </a:pathLst>
          </a:custGeom>
          <a:blipFill>
            <a:blip r:embed="rId5"/>
            <a:stretch>
              <a:fillRect/>
            </a:stretch>
          </a:blipFill>
        </p:spPr>
        <p:txBody>
          <a:bodyPr/>
          <a:lstStyle/>
          <a:p>
            <a:endParaRPr lang="es-CO"/>
          </a:p>
        </p:txBody>
      </p:sp>
      <p:sp>
        <p:nvSpPr>
          <p:cNvPr id="6" name="Freeform 6"/>
          <p:cNvSpPr/>
          <p:nvPr/>
        </p:nvSpPr>
        <p:spPr>
          <a:xfrm>
            <a:off x="5023004" y="8587194"/>
            <a:ext cx="8241992" cy="599418"/>
          </a:xfrm>
          <a:custGeom>
            <a:avLst/>
            <a:gdLst/>
            <a:ahLst/>
            <a:cxnLst/>
            <a:rect l="l" t="t" r="r" b="b"/>
            <a:pathLst>
              <a:path w="8241992" h="599418">
                <a:moveTo>
                  <a:pt x="0" y="0"/>
                </a:moveTo>
                <a:lnTo>
                  <a:pt x="8241992" y="0"/>
                </a:lnTo>
                <a:lnTo>
                  <a:pt x="8241992" y="599418"/>
                </a:lnTo>
                <a:lnTo>
                  <a:pt x="0" y="5994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a:p>
        </p:txBody>
      </p:sp>
      <p:sp>
        <p:nvSpPr>
          <p:cNvPr id="7" name="Freeform 7"/>
          <p:cNvSpPr/>
          <p:nvPr/>
        </p:nvSpPr>
        <p:spPr>
          <a:xfrm rot="1513983">
            <a:off x="14988781" y="6133077"/>
            <a:ext cx="3793095" cy="3262061"/>
          </a:xfrm>
          <a:custGeom>
            <a:avLst/>
            <a:gdLst/>
            <a:ahLst/>
            <a:cxnLst/>
            <a:rect l="l" t="t" r="r" b="b"/>
            <a:pathLst>
              <a:path w="3793095" h="3262061">
                <a:moveTo>
                  <a:pt x="0" y="0"/>
                </a:moveTo>
                <a:lnTo>
                  <a:pt x="3793095" y="0"/>
                </a:lnTo>
                <a:lnTo>
                  <a:pt x="3793095" y="3262062"/>
                </a:lnTo>
                <a:lnTo>
                  <a:pt x="0" y="32620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CO"/>
          </a:p>
        </p:txBody>
      </p:sp>
      <p:sp>
        <p:nvSpPr>
          <p:cNvPr id="8" name="Freeform 8"/>
          <p:cNvSpPr/>
          <p:nvPr/>
        </p:nvSpPr>
        <p:spPr>
          <a:xfrm>
            <a:off x="5486400" y="3096720"/>
            <a:ext cx="7315200" cy="159604"/>
          </a:xfrm>
          <a:custGeom>
            <a:avLst/>
            <a:gdLst/>
            <a:ahLst/>
            <a:cxnLst/>
            <a:rect l="l" t="t" r="r" b="b"/>
            <a:pathLst>
              <a:path w="7315200" h="159604">
                <a:moveTo>
                  <a:pt x="0" y="0"/>
                </a:moveTo>
                <a:lnTo>
                  <a:pt x="7315200" y="0"/>
                </a:lnTo>
                <a:lnTo>
                  <a:pt x="7315200" y="159605"/>
                </a:lnTo>
                <a:lnTo>
                  <a:pt x="0" y="1596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CO"/>
          </a:p>
        </p:txBody>
      </p:sp>
      <p:sp>
        <p:nvSpPr>
          <p:cNvPr id="9" name="Freeform 9"/>
          <p:cNvSpPr/>
          <p:nvPr/>
        </p:nvSpPr>
        <p:spPr>
          <a:xfrm>
            <a:off x="7968926" y="5759575"/>
            <a:ext cx="2350148" cy="1645103"/>
          </a:xfrm>
          <a:custGeom>
            <a:avLst/>
            <a:gdLst/>
            <a:ahLst/>
            <a:cxnLst/>
            <a:rect l="l" t="t" r="r" b="b"/>
            <a:pathLst>
              <a:path w="2350148" h="1645103">
                <a:moveTo>
                  <a:pt x="0" y="0"/>
                </a:moveTo>
                <a:lnTo>
                  <a:pt x="2350148" y="0"/>
                </a:lnTo>
                <a:lnTo>
                  <a:pt x="2350148" y="1645104"/>
                </a:lnTo>
                <a:lnTo>
                  <a:pt x="0" y="164510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s-CO"/>
          </a:p>
        </p:txBody>
      </p:sp>
      <p:sp>
        <p:nvSpPr>
          <p:cNvPr id="10" name="TextBox 10"/>
          <p:cNvSpPr txBox="1"/>
          <p:nvPr/>
        </p:nvSpPr>
        <p:spPr>
          <a:xfrm>
            <a:off x="2985780" y="2944019"/>
            <a:ext cx="12316440" cy="1841501"/>
          </a:xfrm>
          <a:prstGeom prst="rect">
            <a:avLst/>
          </a:prstGeom>
        </p:spPr>
        <p:txBody>
          <a:bodyPr lIns="0" tIns="0" rIns="0" bIns="0" rtlCol="0" anchor="t">
            <a:spAutoFit/>
          </a:bodyPr>
          <a:lstStyle/>
          <a:p>
            <a:pPr algn="ctr">
              <a:lnSpc>
                <a:spcPts val="13999"/>
              </a:lnSpc>
              <a:spcBef>
                <a:spcPct val="0"/>
              </a:spcBef>
            </a:pPr>
            <a:r>
              <a:rPr lang="en-US" sz="9999">
                <a:solidFill>
                  <a:srgbClr val="000000"/>
                </a:solidFill>
                <a:latin typeface="True Typewriter"/>
                <a:ea typeface="True Typewriter"/>
                <a:cs typeface="True Typewriter"/>
                <a:sym typeface="True Typewriter"/>
              </a:rPr>
              <a:t>Ocúpate en la Lectura</a:t>
            </a:r>
          </a:p>
        </p:txBody>
      </p:sp>
      <p:sp>
        <p:nvSpPr>
          <p:cNvPr id="11" name="TextBox 11"/>
          <p:cNvSpPr txBox="1"/>
          <p:nvPr/>
        </p:nvSpPr>
        <p:spPr>
          <a:xfrm>
            <a:off x="3290677" y="7466419"/>
            <a:ext cx="12011543" cy="1120775"/>
          </a:xfrm>
          <a:prstGeom prst="rect">
            <a:avLst/>
          </a:prstGeom>
        </p:spPr>
        <p:txBody>
          <a:bodyPr lIns="0" tIns="0" rIns="0" bIns="0" rtlCol="0" anchor="t">
            <a:spAutoFit/>
          </a:bodyPr>
          <a:lstStyle/>
          <a:p>
            <a:pPr algn="ctr">
              <a:lnSpc>
                <a:spcPts val="9100"/>
              </a:lnSpc>
              <a:spcBef>
                <a:spcPct val="0"/>
              </a:spcBef>
            </a:pPr>
            <a:r>
              <a:rPr lang="en-US" sz="6500">
                <a:solidFill>
                  <a:srgbClr val="000000"/>
                </a:solidFill>
                <a:latin typeface="Linotype Feltpen"/>
                <a:ea typeface="Linotype Feltpen"/>
                <a:cs typeface="Linotype Feltpen"/>
                <a:sym typeface="Linotype Feltpen"/>
              </a:rPr>
              <a:t>Programa de Escuela Sabática</a:t>
            </a:r>
          </a:p>
        </p:txBody>
      </p:sp>
      <p:sp>
        <p:nvSpPr>
          <p:cNvPr id="12" name="TextBox 12"/>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2386069" y="2264871"/>
            <a:ext cx="6970812" cy="760452"/>
          </a:xfrm>
          <a:custGeom>
            <a:avLst/>
            <a:gdLst/>
            <a:ahLst/>
            <a:cxnLst/>
            <a:rect l="l" t="t" r="r" b="b"/>
            <a:pathLst>
              <a:path w="6970812" h="760452">
                <a:moveTo>
                  <a:pt x="0" y="0"/>
                </a:moveTo>
                <a:lnTo>
                  <a:pt x="6970812" y="0"/>
                </a:lnTo>
                <a:lnTo>
                  <a:pt x="6970812" y="760453"/>
                </a:lnTo>
                <a:lnTo>
                  <a:pt x="0" y="760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11993432" y="2516797"/>
            <a:ext cx="3908499" cy="5253406"/>
          </a:xfrm>
          <a:custGeom>
            <a:avLst/>
            <a:gdLst/>
            <a:ahLst/>
            <a:cxnLst/>
            <a:rect l="l" t="t" r="r" b="b"/>
            <a:pathLst>
              <a:path w="4786397" h="6837710">
                <a:moveTo>
                  <a:pt x="0" y="0"/>
                </a:moveTo>
                <a:lnTo>
                  <a:pt x="4786396" y="0"/>
                </a:lnTo>
                <a:lnTo>
                  <a:pt x="4786396" y="6837710"/>
                </a:lnTo>
                <a:lnTo>
                  <a:pt x="0" y="6837710"/>
                </a:lnTo>
                <a:lnTo>
                  <a:pt x="0" y="0"/>
                </a:lnTo>
                <a:close/>
              </a:path>
            </a:pathLst>
          </a:custGeom>
          <a:blipFill>
            <a:blip r:embed="rId5"/>
            <a:stretch>
              <a:fillRect/>
            </a:stretch>
          </a:blipFill>
        </p:spPr>
        <p:txBody>
          <a:bodyPr/>
          <a:lstStyle/>
          <a:p>
            <a:endParaRPr lang="es-CO"/>
          </a:p>
        </p:txBody>
      </p:sp>
      <p:sp>
        <p:nvSpPr>
          <p:cNvPr id="6" name="TextBox 6"/>
          <p:cNvSpPr txBox="1"/>
          <p:nvPr/>
        </p:nvSpPr>
        <p:spPr>
          <a:xfrm>
            <a:off x="2835448" y="2199392"/>
            <a:ext cx="6072053"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Introducción</a:t>
            </a:r>
          </a:p>
        </p:txBody>
      </p:sp>
      <p:sp>
        <p:nvSpPr>
          <p:cNvPr id="7" name="TextBox 7"/>
          <p:cNvSpPr txBox="1"/>
          <p:nvPr/>
        </p:nvSpPr>
        <p:spPr>
          <a:xfrm>
            <a:off x="2082833" y="2927464"/>
            <a:ext cx="8638136" cy="5703568"/>
          </a:xfrm>
          <a:prstGeom prst="rect">
            <a:avLst/>
          </a:prstGeom>
        </p:spPr>
        <p:txBody>
          <a:bodyPr lIns="0" tIns="0" rIns="0" bIns="0" rtlCol="0" anchor="t">
            <a:spAutoFit/>
          </a:bodyPr>
          <a:lstStyle/>
          <a:p>
            <a:pPr algn="just">
              <a:lnSpc>
                <a:spcPts val="3780"/>
              </a:lnSpc>
              <a:spcBef>
                <a:spcPct val="0"/>
              </a:spcBef>
            </a:pPr>
            <a:r>
              <a:rPr lang="en-US" sz="2700">
                <a:solidFill>
                  <a:srgbClr val="000000"/>
                </a:solidFill>
                <a:latin typeface="Gotham Light"/>
                <a:ea typeface="Gotham Light"/>
                <a:cs typeface="Gotham Light"/>
                <a:sym typeface="Gotham Light"/>
              </a:rPr>
              <a:t>Estamos en la generación de las pantallas. Cada día es más difícil que dediquemos tiempo a hábitos saludables y a la actividad física. El tiempo en pantalla es cada día mayor, y grandes compañías compiten para que pasemos más tiempo expuestos a las pantallas. Lo peor es que nos hemos hecho dependientes de la dopamina que produce en nuestros sentidos el contenido preparado para cautivarnos desde el primer segundo, y se nos hace cada vez más difícil mantener la concentración en actividades menos estimulantes.</a:t>
            </a:r>
          </a:p>
        </p:txBody>
      </p:sp>
      <p:sp>
        <p:nvSpPr>
          <p:cNvPr id="8" name="TextBox 8"/>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2386069" y="2264871"/>
            <a:ext cx="6970812" cy="760452"/>
          </a:xfrm>
          <a:custGeom>
            <a:avLst/>
            <a:gdLst/>
            <a:ahLst/>
            <a:cxnLst/>
            <a:rect l="l" t="t" r="r" b="b"/>
            <a:pathLst>
              <a:path w="6970812" h="760452">
                <a:moveTo>
                  <a:pt x="0" y="0"/>
                </a:moveTo>
                <a:lnTo>
                  <a:pt x="6970812" y="0"/>
                </a:lnTo>
                <a:lnTo>
                  <a:pt x="6970812" y="760453"/>
                </a:lnTo>
                <a:lnTo>
                  <a:pt x="0" y="760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11616627" y="5848994"/>
            <a:ext cx="2084990" cy="2978558"/>
          </a:xfrm>
          <a:custGeom>
            <a:avLst/>
            <a:gdLst/>
            <a:ahLst/>
            <a:cxnLst/>
            <a:rect l="l" t="t" r="r" b="b"/>
            <a:pathLst>
              <a:path w="2084990" h="2978558">
                <a:moveTo>
                  <a:pt x="0" y="0"/>
                </a:moveTo>
                <a:lnTo>
                  <a:pt x="2084990" y="0"/>
                </a:lnTo>
                <a:lnTo>
                  <a:pt x="2084990" y="2978558"/>
                </a:lnTo>
                <a:lnTo>
                  <a:pt x="0" y="2978558"/>
                </a:lnTo>
                <a:lnTo>
                  <a:pt x="0" y="0"/>
                </a:lnTo>
                <a:close/>
              </a:path>
            </a:pathLst>
          </a:custGeom>
          <a:blipFill>
            <a:blip r:embed="rId5"/>
            <a:stretch>
              <a:fillRect/>
            </a:stretch>
          </a:blipFill>
        </p:spPr>
        <p:txBody>
          <a:bodyPr/>
          <a:lstStyle/>
          <a:p>
            <a:endParaRPr lang="es-CO"/>
          </a:p>
        </p:txBody>
      </p:sp>
      <p:sp>
        <p:nvSpPr>
          <p:cNvPr id="6" name="TextBox 6"/>
          <p:cNvSpPr txBox="1"/>
          <p:nvPr/>
        </p:nvSpPr>
        <p:spPr>
          <a:xfrm>
            <a:off x="2082833" y="3206760"/>
            <a:ext cx="8638136" cy="5227318"/>
          </a:xfrm>
          <a:prstGeom prst="rect">
            <a:avLst/>
          </a:prstGeom>
        </p:spPr>
        <p:txBody>
          <a:bodyPr lIns="0" tIns="0" rIns="0" bIns="0" rtlCol="0" anchor="t">
            <a:spAutoFit/>
          </a:bodyPr>
          <a:lstStyle/>
          <a:p>
            <a:pPr algn="just">
              <a:lnSpc>
                <a:spcPts val="3780"/>
              </a:lnSpc>
              <a:spcBef>
                <a:spcPct val="0"/>
              </a:spcBef>
            </a:pPr>
            <a:r>
              <a:rPr lang="en-US" sz="2700">
                <a:solidFill>
                  <a:srgbClr val="000000"/>
                </a:solidFill>
                <a:latin typeface="Gotham Light"/>
                <a:ea typeface="Gotham Light"/>
                <a:cs typeface="Gotham Light"/>
                <a:sym typeface="Gotham Light"/>
              </a:rPr>
              <a:t>Ante esta realidad, se hace necesario que rescatemos el valor de la buena lectura, y dedicaremos el programa de esta mañana a presentar materiales que nos ayudan a crecer en la vida espiritual. Esperamos que, al cierre del mismo, nos comprometamos a leer con avidez y a crecer en nuestra experiencia espiritual. No todos los materiales que tiene la iglesia para leer serán mencionados, pero estos pueden ser los primeros pasos en crecimiento personal de muchos miembros de la iglesia.</a:t>
            </a:r>
          </a:p>
        </p:txBody>
      </p:sp>
      <p:sp>
        <p:nvSpPr>
          <p:cNvPr id="7" name="Freeform 7"/>
          <p:cNvSpPr/>
          <p:nvPr/>
        </p:nvSpPr>
        <p:spPr>
          <a:xfrm rot="-10800000" flipH="1" flipV="1">
            <a:off x="11954023" y="3263910"/>
            <a:ext cx="2615750" cy="2301860"/>
          </a:xfrm>
          <a:custGeom>
            <a:avLst/>
            <a:gdLst/>
            <a:ahLst/>
            <a:cxnLst/>
            <a:rect l="l" t="t" r="r" b="b"/>
            <a:pathLst>
              <a:path w="2615750" h="2301860">
                <a:moveTo>
                  <a:pt x="2615750" y="2301860"/>
                </a:moveTo>
                <a:lnTo>
                  <a:pt x="0" y="2301860"/>
                </a:lnTo>
                <a:lnTo>
                  <a:pt x="0" y="0"/>
                </a:lnTo>
                <a:lnTo>
                  <a:pt x="2615750" y="0"/>
                </a:lnTo>
                <a:lnTo>
                  <a:pt x="2615750" y="230186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a:p>
        </p:txBody>
      </p:sp>
      <p:sp>
        <p:nvSpPr>
          <p:cNvPr id="8" name="Freeform 8"/>
          <p:cNvSpPr/>
          <p:nvPr/>
        </p:nvSpPr>
        <p:spPr>
          <a:xfrm>
            <a:off x="14812341" y="1486355"/>
            <a:ext cx="2446959" cy="3077936"/>
          </a:xfrm>
          <a:custGeom>
            <a:avLst/>
            <a:gdLst/>
            <a:ahLst/>
            <a:cxnLst/>
            <a:rect l="l" t="t" r="r" b="b"/>
            <a:pathLst>
              <a:path w="2446959" h="3077936">
                <a:moveTo>
                  <a:pt x="0" y="0"/>
                </a:moveTo>
                <a:lnTo>
                  <a:pt x="2446959" y="0"/>
                </a:lnTo>
                <a:lnTo>
                  <a:pt x="2446959" y="3077937"/>
                </a:lnTo>
                <a:lnTo>
                  <a:pt x="0" y="307793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CO"/>
          </a:p>
        </p:txBody>
      </p:sp>
      <p:sp>
        <p:nvSpPr>
          <p:cNvPr id="9" name="TextBox 9"/>
          <p:cNvSpPr txBox="1"/>
          <p:nvPr/>
        </p:nvSpPr>
        <p:spPr>
          <a:xfrm>
            <a:off x="2835448" y="2199392"/>
            <a:ext cx="6072053"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Introducción</a:t>
            </a:r>
          </a:p>
        </p:txBody>
      </p:sp>
      <p:sp>
        <p:nvSpPr>
          <p:cNvPr id="10" name="TextBox 10"/>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grpSp>
        <p:nvGrpSpPr>
          <p:cNvPr id="4" name="Group 4"/>
          <p:cNvGrpSpPr/>
          <p:nvPr/>
        </p:nvGrpSpPr>
        <p:grpSpPr>
          <a:xfrm>
            <a:off x="2415969" y="2020901"/>
            <a:ext cx="5243303" cy="6245197"/>
            <a:chOff x="0" y="0"/>
            <a:chExt cx="752452" cy="896231"/>
          </a:xfrm>
        </p:grpSpPr>
        <p:sp>
          <p:nvSpPr>
            <p:cNvPr id="5" name="Freeform 5"/>
            <p:cNvSpPr/>
            <p:nvPr/>
          </p:nvSpPr>
          <p:spPr>
            <a:xfrm>
              <a:off x="0" y="0"/>
              <a:ext cx="752452" cy="896231"/>
            </a:xfrm>
            <a:custGeom>
              <a:avLst/>
              <a:gdLst/>
              <a:ahLst/>
              <a:cxnLst/>
              <a:rect l="l" t="t" r="r" b="b"/>
              <a:pathLst>
                <a:path w="752452" h="896231">
                  <a:moveTo>
                    <a:pt x="0" y="0"/>
                  </a:moveTo>
                  <a:lnTo>
                    <a:pt x="752452" y="0"/>
                  </a:lnTo>
                  <a:lnTo>
                    <a:pt x="752452" y="896231"/>
                  </a:lnTo>
                  <a:lnTo>
                    <a:pt x="0" y="896231"/>
                  </a:lnTo>
                  <a:close/>
                </a:path>
              </a:pathLst>
            </a:custGeom>
            <a:blipFill>
              <a:blip r:embed="rId4"/>
              <a:stretch>
                <a:fillRect l="-39554" r="-39554"/>
              </a:stretch>
            </a:blipFill>
          </p:spPr>
          <p:txBody>
            <a:bodyPr/>
            <a:lstStyle/>
            <a:p>
              <a:endParaRPr lang="es-CO"/>
            </a:p>
          </p:txBody>
        </p:sp>
      </p:grpSp>
      <p:sp>
        <p:nvSpPr>
          <p:cNvPr id="6" name="Freeform 6"/>
          <p:cNvSpPr/>
          <p:nvPr/>
        </p:nvSpPr>
        <p:spPr>
          <a:xfrm rot="1513983">
            <a:off x="730182" y="7082653"/>
            <a:ext cx="3793095" cy="3262061"/>
          </a:xfrm>
          <a:custGeom>
            <a:avLst/>
            <a:gdLst/>
            <a:ahLst/>
            <a:cxnLst/>
            <a:rect l="l" t="t" r="r" b="b"/>
            <a:pathLst>
              <a:path w="3793095" h="3262061">
                <a:moveTo>
                  <a:pt x="0" y="0"/>
                </a:moveTo>
                <a:lnTo>
                  <a:pt x="3793094" y="0"/>
                </a:lnTo>
                <a:lnTo>
                  <a:pt x="3793094" y="3262061"/>
                </a:lnTo>
                <a:lnTo>
                  <a:pt x="0" y="32620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7" name="Freeform 7"/>
          <p:cNvSpPr/>
          <p:nvPr/>
        </p:nvSpPr>
        <p:spPr>
          <a:xfrm rot="-10800000">
            <a:off x="5957508" y="747413"/>
            <a:ext cx="2615750" cy="2301860"/>
          </a:xfrm>
          <a:custGeom>
            <a:avLst/>
            <a:gdLst/>
            <a:ahLst/>
            <a:cxnLst/>
            <a:rect l="l" t="t" r="r" b="b"/>
            <a:pathLst>
              <a:path w="2615750" h="2301860">
                <a:moveTo>
                  <a:pt x="0" y="0"/>
                </a:moveTo>
                <a:lnTo>
                  <a:pt x="2615749" y="0"/>
                </a:lnTo>
                <a:lnTo>
                  <a:pt x="2615749" y="2301860"/>
                </a:lnTo>
                <a:lnTo>
                  <a:pt x="0" y="23018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a:p>
        </p:txBody>
      </p:sp>
      <p:sp>
        <p:nvSpPr>
          <p:cNvPr id="8" name="TextBox 8"/>
          <p:cNvSpPr txBox="1"/>
          <p:nvPr/>
        </p:nvSpPr>
        <p:spPr>
          <a:xfrm>
            <a:off x="8882080" y="2098980"/>
            <a:ext cx="8036662" cy="6167118"/>
          </a:xfrm>
          <a:prstGeom prst="rect">
            <a:avLst/>
          </a:prstGeom>
        </p:spPr>
        <p:txBody>
          <a:bodyPr lIns="0" tIns="0" rIns="0" bIns="0" rtlCol="0" anchor="t">
            <a:spAutoFit/>
          </a:bodyPr>
          <a:lstStyle/>
          <a:p>
            <a:pPr algn="just">
              <a:lnSpc>
                <a:spcPts val="4480"/>
              </a:lnSpc>
              <a:spcBef>
                <a:spcPct val="0"/>
              </a:spcBef>
            </a:pPr>
            <a:r>
              <a:rPr lang="en-US" sz="3200">
                <a:solidFill>
                  <a:srgbClr val="000000"/>
                </a:solidFill>
                <a:latin typeface="Gotham Light"/>
                <a:ea typeface="Gotham Light"/>
                <a:cs typeface="Gotham Light"/>
                <a:sym typeface="Gotham Light"/>
              </a:rPr>
              <a:t>La Biblia no es un libro académico ni una colección de historias antiguas. Es una hermosa y profunda narración de cómo el Creador del universo busca acercarnos a él. Si deseamos crecer en nuestra relación con Dios, lo mejor que podemos hacer es comprometernos a pasar tiempo de calidad con él todos los días orando, leyendo la Palabra inspirada y rindiendo nuestra voluntad a lo que nos enseña.</a:t>
            </a:r>
          </a:p>
        </p:txBody>
      </p:sp>
      <p:sp>
        <p:nvSpPr>
          <p:cNvPr id="9" name="TextBox 9"/>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1664359" y="4384898"/>
            <a:ext cx="5925814" cy="5516394"/>
          </a:xfrm>
          <a:custGeom>
            <a:avLst/>
            <a:gdLst/>
            <a:ahLst/>
            <a:cxnLst/>
            <a:rect l="l" t="t" r="r" b="b"/>
            <a:pathLst>
              <a:path w="5925814" h="5516394">
                <a:moveTo>
                  <a:pt x="0" y="0"/>
                </a:moveTo>
                <a:lnTo>
                  <a:pt x="5925814" y="0"/>
                </a:lnTo>
                <a:lnTo>
                  <a:pt x="5925814" y="5516394"/>
                </a:lnTo>
                <a:lnTo>
                  <a:pt x="0" y="5516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3083458" y="1885333"/>
            <a:ext cx="12121083" cy="1322300"/>
          </a:xfrm>
          <a:custGeom>
            <a:avLst/>
            <a:gdLst/>
            <a:ahLst/>
            <a:cxnLst/>
            <a:rect l="l" t="t" r="r" b="b"/>
            <a:pathLst>
              <a:path w="12121083" h="1322300">
                <a:moveTo>
                  <a:pt x="0" y="0"/>
                </a:moveTo>
                <a:lnTo>
                  <a:pt x="12121084" y="0"/>
                </a:lnTo>
                <a:lnTo>
                  <a:pt x="12121084" y="1322300"/>
                </a:lnTo>
                <a:lnTo>
                  <a:pt x="0" y="13223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6" name="Freeform 6"/>
          <p:cNvSpPr/>
          <p:nvPr/>
        </p:nvSpPr>
        <p:spPr>
          <a:xfrm rot="2763539">
            <a:off x="4558175" y="4165269"/>
            <a:ext cx="1352996" cy="1456258"/>
          </a:xfrm>
          <a:custGeom>
            <a:avLst/>
            <a:gdLst/>
            <a:ahLst/>
            <a:cxnLst/>
            <a:rect l="l" t="t" r="r" b="b"/>
            <a:pathLst>
              <a:path w="1352996" h="1456258">
                <a:moveTo>
                  <a:pt x="0" y="0"/>
                </a:moveTo>
                <a:lnTo>
                  <a:pt x="1352996" y="0"/>
                </a:lnTo>
                <a:lnTo>
                  <a:pt x="1352996" y="1456257"/>
                </a:lnTo>
                <a:lnTo>
                  <a:pt x="0" y="145625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a:p>
        </p:txBody>
      </p:sp>
      <p:sp>
        <p:nvSpPr>
          <p:cNvPr id="7" name="Freeform 7"/>
          <p:cNvSpPr/>
          <p:nvPr/>
        </p:nvSpPr>
        <p:spPr>
          <a:xfrm>
            <a:off x="9895554" y="3515060"/>
            <a:ext cx="4983951" cy="5507128"/>
          </a:xfrm>
          <a:custGeom>
            <a:avLst/>
            <a:gdLst/>
            <a:ahLst/>
            <a:cxnLst/>
            <a:rect l="l" t="t" r="r" b="b"/>
            <a:pathLst>
              <a:path w="4983951" h="5507128">
                <a:moveTo>
                  <a:pt x="0" y="0"/>
                </a:moveTo>
                <a:lnTo>
                  <a:pt x="4983951" y="0"/>
                </a:lnTo>
                <a:lnTo>
                  <a:pt x="4983951" y="5507128"/>
                </a:lnTo>
                <a:lnTo>
                  <a:pt x="0" y="5507128"/>
                </a:lnTo>
                <a:lnTo>
                  <a:pt x="0" y="0"/>
                </a:lnTo>
                <a:close/>
              </a:path>
            </a:pathLst>
          </a:custGeom>
          <a:blipFill>
            <a:blip r:embed="rId7"/>
            <a:stretch>
              <a:fillRect/>
            </a:stretch>
          </a:blipFill>
        </p:spPr>
        <p:txBody>
          <a:bodyPr/>
          <a:lstStyle/>
          <a:p>
            <a:endParaRPr lang="es-CO"/>
          </a:p>
        </p:txBody>
      </p:sp>
      <p:sp>
        <p:nvSpPr>
          <p:cNvPr id="8" name="TextBox 8"/>
          <p:cNvSpPr txBox="1"/>
          <p:nvPr/>
        </p:nvSpPr>
        <p:spPr>
          <a:xfrm>
            <a:off x="3608072" y="2143115"/>
            <a:ext cx="11071857"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Himno Inicial</a:t>
            </a:r>
          </a:p>
        </p:txBody>
      </p:sp>
      <p:sp>
        <p:nvSpPr>
          <p:cNvPr id="9" name="TextBox 9"/>
          <p:cNvSpPr txBox="1"/>
          <p:nvPr/>
        </p:nvSpPr>
        <p:spPr>
          <a:xfrm>
            <a:off x="2557597" y="5505320"/>
            <a:ext cx="4139337" cy="2752754"/>
          </a:xfrm>
          <a:prstGeom prst="rect">
            <a:avLst/>
          </a:prstGeom>
        </p:spPr>
        <p:txBody>
          <a:bodyPr lIns="0" tIns="0" rIns="0" bIns="0" rtlCol="0" anchor="t">
            <a:spAutoFit/>
          </a:bodyPr>
          <a:lstStyle/>
          <a:p>
            <a:pPr algn="ctr">
              <a:lnSpc>
                <a:spcPts val="7101"/>
              </a:lnSpc>
            </a:pPr>
            <a:r>
              <a:rPr lang="en-US" sz="7101">
                <a:solidFill>
                  <a:srgbClr val="000000"/>
                </a:solidFill>
                <a:latin typeface="Linotype Feltpen"/>
                <a:ea typeface="Linotype Feltpen"/>
                <a:cs typeface="Linotype Feltpen"/>
                <a:sym typeface="Linotype Feltpen"/>
              </a:rPr>
              <a:t># 226, Buscad primero</a:t>
            </a:r>
          </a:p>
        </p:txBody>
      </p:sp>
      <p:sp>
        <p:nvSpPr>
          <p:cNvPr id="10" name="TextBox 10"/>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rot="6343045">
            <a:off x="154315" y="1111729"/>
            <a:ext cx="2615750" cy="2301860"/>
          </a:xfrm>
          <a:custGeom>
            <a:avLst/>
            <a:gdLst/>
            <a:ahLst/>
            <a:cxnLst/>
            <a:rect l="l" t="t" r="r" b="b"/>
            <a:pathLst>
              <a:path w="2615750" h="2301860">
                <a:moveTo>
                  <a:pt x="0" y="0"/>
                </a:moveTo>
                <a:lnTo>
                  <a:pt x="2615750" y="0"/>
                </a:lnTo>
                <a:lnTo>
                  <a:pt x="2615750" y="2301860"/>
                </a:lnTo>
                <a:lnTo>
                  <a:pt x="0" y="23018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2840575" y="1872083"/>
            <a:ext cx="5411489" cy="6669990"/>
          </a:xfrm>
          <a:custGeom>
            <a:avLst/>
            <a:gdLst/>
            <a:ahLst/>
            <a:cxnLst/>
            <a:rect l="l" t="t" r="r" b="b"/>
            <a:pathLst>
              <a:path w="5411489" h="6669990">
                <a:moveTo>
                  <a:pt x="0" y="0"/>
                </a:moveTo>
                <a:lnTo>
                  <a:pt x="5411489" y="0"/>
                </a:lnTo>
                <a:lnTo>
                  <a:pt x="5411489" y="6669989"/>
                </a:lnTo>
                <a:lnTo>
                  <a:pt x="0" y="6669989"/>
                </a:lnTo>
                <a:lnTo>
                  <a:pt x="0" y="0"/>
                </a:lnTo>
                <a:close/>
              </a:path>
            </a:pathLst>
          </a:custGeom>
          <a:blipFill>
            <a:blip r:embed="rId5"/>
            <a:stretch>
              <a:fillRect l="-33481" t="-3336" r="-36342"/>
            </a:stretch>
          </a:blipFill>
        </p:spPr>
        <p:txBody>
          <a:bodyPr/>
          <a:lstStyle/>
          <a:p>
            <a:endParaRPr lang="es-CO"/>
          </a:p>
        </p:txBody>
      </p:sp>
      <p:sp>
        <p:nvSpPr>
          <p:cNvPr id="6" name="TextBox 6"/>
          <p:cNvSpPr txBox="1"/>
          <p:nvPr/>
        </p:nvSpPr>
        <p:spPr>
          <a:xfrm>
            <a:off x="9144000" y="1374219"/>
            <a:ext cx="7733612" cy="7608568"/>
          </a:xfrm>
          <a:prstGeom prst="rect">
            <a:avLst/>
          </a:prstGeom>
        </p:spPr>
        <p:txBody>
          <a:bodyPr lIns="0" tIns="0" rIns="0" bIns="0" rtlCol="0" anchor="t">
            <a:spAutoFit/>
          </a:bodyPr>
          <a:lstStyle/>
          <a:p>
            <a:pPr algn="just">
              <a:lnSpc>
                <a:spcPts val="3780"/>
              </a:lnSpc>
              <a:spcBef>
                <a:spcPct val="0"/>
              </a:spcBef>
            </a:pPr>
            <a:r>
              <a:rPr lang="en-US" sz="2700">
                <a:solidFill>
                  <a:srgbClr val="000000"/>
                </a:solidFill>
                <a:latin typeface="Gotham Light"/>
                <a:ea typeface="Gotham Light"/>
                <a:cs typeface="Gotham Light"/>
                <a:sym typeface="Gotham Light"/>
              </a:rPr>
              <a:t>La Guía de Estudio de la Biblia es preparada trimestralmente por una comisión de la Asociación General para el campo mundial. Así, cada folleto tiene el sello de aprobación de los líderes de la iglesia de todo el mundo. Cada tres meses la Iglesia Mundial disfruta de un tema específico que se discutirá cada semana. Cuando estudiamos el folleto entramos en comunión con la Iglesia Adventista de los más de doscientos países donde ha entrado el mensaje adventista. Es por eso que la Guía de Estudio de la Biblia es un instrumento que «mantiene la unidad cristiana» de los adventistas del séptimo día a nivel mundial; y crea en cada uno de sus miembros un sentido de pertenencia. </a:t>
            </a:r>
          </a:p>
        </p:txBody>
      </p:sp>
      <p:sp>
        <p:nvSpPr>
          <p:cNvPr id="7" name="TextBox 7"/>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3083458" y="1885333"/>
            <a:ext cx="12121083" cy="1322300"/>
          </a:xfrm>
          <a:custGeom>
            <a:avLst/>
            <a:gdLst/>
            <a:ahLst/>
            <a:cxnLst/>
            <a:rect l="l" t="t" r="r" b="b"/>
            <a:pathLst>
              <a:path w="12121083" h="1322300">
                <a:moveTo>
                  <a:pt x="0" y="0"/>
                </a:moveTo>
                <a:lnTo>
                  <a:pt x="12121084" y="0"/>
                </a:lnTo>
                <a:lnTo>
                  <a:pt x="12121084" y="1322300"/>
                </a:lnTo>
                <a:lnTo>
                  <a:pt x="0" y="13223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grpSp>
        <p:nvGrpSpPr>
          <p:cNvPr id="5" name="Group 5"/>
          <p:cNvGrpSpPr/>
          <p:nvPr/>
        </p:nvGrpSpPr>
        <p:grpSpPr>
          <a:xfrm>
            <a:off x="3092142" y="3446995"/>
            <a:ext cx="3584376" cy="5146202"/>
            <a:chOff x="0" y="0"/>
            <a:chExt cx="566122" cy="812800"/>
          </a:xfrm>
        </p:grpSpPr>
        <p:sp>
          <p:nvSpPr>
            <p:cNvPr id="6" name="Freeform 6"/>
            <p:cNvSpPr/>
            <p:nvPr/>
          </p:nvSpPr>
          <p:spPr>
            <a:xfrm>
              <a:off x="0" y="0"/>
              <a:ext cx="566123" cy="812800"/>
            </a:xfrm>
            <a:custGeom>
              <a:avLst/>
              <a:gdLst/>
              <a:ahLst/>
              <a:cxnLst/>
              <a:rect l="l" t="t" r="r" b="b"/>
              <a:pathLst>
                <a:path w="566123" h="812800">
                  <a:moveTo>
                    <a:pt x="0" y="0"/>
                  </a:moveTo>
                  <a:lnTo>
                    <a:pt x="566123" y="0"/>
                  </a:lnTo>
                  <a:lnTo>
                    <a:pt x="566123" y="812800"/>
                  </a:lnTo>
                  <a:lnTo>
                    <a:pt x="0" y="812800"/>
                  </a:lnTo>
                  <a:close/>
                </a:path>
              </a:pathLst>
            </a:custGeom>
            <a:blipFill>
              <a:blip r:embed="rId5"/>
              <a:stretch>
                <a:fillRect l="-57949" r="-57949"/>
              </a:stretch>
            </a:blipFill>
          </p:spPr>
          <p:txBody>
            <a:bodyPr/>
            <a:lstStyle/>
            <a:p>
              <a:endParaRPr lang="es-CO"/>
            </a:p>
          </p:txBody>
        </p:sp>
      </p:grpSp>
      <p:sp>
        <p:nvSpPr>
          <p:cNvPr id="7" name="Freeform 7"/>
          <p:cNvSpPr/>
          <p:nvPr/>
        </p:nvSpPr>
        <p:spPr>
          <a:xfrm rot="-10394309">
            <a:off x="9944058" y="6018436"/>
            <a:ext cx="6094718" cy="3534936"/>
          </a:xfrm>
          <a:custGeom>
            <a:avLst/>
            <a:gdLst/>
            <a:ahLst/>
            <a:cxnLst/>
            <a:rect l="l" t="t" r="r" b="b"/>
            <a:pathLst>
              <a:path w="6094718" h="3534936">
                <a:moveTo>
                  <a:pt x="0" y="0"/>
                </a:moveTo>
                <a:lnTo>
                  <a:pt x="6094718" y="0"/>
                </a:lnTo>
                <a:lnTo>
                  <a:pt x="6094718" y="3534937"/>
                </a:lnTo>
                <a:lnTo>
                  <a:pt x="0" y="353493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a:p>
        </p:txBody>
      </p:sp>
      <p:sp>
        <p:nvSpPr>
          <p:cNvPr id="8" name="TextBox 8"/>
          <p:cNvSpPr txBox="1"/>
          <p:nvPr/>
        </p:nvSpPr>
        <p:spPr>
          <a:xfrm>
            <a:off x="3608072" y="2143115"/>
            <a:ext cx="11071857"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Lecura Bíblica</a:t>
            </a:r>
          </a:p>
        </p:txBody>
      </p:sp>
      <p:sp>
        <p:nvSpPr>
          <p:cNvPr id="9" name="TextBox 9"/>
          <p:cNvSpPr txBox="1"/>
          <p:nvPr/>
        </p:nvSpPr>
        <p:spPr>
          <a:xfrm>
            <a:off x="10358358" y="7447767"/>
            <a:ext cx="5266118" cy="676275"/>
          </a:xfrm>
          <a:prstGeom prst="rect">
            <a:avLst/>
          </a:prstGeom>
        </p:spPr>
        <p:txBody>
          <a:bodyPr lIns="0" tIns="0" rIns="0" bIns="0" rtlCol="0" anchor="t">
            <a:spAutoFit/>
          </a:bodyPr>
          <a:lstStyle/>
          <a:p>
            <a:pPr algn="ctr">
              <a:lnSpc>
                <a:spcPts val="5399"/>
              </a:lnSpc>
            </a:pPr>
            <a:r>
              <a:rPr lang="en-US" sz="4499">
                <a:solidFill>
                  <a:srgbClr val="000000"/>
                </a:solidFill>
                <a:latin typeface="Linotype Feltpen"/>
                <a:ea typeface="Linotype Feltpen"/>
                <a:cs typeface="Linotype Feltpen"/>
                <a:sym typeface="Linotype Feltpen"/>
              </a:rPr>
              <a:t>Jeremías 15: 16</a:t>
            </a:r>
          </a:p>
        </p:txBody>
      </p:sp>
      <p:sp>
        <p:nvSpPr>
          <p:cNvPr id="10" name="Freeform 10"/>
          <p:cNvSpPr/>
          <p:nvPr/>
        </p:nvSpPr>
        <p:spPr>
          <a:xfrm rot="2210829">
            <a:off x="7863422" y="6519085"/>
            <a:ext cx="2354319" cy="2071801"/>
          </a:xfrm>
          <a:custGeom>
            <a:avLst/>
            <a:gdLst/>
            <a:ahLst/>
            <a:cxnLst/>
            <a:rect l="l" t="t" r="r" b="b"/>
            <a:pathLst>
              <a:path w="2354319" h="2071801">
                <a:moveTo>
                  <a:pt x="0" y="0"/>
                </a:moveTo>
                <a:lnTo>
                  <a:pt x="2354319" y="0"/>
                </a:lnTo>
                <a:lnTo>
                  <a:pt x="2354319" y="2071801"/>
                </a:lnTo>
                <a:lnTo>
                  <a:pt x="0" y="207180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CO"/>
          </a:p>
        </p:txBody>
      </p:sp>
      <p:sp>
        <p:nvSpPr>
          <p:cNvPr id="11" name="TextBox 11"/>
          <p:cNvSpPr txBox="1"/>
          <p:nvPr/>
        </p:nvSpPr>
        <p:spPr>
          <a:xfrm>
            <a:off x="7720852" y="3631228"/>
            <a:ext cx="8954803" cy="2897503"/>
          </a:xfrm>
          <a:prstGeom prst="rect">
            <a:avLst/>
          </a:prstGeom>
        </p:spPr>
        <p:txBody>
          <a:bodyPr lIns="0" tIns="0" rIns="0" bIns="0" rtlCol="0" anchor="t">
            <a:spAutoFit/>
          </a:bodyPr>
          <a:lstStyle/>
          <a:p>
            <a:pPr algn="just">
              <a:lnSpc>
                <a:spcPts val="4620"/>
              </a:lnSpc>
              <a:spcBef>
                <a:spcPct val="0"/>
              </a:spcBef>
            </a:pPr>
            <a:r>
              <a:rPr lang="en-US" sz="3300">
                <a:solidFill>
                  <a:srgbClr val="000000"/>
                </a:solidFill>
                <a:latin typeface="Gotham Light"/>
                <a:ea typeface="Gotham Light"/>
                <a:cs typeface="Gotham Light"/>
                <a:sym typeface="Gotham Light"/>
              </a:rPr>
              <a:t>"Fueron halladas tus palabras, y yo las comí; y tu palabra me fue por gozo y por alegría de mi corazón; porque tu nombre se invocó sobre mí, oh Jehová Dios de los ejércitos."</a:t>
            </a:r>
          </a:p>
        </p:txBody>
      </p:sp>
      <p:sp>
        <p:nvSpPr>
          <p:cNvPr id="12" name="TextBox 12"/>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grpSp>
        <p:nvGrpSpPr>
          <p:cNvPr id="4" name="Group 4"/>
          <p:cNvGrpSpPr/>
          <p:nvPr/>
        </p:nvGrpSpPr>
        <p:grpSpPr>
          <a:xfrm>
            <a:off x="11636746" y="2118046"/>
            <a:ext cx="5213036" cy="6345505"/>
            <a:chOff x="0" y="0"/>
            <a:chExt cx="823356" cy="1002220"/>
          </a:xfrm>
        </p:grpSpPr>
        <p:sp>
          <p:nvSpPr>
            <p:cNvPr id="5" name="Freeform 5"/>
            <p:cNvSpPr/>
            <p:nvPr/>
          </p:nvSpPr>
          <p:spPr>
            <a:xfrm>
              <a:off x="0" y="0"/>
              <a:ext cx="823356" cy="1002220"/>
            </a:xfrm>
            <a:custGeom>
              <a:avLst/>
              <a:gdLst/>
              <a:ahLst/>
              <a:cxnLst/>
              <a:rect l="l" t="t" r="r" b="b"/>
              <a:pathLst>
                <a:path w="823356" h="1002220">
                  <a:moveTo>
                    <a:pt x="0" y="0"/>
                  </a:moveTo>
                  <a:lnTo>
                    <a:pt x="823356" y="0"/>
                  </a:lnTo>
                  <a:lnTo>
                    <a:pt x="823356" y="1002220"/>
                  </a:lnTo>
                  <a:lnTo>
                    <a:pt x="0" y="1002220"/>
                  </a:lnTo>
                  <a:close/>
                </a:path>
              </a:pathLst>
            </a:custGeom>
            <a:blipFill>
              <a:blip r:embed="rId4"/>
              <a:stretch>
                <a:fillRect l="-29558" r="-29558"/>
              </a:stretch>
            </a:blipFill>
          </p:spPr>
          <p:txBody>
            <a:bodyPr/>
            <a:lstStyle/>
            <a:p>
              <a:endParaRPr lang="es-CO"/>
            </a:p>
          </p:txBody>
        </p:sp>
      </p:grpSp>
      <p:sp>
        <p:nvSpPr>
          <p:cNvPr id="6" name="Freeform 6"/>
          <p:cNvSpPr/>
          <p:nvPr/>
        </p:nvSpPr>
        <p:spPr>
          <a:xfrm rot="-3161925" flipH="1">
            <a:off x="10019157" y="7036629"/>
            <a:ext cx="2354319" cy="2071801"/>
          </a:xfrm>
          <a:custGeom>
            <a:avLst/>
            <a:gdLst/>
            <a:ahLst/>
            <a:cxnLst/>
            <a:rect l="l" t="t" r="r" b="b"/>
            <a:pathLst>
              <a:path w="2354319" h="2071801">
                <a:moveTo>
                  <a:pt x="2354319" y="0"/>
                </a:moveTo>
                <a:lnTo>
                  <a:pt x="0" y="0"/>
                </a:lnTo>
                <a:lnTo>
                  <a:pt x="0" y="2071801"/>
                </a:lnTo>
                <a:lnTo>
                  <a:pt x="2354319" y="2071801"/>
                </a:lnTo>
                <a:lnTo>
                  <a:pt x="2354319"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7" name="TextBox 7"/>
          <p:cNvSpPr txBox="1"/>
          <p:nvPr/>
        </p:nvSpPr>
        <p:spPr>
          <a:xfrm>
            <a:off x="2043348" y="2051371"/>
            <a:ext cx="8954803" cy="6729093"/>
          </a:xfrm>
          <a:prstGeom prst="rect">
            <a:avLst/>
          </a:prstGeom>
        </p:spPr>
        <p:txBody>
          <a:bodyPr lIns="0" tIns="0" rIns="0" bIns="0" rtlCol="0" anchor="t">
            <a:spAutoFit/>
          </a:bodyPr>
          <a:lstStyle/>
          <a:p>
            <a:pPr algn="just">
              <a:lnSpc>
                <a:spcPts val="4480"/>
              </a:lnSpc>
              <a:spcBef>
                <a:spcPct val="0"/>
              </a:spcBef>
            </a:pPr>
            <a:r>
              <a:rPr lang="en-US" sz="3200">
                <a:solidFill>
                  <a:srgbClr val="000000"/>
                </a:solidFill>
                <a:latin typeface="Gotham Light"/>
                <a:ea typeface="Gotham Light"/>
                <a:cs typeface="Gotham Light"/>
                <a:sym typeface="Gotham Light"/>
              </a:rPr>
              <a:t>Leer los libros del Espíritu de Profecía es útil para el desarrollo espiritual. El ministerio de Elena G. de White siempre señaló a las Escrituras y a Cristo, quien es la revelación más clara del amor y el carácter de Dios. Sus escritos han actuado como un lente para comprender la Biblia, sus principios y la manera de aplicarlos a nuestros tiempos. Por esto una lectura de los libros del Espíritu de Profecía, en especial la Serie El Conflicto y El Camino a Cristo, es muy apropiada para el crecimiento espiritual.</a:t>
            </a:r>
          </a:p>
        </p:txBody>
      </p:sp>
      <p:sp>
        <p:nvSpPr>
          <p:cNvPr id="8" name="TextBox 8"/>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3083458" y="1885333"/>
            <a:ext cx="12121083" cy="1322300"/>
          </a:xfrm>
          <a:custGeom>
            <a:avLst/>
            <a:gdLst/>
            <a:ahLst/>
            <a:cxnLst/>
            <a:rect l="l" t="t" r="r" b="b"/>
            <a:pathLst>
              <a:path w="12121083" h="1322300">
                <a:moveTo>
                  <a:pt x="0" y="0"/>
                </a:moveTo>
                <a:lnTo>
                  <a:pt x="12121084" y="0"/>
                </a:lnTo>
                <a:lnTo>
                  <a:pt x="12121084" y="1322300"/>
                </a:lnTo>
                <a:lnTo>
                  <a:pt x="0" y="13223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6162261" y="4403342"/>
            <a:ext cx="5963478" cy="4114800"/>
          </a:xfrm>
          <a:custGeom>
            <a:avLst/>
            <a:gdLst/>
            <a:ahLst/>
            <a:cxnLst/>
            <a:rect l="l" t="t" r="r" b="b"/>
            <a:pathLst>
              <a:path w="5963478" h="4114800">
                <a:moveTo>
                  <a:pt x="0" y="0"/>
                </a:moveTo>
                <a:lnTo>
                  <a:pt x="5963478" y="0"/>
                </a:lnTo>
                <a:lnTo>
                  <a:pt x="596347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6" name="TextBox 6"/>
          <p:cNvSpPr txBox="1"/>
          <p:nvPr/>
        </p:nvSpPr>
        <p:spPr>
          <a:xfrm>
            <a:off x="3608072" y="2143115"/>
            <a:ext cx="11071857"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Música Especial</a:t>
            </a:r>
          </a:p>
        </p:txBody>
      </p:sp>
      <p:sp>
        <p:nvSpPr>
          <p:cNvPr id="7" name="TextBox 7"/>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rot="6343045">
            <a:off x="154315" y="1111729"/>
            <a:ext cx="2615750" cy="2301860"/>
          </a:xfrm>
          <a:custGeom>
            <a:avLst/>
            <a:gdLst/>
            <a:ahLst/>
            <a:cxnLst/>
            <a:rect l="l" t="t" r="r" b="b"/>
            <a:pathLst>
              <a:path w="2615750" h="2301860">
                <a:moveTo>
                  <a:pt x="0" y="0"/>
                </a:moveTo>
                <a:lnTo>
                  <a:pt x="2615750" y="0"/>
                </a:lnTo>
                <a:lnTo>
                  <a:pt x="2615750" y="2301860"/>
                </a:lnTo>
                <a:lnTo>
                  <a:pt x="0" y="23018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2071911" y="3104912"/>
            <a:ext cx="5958951" cy="4077177"/>
          </a:xfrm>
          <a:custGeom>
            <a:avLst/>
            <a:gdLst/>
            <a:ahLst/>
            <a:cxnLst/>
            <a:rect l="l" t="t" r="r" b="b"/>
            <a:pathLst>
              <a:path w="5958951" h="4077177">
                <a:moveTo>
                  <a:pt x="0" y="0"/>
                </a:moveTo>
                <a:lnTo>
                  <a:pt x="5958951" y="0"/>
                </a:lnTo>
                <a:lnTo>
                  <a:pt x="5958951" y="4077176"/>
                </a:lnTo>
                <a:lnTo>
                  <a:pt x="0" y="4077176"/>
                </a:lnTo>
                <a:lnTo>
                  <a:pt x="0" y="0"/>
                </a:lnTo>
                <a:close/>
              </a:path>
            </a:pathLst>
          </a:custGeom>
          <a:blipFill>
            <a:blip r:embed="rId5"/>
            <a:stretch>
              <a:fillRect l="-32954" t="-42545" r="-169565" b="-21047"/>
            </a:stretch>
          </a:blipFill>
        </p:spPr>
        <p:txBody>
          <a:bodyPr/>
          <a:lstStyle/>
          <a:p>
            <a:endParaRPr lang="es-CO"/>
          </a:p>
        </p:txBody>
      </p:sp>
      <p:sp>
        <p:nvSpPr>
          <p:cNvPr id="6" name="TextBox 6"/>
          <p:cNvSpPr txBox="1"/>
          <p:nvPr/>
        </p:nvSpPr>
        <p:spPr>
          <a:xfrm>
            <a:off x="9144000" y="1814933"/>
            <a:ext cx="7733612" cy="5703568"/>
          </a:xfrm>
          <a:prstGeom prst="rect">
            <a:avLst/>
          </a:prstGeom>
        </p:spPr>
        <p:txBody>
          <a:bodyPr lIns="0" tIns="0" rIns="0" bIns="0" rtlCol="0" anchor="t">
            <a:spAutoFit/>
          </a:bodyPr>
          <a:lstStyle/>
          <a:p>
            <a:pPr algn="just">
              <a:lnSpc>
                <a:spcPts val="3780"/>
              </a:lnSpc>
              <a:spcBef>
                <a:spcPct val="0"/>
              </a:spcBef>
            </a:pPr>
            <a:r>
              <a:rPr lang="en-US" sz="2700">
                <a:solidFill>
                  <a:srgbClr val="000000"/>
                </a:solidFill>
                <a:latin typeface="Gotham Light"/>
                <a:ea typeface="Gotham Light"/>
                <a:cs typeface="Gotham Light"/>
                <a:sym typeface="Gotham Light"/>
              </a:rPr>
              <a:t>Las lecturas devocionales son sumamente útiles para desarrollar hábitos de lectura. Ya están disponibles prácticamente para todas las edades, algo sumamente útil para que niños, adolescentes, jóvenes y adultos creen la costumbre de estudiar, antes de salir de casa, una porción de la Palabra de Dios con una aplicación práctica. Reflexiones cortas, mensaje específico y buena legibilidad permiten que el libro devocional matinal sea uno de los más prácticos medios para crecer espiritualmente con la lectura.</a:t>
            </a:r>
          </a:p>
        </p:txBody>
      </p:sp>
      <p:sp>
        <p:nvSpPr>
          <p:cNvPr id="7" name="TextBox 7"/>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grpSp>
        <p:nvGrpSpPr>
          <p:cNvPr id="4" name="Group 4"/>
          <p:cNvGrpSpPr/>
          <p:nvPr/>
        </p:nvGrpSpPr>
        <p:grpSpPr>
          <a:xfrm>
            <a:off x="13283241" y="2800917"/>
            <a:ext cx="3451874" cy="4067304"/>
            <a:chOff x="0" y="0"/>
            <a:chExt cx="878496" cy="1035122"/>
          </a:xfrm>
        </p:grpSpPr>
        <p:sp>
          <p:nvSpPr>
            <p:cNvPr id="5" name="Freeform 5"/>
            <p:cNvSpPr/>
            <p:nvPr/>
          </p:nvSpPr>
          <p:spPr>
            <a:xfrm>
              <a:off x="0" y="0"/>
              <a:ext cx="878496" cy="1035122"/>
            </a:xfrm>
            <a:custGeom>
              <a:avLst/>
              <a:gdLst/>
              <a:ahLst/>
              <a:cxnLst/>
              <a:rect l="l" t="t" r="r" b="b"/>
              <a:pathLst>
                <a:path w="878496" h="1035122">
                  <a:moveTo>
                    <a:pt x="0" y="0"/>
                  </a:moveTo>
                  <a:lnTo>
                    <a:pt x="878496" y="0"/>
                  </a:lnTo>
                  <a:lnTo>
                    <a:pt x="878496" y="1035122"/>
                  </a:lnTo>
                  <a:lnTo>
                    <a:pt x="0" y="1035122"/>
                  </a:lnTo>
                  <a:close/>
                </a:path>
              </a:pathLst>
            </a:custGeom>
            <a:blipFill>
              <a:blip r:embed="rId4"/>
              <a:stretch>
                <a:fillRect l="-55204" r="-55204"/>
              </a:stretch>
            </a:blipFill>
          </p:spPr>
          <p:txBody>
            <a:bodyPr/>
            <a:lstStyle/>
            <a:p>
              <a:endParaRPr lang="es-CO"/>
            </a:p>
          </p:txBody>
        </p:sp>
      </p:grpSp>
      <p:sp>
        <p:nvSpPr>
          <p:cNvPr id="6" name="Freeform 6"/>
          <p:cNvSpPr/>
          <p:nvPr/>
        </p:nvSpPr>
        <p:spPr>
          <a:xfrm flipV="1">
            <a:off x="13398542" y="6868221"/>
            <a:ext cx="3544714" cy="2055934"/>
          </a:xfrm>
          <a:custGeom>
            <a:avLst/>
            <a:gdLst/>
            <a:ahLst/>
            <a:cxnLst/>
            <a:rect l="l" t="t" r="r" b="b"/>
            <a:pathLst>
              <a:path w="3544714" h="2055934">
                <a:moveTo>
                  <a:pt x="0" y="2055934"/>
                </a:moveTo>
                <a:lnTo>
                  <a:pt x="3544714" y="2055934"/>
                </a:lnTo>
                <a:lnTo>
                  <a:pt x="3544714" y="0"/>
                </a:lnTo>
                <a:lnTo>
                  <a:pt x="0" y="0"/>
                </a:lnTo>
                <a:lnTo>
                  <a:pt x="0" y="205593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grpSp>
        <p:nvGrpSpPr>
          <p:cNvPr id="7" name="Group 7"/>
          <p:cNvGrpSpPr/>
          <p:nvPr/>
        </p:nvGrpSpPr>
        <p:grpSpPr>
          <a:xfrm>
            <a:off x="1743385" y="3636150"/>
            <a:ext cx="3128433" cy="4491590"/>
            <a:chOff x="0" y="0"/>
            <a:chExt cx="566122" cy="812800"/>
          </a:xfrm>
        </p:grpSpPr>
        <p:sp>
          <p:nvSpPr>
            <p:cNvPr id="8" name="Freeform 8"/>
            <p:cNvSpPr/>
            <p:nvPr/>
          </p:nvSpPr>
          <p:spPr>
            <a:xfrm>
              <a:off x="0" y="0"/>
              <a:ext cx="566123" cy="812800"/>
            </a:xfrm>
            <a:custGeom>
              <a:avLst/>
              <a:gdLst/>
              <a:ahLst/>
              <a:cxnLst/>
              <a:rect l="l" t="t" r="r" b="b"/>
              <a:pathLst>
                <a:path w="566123" h="812800">
                  <a:moveTo>
                    <a:pt x="0" y="0"/>
                  </a:moveTo>
                  <a:lnTo>
                    <a:pt x="566123" y="0"/>
                  </a:lnTo>
                  <a:lnTo>
                    <a:pt x="566123" y="812800"/>
                  </a:lnTo>
                  <a:lnTo>
                    <a:pt x="0" y="812800"/>
                  </a:lnTo>
                  <a:close/>
                </a:path>
              </a:pathLst>
            </a:custGeom>
            <a:blipFill>
              <a:blip r:embed="rId6"/>
              <a:stretch>
                <a:fillRect t="-1213" b="-1213"/>
              </a:stretch>
            </a:blipFill>
          </p:spPr>
          <p:txBody>
            <a:bodyPr/>
            <a:lstStyle/>
            <a:p>
              <a:endParaRPr lang="es-CO"/>
            </a:p>
          </p:txBody>
        </p:sp>
      </p:grpSp>
      <p:sp>
        <p:nvSpPr>
          <p:cNvPr id="9" name="Freeform 9"/>
          <p:cNvSpPr/>
          <p:nvPr/>
        </p:nvSpPr>
        <p:spPr>
          <a:xfrm>
            <a:off x="5016814" y="4195560"/>
            <a:ext cx="7802233" cy="851153"/>
          </a:xfrm>
          <a:custGeom>
            <a:avLst/>
            <a:gdLst/>
            <a:ahLst/>
            <a:cxnLst/>
            <a:rect l="l" t="t" r="r" b="b"/>
            <a:pathLst>
              <a:path w="7802233" h="851153">
                <a:moveTo>
                  <a:pt x="0" y="0"/>
                </a:moveTo>
                <a:lnTo>
                  <a:pt x="7802232" y="0"/>
                </a:lnTo>
                <a:lnTo>
                  <a:pt x="7802232" y="851152"/>
                </a:lnTo>
                <a:lnTo>
                  <a:pt x="0" y="85115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CO"/>
          </a:p>
        </p:txBody>
      </p:sp>
      <p:sp>
        <p:nvSpPr>
          <p:cNvPr id="10" name="Freeform 10"/>
          <p:cNvSpPr/>
          <p:nvPr/>
        </p:nvSpPr>
        <p:spPr>
          <a:xfrm flipH="1">
            <a:off x="5338134" y="5143500"/>
            <a:ext cx="7802233" cy="851153"/>
          </a:xfrm>
          <a:custGeom>
            <a:avLst/>
            <a:gdLst/>
            <a:ahLst/>
            <a:cxnLst/>
            <a:rect l="l" t="t" r="r" b="b"/>
            <a:pathLst>
              <a:path w="7802233" h="851153">
                <a:moveTo>
                  <a:pt x="7802232" y="0"/>
                </a:moveTo>
                <a:lnTo>
                  <a:pt x="0" y="0"/>
                </a:lnTo>
                <a:lnTo>
                  <a:pt x="0" y="851153"/>
                </a:lnTo>
                <a:lnTo>
                  <a:pt x="7802232" y="851153"/>
                </a:lnTo>
                <a:lnTo>
                  <a:pt x="7802232"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CO"/>
          </a:p>
        </p:txBody>
      </p:sp>
      <p:sp>
        <p:nvSpPr>
          <p:cNvPr id="11" name="TextBox 11"/>
          <p:cNvSpPr txBox="1"/>
          <p:nvPr/>
        </p:nvSpPr>
        <p:spPr>
          <a:xfrm>
            <a:off x="5565955" y="4292154"/>
            <a:ext cx="7156090" cy="1912243"/>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Informe</a:t>
            </a:r>
          </a:p>
          <a:p>
            <a:pPr algn="ctr">
              <a:lnSpc>
                <a:spcPts val="6714"/>
              </a:lnSpc>
            </a:pPr>
            <a:r>
              <a:rPr lang="en-US" sz="8392">
                <a:solidFill>
                  <a:srgbClr val="000000"/>
                </a:solidFill>
                <a:latin typeface="True Typewriter"/>
                <a:ea typeface="True Typewriter"/>
                <a:cs typeface="True Typewriter"/>
                <a:sym typeface="True Typewriter"/>
              </a:rPr>
              <a:t>Misionero</a:t>
            </a:r>
          </a:p>
        </p:txBody>
      </p:sp>
      <p:sp>
        <p:nvSpPr>
          <p:cNvPr id="12" name="TextBox 12"/>
          <p:cNvSpPr txBox="1"/>
          <p:nvPr/>
        </p:nvSpPr>
        <p:spPr>
          <a:xfrm>
            <a:off x="13510616" y="7343738"/>
            <a:ext cx="3320567" cy="1181100"/>
          </a:xfrm>
          <a:prstGeom prst="rect">
            <a:avLst/>
          </a:prstGeom>
        </p:spPr>
        <p:txBody>
          <a:bodyPr lIns="0" tIns="0" rIns="0" bIns="0" rtlCol="0" anchor="t">
            <a:spAutoFit/>
          </a:bodyPr>
          <a:lstStyle/>
          <a:p>
            <a:pPr algn="ctr">
              <a:lnSpc>
                <a:spcPts val="4500"/>
              </a:lnSpc>
            </a:pPr>
            <a:r>
              <a:rPr lang="en-US" sz="4500">
                <a:solidFill>
                  <a:srgbClr val="000000"/>
                </a:solidFill>
                <a:latin typeface="Linotype Feltpen"/>
                <a:ea typeface="Linotype Feltpen"/>
                <a:cs typeface="Linotype Feltpen"/>
                <a:sym typeface="Linotype Feltpen"/>
              </a:rPr>
              <a:t>En busca de la pieza perdida </a:t>
            </a:r>
          </a:p>
        </p:txBody>
      </p:sp>
      <p:sp>
        <p:nvSpPr>
          <p:cNvPr id="13" name="TextBox 13"/>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grpSp>
        <p:nvGrpSpPr>
          <p:cNvPr id="4" name="Group 4"/>
          <p:cNvGrpSpPr/>
          <p:nvPr/>
        </p:nvGrpSpPr>
        <p:grpSpPr>
          <a:xfrm>
            <a:off x="11636746" y="2118046"/>
            <a:ext cx="5213036" cy="6345505"/>
            <a:chOff x="0" y="0"/>
            <a:chExt cx="823356" cy="1002220"/>
          </a:xfrm>
        </p:grpSpPr>
        <p:sp>
          <p:nvSpPr>
            <p:cNvPr id="5" name="Freeform 5"/>
            <p:cNvSpPr/>
            <p:nvPr/>
          </p:nvSpPr>
          <p:spPr>
            <a:xfrm>
              <a:off x="0" y="0"/>
              <a:ext cx="823356" cy="1002220"/>
            </a:xfrm>
            <a:custGeom>
              <a:avLst/>
              <a:gdLst/>
              <a:ahLst/>
              <a:cxnLst/>
              <a:rect l="l" t="t" r="r" b="b"/>
              <a:pathLst>
                <a:path w="823356" h="1002220">
                  <a:moveTo>
                    <a:pt x="0" y="0"/>
                  </a:moveTo>
                  <a:lnTo>
                    <a:pt x="823356" y="0"/>
                  </a:lnTo>
                  <a:lnTo>
                    <a:pt x="823356" y="1002220"/>
                  </a:lnTo>
                  <a:lnTo>
                    <a:pt x="0" y="1002220"/>
                  </a:lnTo>
                  <a:close/>
                </a:path>
              </a:pathLst>
            </a:custGeom>
            <a:blipFill>
              <a:blip r:embed="rId4"/>
              <a:stretch>
                <a:fillRect t="-1668" b="-1668"/>
              </a:stretch>
            </a:blipFill>
          </p:spPr>
          <p:txBody>
            <a:bodyPr/>
            <a:lstStyle/>
            <a:p>
              <a:endParaRPr lang="es-CO"/>
            </a:p>
          </p:txBody>
        </p:sp>
      </p:grpSp>
      <p:sp>
        <p:nvSpPr>
          <p:cNvPr id="6" name="Freeform 6"/>
          <p:cNvSpPr/>
          <p:nvPr/>
        </p:nvSpPr>
        <p:spPr>
          <a:xfrm rot="-3161925" flipH="1">
            <a:off x="10019157" y="7036629"/>
            <a:ext cx="2354319" cy="2071801"/>
          </a:xfrm>
          <a:custGeom>
            <a:avLst/>
            <a:gdLst/>
            <a:ahLst/>
            <a:cxnLst/>
            <a:rect l="l" t="t" r="r" b="b"/>
            <a:pathLst>
              <a:path w="2354319" h="2071801">
                <a:moveTo>
                  <a:pt x="2354319" y="0"/>
                </a:moveTo>
                <a:lnTo>
                  <a:pt x="0" y="0"/>
                </a:lnTo>
                <a:lnTo>
                  <a:pt x="0" y="2071801"/>
                </a:lnTo>
                <a:lnTo>
                  <a:pt x="2354319" y="2071801"/>
                </a:lnTo>
                <a:lnTo>
                  <a:pt x="2354319"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7" name="TextBox 7"/>
          <p:cNvSpPr txBox="1"/>
          <p:nvPr/>
        </p:nvSpPr>
        <p:spPr>
          <a:xfrm>
            <a:off x="2043348" y="2051371"/>
            <a:ext cx="8954803" cy="7291068"/>
          </a:xfrm>
          <a:prstGeom prst="rect">
            <a:avLst/>
          </a:prstGeom>
        </p:spPr>
        <p:txBody>
          <a:bodyPr lIns="0" tIns="0" rIns="0" bIns="0" rtlCol="0" anchor="t">
            <a:spAutoFit/>
          </a:bodyPr>
          <a:lstStyle/>
          <a:p>
            <a:pPr algn="just">
              <a:lnSpc>
                <a:spcPts val="4480"/>
              </a:lnSpc>
              <a:spcBef>
                <a:spcPct val="0"/>
              </a:spcBef>
            </a:pPr>
            <a:r>
              <a:rPr lang="en-US" sz="3200">
                <a:solidFill>
                  <a:srgbClr val="000000"/>
                </a:solidFill>
                <a:latin typeface="Gotham Light"/>
                <a:ea typeface="Gotham Light"/>
                <a:cs typeface="Gotham Light"/>
                <a:sym typeface="Gotham Light"/>
              </a:rPr>
              <a:t>Para algunos, solamente los dirigentes y el pastor de la iglesia deben tener un Manual de Iglesia. Sin embargo, los miembros que leen el Manual tienen un conocimiento más claro de cómo la iglesia aplica los principios de la Biblia y los consejos del Espíritu de Profecía de manera práctica. La iglesia no limita el uso del Manual a reuniones de junta o sesiones administrativas. Provee incluso ideas para organizar el trabajo misionero, actividades departamentales y otras ayudas prácticas. Tener un manual y leerlo es conocer mejor su iglesia.</a:t>
            </a:r>
          </a:p>
        </p:txBody>
      </p:sp>
      <p:sp>
        <p:nvSpPr>
          <p:cNvPr id="8" name="TextBox 8"/>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3083458" y="1885333"/>
            <a:ext cx="12121083" cy="1322300"/>
          </a:xfrm>
          <a:custGeom>
            <a:avLst/>
            <a:gdLst/>
            <a:ahLst/>
            <a:cxnLst/>
            <a:rect l="l" t="t" r="r" b="b"/>
            <a:pathLst>
              <a:path w="12121083" h="1322300">
                <a:moveTo>
                  <a:pt x="0" y="0"/>
                </a:moveTo>
                <a:lnTo>
                  <a:pt x="12121084" y="0"/>
                </a:lnTo>
                <a:lnTo>
                  <a:pt x="12121084" y="1322300"/>
                </a:lnTo>
                <a:lnTo>
                  <a:pt x="0" y="13223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TextBox 5"/>
          <p:cNvSpPr txBox="1"/>
          <p:nvPr/>
        </p:nvSpPr>
        <p:spPr>
          <a:xfrm>
            <a:off x="3608072" y="2143115"/>
            <a:ext cx="11071857"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Nuevo Horizonte</a:t>
            </a:r>
          </a:p>
        </p:txBody>
      </p:sp>
      <p:sp>
        <p:nvSpPr>
          <p:cNvPr id="6" name="Freeform 6"/>
          <p:cNvSpPr/>
          <p:nvPr/>
        </p:nvSpPr>
        <p:spPr>
          <a:xfrm rot="2510459">
            <a:off x="7248261" y="3700324"/>
            <a:ext cx="3793095" cy="3262061"/>
          </a:xfrm>
          <a:custGeom>
            <a:avLst/>
            <a:gdLst/>
            <a:ahLst/>
            <a:cxnLst/>
            <a:rect l="l" t="t" r="r" b="b"/>
            <a:pathLst>
              <a:path w="3793095" h="3262061">
                <a:moveTo>
                  <a:pt x="0" y="0"/>
                </a:moveTo>
                <a:lnTo>
                  <a:pt x="3793095" y="0"/>
                </a:lnTo>
                <a:lnTo>
                  <a:pt x="3793095" y="3262061"/>
                </a:lnTo>
                <a:lnTo>
                  <a:pt x="0" y="32620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7" name="Freeform 7"/>
          <p:cNvSpPr/>
          <p:nvPr/>
        </p:nvSpPr>
        <p:spPr>
          <a:xfrm>
            <a:off x="5023004" y="3380790"/>
            <a:ext cx="8241992" cy="599418"/>
          </a:xfrm>
          <a:custGeom>
            <a:avLst/>
            <a:gdLst/>
            <a:ahLst/>
            <a:cxnLst/>
            <a:rect l="l" t="t" r="r" b="b"/>
            <a:pathLst>
              <a:path w="8241992" h="599418">
                <a:moveTo>
                  <a:pt x="0" y="0"/>
                </a:moveTo>
                <a:lnTo>
                  <a:pt x="8241992" y="0"/>
                </a:lnTo>
                <a:lnTo>
                  <a:pt x="8241992" y="599418"/>
                </a:lnTo>
                <a:lnTo>
                  <a:pt x="0" y="5994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a:p>
        </p:txBody>
      </p:sp>
      <p:sp>
        <p:nvSpPr>
          <p:cNvPr id="8" name="Freeform 8"/>
          <p:cNvSpPr/>
          <p:nvPr/>
        </p:nvSpPr>
        <p:spPr>
          <a:xfrm rot="-932368">
            <a:off x="2109418" y="3380790"/>
            <a:ext cx="3620061" cy="5690735"/>
          </a:xfrm>
          <a:custGeom>
            <a:avLst/>
            <a:gdLst/>
            <a:ahLst/>
            <a:cxnLst/>
            <a:rect l="l" t="t" r="r" b="b"/>
            <a:pathLst>
              <a:path w="3620061" h="5690735">
                <a:moveTo>
                  <a:pt x="0" y="0"/>
                </a:moveTo>
                <a:lnTo>
                  <a:pt x="3620060" y="0"/>
                </a:lnTo>
                <a:lnTo>
                  <a:pt x="3620060" y="5690735"/>
                </a:lnTo>
                <a:lnTo>
                  <a:pt x="0" y="5690735"/>
                </a:lnTo>
                <a:lnTo>
                  <a:pt x="0" y="0"/>
                </a:lnTo>
                <a:close/>
              </a:path>
            </a:pathLst>
          </a:custGeom>
          <a:blipFill>
            <a:blip r:embed="rId7"/>
            <a:stretch>
              <a:fillRect/>
            </a:stretch>
          </a:blipFill>
        </p:spPr>
        <p:txBody>
          <a:bodyPr/>
          <a:lstStyle/>
          <a:p>
            <a:endParaRPr lang="es-CO"/>
          </a:p>
        </p:txBody>
      </p:sp>
      <p:sp>
        <p:nvSpPr>
          <p:cNvPr id="9" name="TextBox 9"/>
          <p:cNvSpPr txBox="1"/>
          <p:nvPr/>
        </p:nvSpPr>
        <p:spPr>
          <a:xfrm>
            <a:off x="7408178" y="4928594"/>
            <a:ext cx="3473261" cy="633096"/>
          </a:xfrm>
          <a:prstGeom prst="rect">
            <a:avLst/>
          </a:prstGeom>
        </p:spPr>
        <p:txBody>
          <a:bodyPr lIns="0" tIns="0" rIns="0" bIns="0" rtlCol="0" anchor="t">
            <a:spAutoFit/>
          </a:bodyPr>
          <a:lstStyle/>
          <a:p>
            <a:pPr algn="ctr">
              <a:lnSpc>
                <a:spcPts val="4300"/>
              </a:lnSpc>
            </a:pPr>
            <a:r>
              <a:rPr lang="en-US" sz="4300">
                <a:solidFill>
                  <a:srgbClr val="000000"/>
                </a:solidFill>
                <a:latin typeface="True Typewriter"/>
                <a:ea typeface="True Typewriter"/>
                <a:cs typeface="True Typewriter"/>
                <a:sym typeface="True Typewriter"/>
              </a:rPr>
              <a:t> Evangelismo: </a:t>
            </a:r>
          </a:p>
        </p:txBody>
      </p:sp>
      <p:sp>
        <p:nvSpPr>
          <p:cNvPr id="10" name="TextBox 10"/>
          <p:cNvSpPr txBox="1"/>
          <p:nvPr/>
        </p:nvSpPr>
        <p:spPr>
          <a:xfrm>
            <a:off x="11798139" y="4694930"/>
            <a:ext cx="4550245" cy="1181100"/>
          </a:xfrm>
          <a:prstGeom prst="rect">
            <a:avLst/>
          </a:prstGeom>
        </p:spPr>
        <p:txBody>
          <a:bodyPr lIns="0" tIns="0" rIns="0" bIns="0" rtlCol="0" anchor="t">
            <a:spAutoFit/>
          </a:bodyPr>
          <a:lstStyle/>
          <a:p>
            <a:pPr algn="ctr">
              <a:lnSpc>
                <a:spcPts val="4680"/>
              </a:lnSpc>
            </a:pPr>
            <a:r>
              <a:rPr lang="en-US" sz="3900">
                <a:solidFill>
                  <a:srgbClr val="000000"/>
                </a:solidFill>
                <a:latin typeface="Linotype Feltpen"/>
                <a:ea typeface="Linotype Feltpen"/>
                <a:cs typeface="Linotype Feltpen"/>
                <a:sym typeface="Linotype Feltpen"/>
              </a:rPr>
              <a:t>No menospreciemos a nadie, Dios ama a todos</a:t>
            </a:r>
          </a:p>
        </p:txBody>
      </p:sp>
      <p:sp>
        <p:nvSpPr>
          <p:cNvPr id="11" name="TextBox 11"/>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rot="6343045">
            <a:off x="154315" y="1111729"/>
            <a:ext cx="2615750" cy="2301860"/>
          </a:xfrm>
          <a:custGeom>
            <a:avLst/>
            <a:gdLst/>
            <a:ahLst/>
            <a:cxnLst/>
            <a:rect l="l" t="t" r="r" b="b"/>
            <a:pathLst>
              <a:path w="2615750" h="2301860">
                <a:moveTo>
                  <a:pt x="0" y="0"/>
                </a:moveTo>
                <a:lnTo>
                  <a:pt x="2615750" y="0"/>
                </a:lnTo>
                <a:lnTo>
                  <a:pt x="2615750" y="2301860"/>
                </a:lnTo>
                <a:lnTo>
                  <a:pt x="0" y="23018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2924381" y="2404638"/>
            <a:ext cx="4831288" cy="6356958"/>
          </a:xfrm>
          <a:custGeom>
            <a:avLst/>
            <a:gdLst/>
            <a:ahLst/>
            <a:cxnLst/>
            <a:rect l="l" t="t" r="r" b="b"/>
            <a:pathLst>
              <a:path w="4831288" h="6356958">
                <a:moveTo>
                  <a:pt x="0" y="0"/>
                </a:moveTo>
                <a:lnTo>
                  <a:pt x="4831288" y="0"/>
                </a:lnTo>
                <a:lnTo>
                  <a:pt x="4831288" y="6356958"/>
                </a:lnTo>
                <a:lnTo>
                  <a:pt x="0" y="6356958"/>
                </a:lnTo>
                <a:lnTo>
                  <a:pt x="0" y="0"/>
                </a:lnTo>
                <a:close/>
              </a:path>
            </a:pathLst>
          </a:custGeom>
          <a:blipFill>
            <a:blip r:embed="rId5"/>
            <a:stretch>
              <a:fillRect/>
            </a:stretch>
          </a:blipFill>
        </p:spPr>
        <p:txBody>
          <a:bodyPr/>
          <a:lstStyle/>
          <a:p>
            <a:endParaRPr lang="es-CO"/>
          </a:p>
        </p:txBody>
      </p:sp>
      <p:sp>
        <p:nvSpPr>
          <p:cNvPr id="6" name="TextBox 6"/>
          <p:cNvSpPr txBox="1"/>
          <p:nvPr/>
        </p:nvSpPr>
        <p:spPr>
          <a:xfrm>
            <a:off x="9112637" y="2620843"/>
            <a:ext cx="7733612" cy="5857873"/>
          </a:xfrm>
          <a:prstGeom prst="rect">
            <a:avLst/>
          </a:prstGeom>
        </p:spPr>
        <p:txBody>
          <a:bodyPr lIns="0" tIns="0" rIns="0" bIns="0" rtlCol="0" anchor="t">
            <a:spAutoFit/>
          </a:bodyPr>
          <a:lstStyle/>
          <a:p>
            <a:pPr algn="just">
              <a:lnSpc>
                <a:spcPts val="4200"/>
              </a:lnSpc>
              <a:spcBef>
                <a:spcPct val="0"/>
              </a:spcBef>
            </a:pPr>
            <a:r>
              <a:rPr lang="en-US" sz="3000">
                <a:solidFill>
                  <a:srgbClr val="000000"/>
                </a:solidFill>
                <a:latin typeface="Gotham Light"/>
                <a:ea typeface="Gotham Light"/>
                <a:cs typeface="Gotham Light"/>
                <a:sym typeface="Gotham Light"/>
              </a:rPr>
              <a:t>Un libro que no puede faltar en la biblioteca de cada miembro de la iglesia es las Creencias de los Adventistas del Séptimo Día. Para la comprensión doctrinal, el estudio bíblico evangelístico y como material de consulta es necesario tener un ejemplar. Este libro puede ayudarte a aclarar dudas sobre las doctrinas de la iglesia a cualquier amigo que conozcas que esté interesado en conocer más sobre los adventistas.</a:t>
            </a:r>
          </a:p>
        </p:txBody>
      </p:sp>
      <p:sp>
        <p:nvSpPr>
          <p:cNvPr id="7" name="TextBox 7"/>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3083458" y="1885333"/>
            <a:ext cx="12121083" cy="1322300"/>
          </a:xfrm>
          <a:custGeom>
            <a:avLst/>
            <a:gdLst/>
            <a:ahLst/>
            <a:cxnLst/>
            <a:rect l="l" t="t" r="r" b="b"/>
            <a:pathLst>
              <a:path w="12121083" h="1322300">
                <a:moveTo>
                  <a:pt x="0" y="0"/>
                </a:moveTo>
                <a:lnTo>
                  <a:pt x="12121084" y="0"/>
                </a:lnTo>
                <a:lnTo>
                  <a:pt x="12121084" y="1322300"/>
                </a:lnTo>
                <a:lnTo>
                  <a:pt x="0" y="13223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5023004" y="3380790"/>
            <a:ext cx="8241992" cy="599418"/>
          </a:xfrm>
          <a:custGeom>
            <a:avLst/>
            <a:gdLst/>
            <a:ahLst/>
            <a:cxnLst/>
            <a:rect l="l" t="t" r="r" b="b"/>
            <a:pathLst>
              <a:path w="8241992" h="599418">
                <a:moveTo>
                  <a:pt x="0" y="0"/>
                </a:moveTo>
                <a:lnTo>
                  <a:pt x="8241992" y="0"/>
                </a:lnTo>
                <a:lnTo>
                  <a:pt x="8241992" y="599418"/>
                </a:lnTo>
                <a:lnTo>
                  <a:pt x="0" y="59941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6" name="Freeform 6"/>
          <p:cNvSpPr/>
          <p:nvPr/>
        </p:nvSpPr>
        <p:spPr>
          <a:xfrm>
            <a:off x="4427721" y="3380790"/>
            <a:ext cx="10508530" cy="5731925"/>
          </a:xfrm>
          <a:custGeom>
            <a:avLst/>
            <a:gdLst/>
            <a:ahLst/>
            <a:cxnLst/>
            <a:rect l="l" t="t" r="r" b="b"/>
            <a:pathLst>
              <a:path w="10508530" h="5731925">
                <a:moveTo>
                  <a:pt x="0" y="0"/>
                </a:moveTo>
                <a:lnTo>
                  <a:pt x="10508530" y="0"/>
                </a:lnTo>
                <a:lnTo>
                  <a:pt x="10508530" y="5731926"/>
                </a:lnTo>
                <a:lnTo>
                  <a:pt x="0" y="5731926"/>
                </a:lnTo>
                <a:lnTo>
                  <a:pt x="0" y="0"/>
                </a:lnTo>
                <a:close/>
              </a:path>
            </a:pathLst>
          </a:custGeom>
          <a:blipFill>
            <a:blip r:embed="rId6"/>
            <a:stretch>
              <a:fillRect/>
            </a:stretch>
          </a:blipFill>
        </p:spPr>
        <p:txBody>
          <a:bodyPr/>
          <a:lstStyle/>
          <a:p>
            <a:endParaRPr lang="es-CO"/>
          </a:p>
        </p:txBody>
      </p:sp>
      <p:sp>
        <p:nvSpPr>
          <p:cNvPr id="7" name="TextBox 7"/>
          <p:cNvSpPr txBox="1"/>
          <p:nvPr/>
        </p:nvSpPr>
        <p:spPr>
          <a:xfrm>
            <a:off x="3608072" y="2143115"/>
            <a:ext cx="11071857"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Informe Secretarial</a:t>
            </a:r>
          </a:p>
        </p:txBody>
      </p:sp>
      <p:sp>
        <p:nvSpPr>
          <p:cNvPr id="8" name="TextBox 8"/>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grpSp>
        <p:nvGrpSpPr>
          <p:cNvPr id="4" name="Group 4"/>
          <p:cNvGrpSpPr/>
          <p:nvPr/>
        </p:nvGrpSpPr>
        <p:grpSpPr>
          <a:xfrm>
            <a:off x="1743385" y="3636150"/>
            <a:ext cx="3128433" cy="4491590"/>
            <a:chOff x="0" y="0"/>
            <a:chExt cx="566122" cy="812800"/>
          </a:xfrm>
        </p:grpSpPr>
        <p:sp>
          <p:nvSpPr>
            <p:cNvPr id="5" name="Freeform 5"/>
            <p:cNvSpPr/>
            <p:nvPr/>
          </p:nvSpPr>
          <p:spPr>
            <a:xfrm>
              <a:off x="0" y="0"/>
              <a:ext cx="566123" cy="812800"/>
            </a:xfrm>
            <a:custGeom>
              <a:avLst/>
              <a:gdLst/>
              <a:ahLst/>
              <a:cxnLst/>
              <a:rect l="l" t="t" r="r" b="b"/>
              <a:pathLst>
                <a:path w="566123" h="812800">
                  <a:moveTo>
                    <a:pt x="0" y="0"/>
                  </a:moveTo>
                  <a:lnTo>
                    <a:pt x="566123" y="0"/>
                  </a:lnTo>
                  <a:lnTo>
                    <a:pt x="566123" y="812800"/>
                  </a:lnTo>
                  <a:lnTo>
                    <a:pt x="0" y="812800"/>
                  </a:lnTo>
                  <a:close/>
                </a:path>
              </a:pathLst>
            </a:custGeom>
            <a:blipFill>
              <a:blip r:embed="rId4"/>
              <a:stretch>
                <a:fillRect l="-45715" r="-45715"/>
              </a:stretch>
            </a:blipFill>
          </p:spPr>
          <p:txBody>
            <a:bodyPr/>
            <a:lstStyle/>
            <a:p>
              <a:endParaRPr lang="es-CO"/>
            </a:p>
          </p:txBody>
        </p:sp>
      </p:grpSp>
      <p:sp>
        <p:nvSpPr>
          <p:cNvPr id="6" name="Freeform 6"/>
          <p:cNvSpPr/>
          <p:nvPr/>
        </p:nvSpPr>
        <p:spPr>
          <a:xfrm>
            <a:off x="5016814" y="4195560"/>
            <a:ext cx="7802233" cy="851153"/>
          </a:xfrm>
          <a:custGeom>
            <a:avLst/>
            <a:gdLst/>
            <a:ahLst/>
            <a:cxnLst/>
            <a:rect l="l" t="t" r="r" b="b"/>
            <a:pathLst>
              <a:path w="7802233" h="851153">
                <a:moveTo>
                  <a:pt x="0" y="0"/>
                </a:moveTo>
                <a:lnTo>
                  <a:pt x="7802232" y="0"/>
                </a:lnTo>
                <a:lnTo>
                  <a:pt x="7802232" y="851152"/>
                </a:lnTo>
                <a:lnTo>
                  <a:pt x="0" y="85115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7" name="Freeform 7"/>
          <p:cNvSpPr/>
          <p:nvPr/>
        </p:nvSpPr>
        <p:spPr>
          <a:xfrm flipH="1">
            <a:off x="5338134" y="5143500"/>
            <a:ext cx="7802233" cy="851153"/>
          </a:xfrm>
          <a:custGeom>
            <a:avLst/>
            <a:gdLst/>
            <a:ahLst/>
            <a:cxnLst/>
            <a:rect l="l" t="t" r="r" b="b"/>
            <a:pathLst>
              <a:path w="7802233" h="851153">
                <a:moveTo>
                  <a:pt x="7802232" y="0"/>
                </a:moveTo>
                <a:lnTo>
                  <a:pt x="0" y="0"/>
                </a:lnTo>
                <a:lnTo>
                  <a:pt x="0" y="851153"/>
                </a:lnTo>
                <a:lnTo>
                  <a:pt x="7802232" y="851153"/>
                </a:lnTo>
                <a:lnTo>
                  <a:pt x="7802232"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8" name="Freeform 8"/>
          <p:cNvSpPr/>
          <p:nvPr/>
        </p:nvSpPr>
        <p:spPr>
          <a:xfrm>
            <a:off x="12646849" y="4159823"/>
            <a:ext cx="4578803" cy="2818508"/>
          </a:xfrm>
          <a:custGeom>
            <a:avLst/>
            <a:gdLst/>
            <a:ahLst/>
            <a:cxnLst/>
            <a:rect l="l" t="t" r="r" b="b"/>
            <a:pathLst>
              <a:path w="4578803" h="2818508">
                <a:moveTo>
                  <a:pt x="0" y="0"/>
                </a:moveTo>
                <a:lnTo>
                  <a:pt x="4578803" y="0"/>
                </a:lnTo>
                <a:lnTo>
                  <a:pt x="4578803" y="2818507"/>
                </a:lnTo>
                <a:lnTo>
                  <a:pt x="0" y="2818507"/>
                </a:lnTo>
                <a:lnTo>
                  <a:pt x="0" y="0"/>
                </a:lnTo>
                <a:close/>
              </a:path>
            </a:pathLst>
          </a:custGeom>
          <a:blipFill>
            <a:blip r:embed="rId6"/>
            <a:stretch>
              <a:fillRect/>
            </a:stretch>
          </a:blipFill>
        </p:spPr>
        <p:txBody>
          <a:bodyPr/>
          <a:lstStyle/>
          <a:p>
            <a:endParaRPr lang="es-CO"/>
          </a:p>
        </p:txBody>
      </p:sp>
      <p:sp>
        <p:nvSpPr>
          <p:cNvPr id="9" name="TextBox 9"/>
          <p:cNvSpPr txBox="1"/>
          <p:nvPr/>
        </p:nvSpPr>
        <p:spPr>
          <a:xfrm>
            <a:off x="5565955" y="4292154"/>
            <a:ext cx="7156090" cy="1912243"/>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Tiempo de la </a:t>
            </a:r>
          </a:p>
          <a:p>
            <a:pPr algn="ctr">
              <a:lnSpc>
                <a:spcPts val="6714"/>
              </a:lnSpc>
            </a:pPr>
            <a:r>
              <a:rPr lang="en-US" sz="8392">
                <a:solidFill>
                  <a:srgbClr val="000000"/>
                </a:solidFill>
                <a:latin typeface="True Typewriter"/>
                <a:ea typeface="True Typewriter"/>
                <a:cs typeface="True Typewriter"/>
                <a:sym typeface="True Typewriter"/>
              </a:rPr>
              <a:t>Lección</a:t>
            </a:r>
          </a:p>
        </p:txBody>
      </p:sp>
      <p:sp>
        <p:nvSpPr>
          <p:cNvPr id="10" name="TextBox 10"/>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2386069" y="2264871"/>
            <a:ext cx="6970812" cy="760452"/>
          </a:xfrm>
          <a:custGeom>
            <a:avLst/>
            <a:gdLst/>
            <a:ahLst/>
            <a:cxnLst/>
            <a:rect l="l" t="t" r="r" b="b"/>
            <a:pathLst>
              <a:path w="6970812" h="760452">
                <a:moveTo>
                  <a:pt x="0" y="0"/>
                </a:moveTo>
                <a:lnTo>
                  <a:pt x="6970812" y="0"/>
                </a:lnTo>
                <a:lnTo>
                  <a:pt x="6970812" y="760453"/>
                </a:lnTo>
                <a:lnTo>
                  <a:pt x="0" y="760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TextBox 5"/>
          <p:cNvSpPr txBox="1"/>
          <p:nvPr/>
        </p:nvSpPr>
        <p:spPr>
          <a:xfrm>
            <a:off x="2835448" y="2199392"/>
            <a:ext cx="6072053"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Conclusión</a:t>
            </a:r>
          </a:p>
        </p:txBody>
      </p:sp>
      <p:sp>
        <p:nvSpPr>
          <p:cNvPr id="6" name="TextBox 6"/>
          <p:cNvSpPr txBox="1"/>
          <p:nvPr/>
        </p:nvSpPr>
        <p:spPr>
          <a:xfrm>
            <a:off x="2145559" y="3187710"/>
            <a:ext cx="14095280" cy="5221603"/>
          </a:xfrm>
          <a:prstGeom prst="rect">
            <a:avLst/>
          </a:prstGeom>
        </p:spPr>
        <p:txBody>
          <a:bodyPr lIns="0" tIns="0" rIns="0" bIns="0" rtlCol="0" anchor="t">
            <a:spAutoFit/>
          </a:bodyPr>
          <a:lstStyle/>
          <a:p>
            <a:pPr algn="just">
              <a:lnSpc>
                <a:spcPts val="4620"/>
              </a:lnSpc>
              <a:spcBef>
                <a:spcPct val="0"/>
              </a:spcBef>
            </a:pPr>
            <a:r>
              <a:rPr lang="en-US" sz="3300">
                <a:solidFill>
                  <a:srgbClr val="000000"/>
                </a:solidFill>
                <a:latin typeface="Gotham Light"/>
                <a:ea typeface="Gotham Light"/>
                <a:cs typeface="Gotham Light"/>
                <a:sym typeface="Gotham Light"/>
              </a:rPr>
              <a:t>«Debiéramos aconsejar a nuestros jóvenes, como algo que sirve de la educación del carácter cristiano, que echen mano de ese material de lectura que se recomienda por sí. Nuestros jóvenes debieran leer aquello que tenga sobre su ánimo un efecto saludable y santificador. Debiéramos escoger para ellos libros que los estimulen a la sinceridad en la vida y los guíen a la comprensión de la Palabra. No podemos dar a nuestra juventud lectura inútil. Se necesitan libros que sean una bendición para la mente y el espíritu». (Mensaje para los jóvenes, p.168, tapa blanda).</a:t>
            </a:r>
          </a:p>
        </p:txBody>
      </p:sp>
      <p:sp>
        <p:nvSpPr>
          <p:cNvPr id="7" name="TextBox 7"/>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flipH="1" flipV="1">
            <a:off x="6066112" y="2702948"/>
            <a:ext cx="5243372" cy="4881103"/>
          </a:xfrm>
          <a:custGeom>
            <a:avLst/>
            <a:gdLst/>
            <a:ahLst/>
            <a:cxnLst/>
            <a:rect l="l" t="t" r="r" b="b"/>
            <a:pathLst>
              <a:path w="5243372" h="4881103">
                <a:moveTo>
                  <a:pt x="5243373" y="4881104"/>
                </a:moveTo>
                <a:lnTo>
                  <a:pt x="0" y="4881104"/>
                </a:lnTo>
                <a:lnTo>
                  <a:pt x="0" y="0"/>
                </a:lnTo>
                <a:lnTo>
                  <a:pt x="5243373" y="0"/>
                </a:lnTo>
                <a:lnTo>
                  <a:pt x="5243373" y="488110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TextBox 5"/>
          <p:cNvSpPr txBox="1"/>
          <p:nvPr/>
        </p:nvSpPr>
        <p:spPr>
          <a:xfrm>
            <a:off x="6177298" y="3960212"/>
            <a:ext cx="5021001" cy="2461825"/>
          </a:xfrm>
          <a:prstGeom prst="rect">
            <a:avLst/>
          </a:prstGeom>
        </p:spPr>
        <p:txBody>
          <a:bodyPr lIns="0" tIns="0" rIns="0" bIns="0" rtlCol="0" anchor="t">
            <a:spAutoFit/>
          </a:bodyPr>
          <a:lstStyle/>
          <a:p>
            <a:pPr algn="ctr">
              <a:lnSpc>
                <a:spcPts val="4793"/>
              </a:lnSpc>
            </a:pPr>
            <a:r>
              <a:rPr lang="en-US" sz="4793">
                <a:solidFill>
                  <a:srgbClr val="000000"/>
                </a:solidFill>
                <a:latin typeface="Linotype Feltpen"/>
                <a:ea typeface="Linotype Feltpen"/>
                <a:cs typeface="Linotype Feltpen"/>
                <a:sym typeface="Linotype Feltpen"/>
              </a:rPr>
              <a:t>Ocúpate en la lectura. Lee todo lo que edifique tu mente y carácter.</a:t>
            </a:r>
          </a:p>
        </p:txBody>
      </p:sp>
      <p:sp>
        <p:nvSpPr>
          <p:cNvPr id="6" name="Freeform 6"/>
          <p:cNvSpPr/>
          <p:nvPr/>
        </p:nvSpPr>
        <p:spPr>
          <a:xfrm rot="2763539">
            <a:off x="8031865" y="1996953"/>
            <a:ext cx="1311867" cy="1411990"/>
          </a:xfrm>
          <a:custGeom>
            <a:avLst/>
            <a:gdLst/>
            <a:ahLst/>
            <a:cxnLst/>
            <a:rect l="l" t="t" r="r" b="b"/>
            <a:pathLst>
              <a:path w="1311867" h="1411990">
                <a:moveTo>
                  <a:pt x="0" y="0"/>
                </a:moveTo>
                <a:lnTo>
                  <a:pt x="1311867" y="0"/>
                </a:lnTo>
                <a:lnTo>
                  <a:pt x="1311867" y="1411990"/>
                </a:lnTo>
                <a:lnTo>
                  <a:pt x="0" y="141199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s-CO"/>
          </a:p>
        </p:txBody>
      </p:sp>
      <p:sp>
        <p:nvSpPr>
          <p:cNvPr id="3" name="Freeform 3"/>
          <p:cNvSpPr/>
          <p:nvPr/>
        </p:nvSpPr>
        <p:spPr>
          <a:xfrm rot="5400000">
            <a:off x="4960293" y="-3391633"/>
            <a:ext cx="8367414" cy="17070266"/>
          </a:xfrm>
          <a:custGeom>
            <a:avLst/>
            <a:gdLst/>
            <a:ahLst/>
            <a:cxnLst/>
            <a:rect l="l" t="t" r="r" b="b"/>
            <a:pathLst>
              <a:path w="8367414" h="17070266">
                <a:moveTo>
                  <a:pt x="0" y="0"/>
                </a:moveTo>
                <a:lnTo>
                  <a:pt x="8367414" y="0"/>
                </a:lnTo>
                <a:lnTo>
                  <a:pt x="8367414" y="17070266"/>
                </a:lnTo>
                <a:lnTo>
                  <a:pt x="0" y="17070266"/>
                </a:lnTo>
                <a:lnTo>
                  <a:pt x="0" y="0"/>
                </a:lnTo>
                <a:close/>
              </a:path>
            </a:pathLst>
          </a:custGeom>
          <a:blipFill>
            <a:blip r:embed="rId3"/>
            <a:stretch>
              <a:fillRect r="-55811"/>
            </a:stretch>
          </a:blipFill>
        </p:spPr>
        <p:txBody>
          <a:bodyPr/>
          <a:lstStyle/>
          <a:p>
            <a:endParaRPr lang="es-CO"/>
          </a:p>
        </p:txBody>
      </p:sp>
      <p:sp>
        <p:nvSpPr>
          <p:cNvPr id="4" name="Freeform 4"/>
          <p:cNvSpPr/>
          <p:nvPr/>
        </p:nvSpPr>
        <p:spPr>
          <a:xfrm>
            <a:off x="1664359" y="4384898"/>
            <a:ext cx="5925814" cy="5516394"/>
          </a:xfrm>
          <a:custGeom>
            <a:avLst/>
            <a:gdLst/>
            <a:ahLst/>
            <a:cxnLst/>
            <a:rect l="l" t="t" r="r" b="b"/>
            <a:pathLst>
              <a:path w="5925814" h="5516394">
                <a:moveTo>
                  <a:pt x="0" y="0"/>
                </a:moveTo>
                <a:lnTo>
                  <a:pt x="5925814" y="0"/>
                </a:lnTo>
                <a:lnTo>
                  <a:pt x="5925814" y="5516394"/>
                </a:lnTo>
                <a:lnTo>
                  <a:pt x="0" y="5516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a:p>
        </p:txBody>
      </p:sp>
      <p:sp>
        <p:nvSpPr>
          <p:cNvPr id="5" name="Freeform 5"/>
          <p:cNvSpPr/>
          <p:nvPr/>
        </p:nvSpPr>
        <p:spPr>
          <a:xfrm>
            <a:off x="3083458" y="1885333"/>
            <a:ext cx="12121083" cy="1322300"/>
          </a:xfrm>
          <a:custGeom>
            <a:avLst/>
            <a:gdLst/>
            <a:ahLst/>
            <a:cxnLst/>
            <a:rect l="l" t="t" r="r" b="b"/>
            <a:pathLst>
              <a:path w="12121083" h="1322300">
                <a:moveTo>
                  <a:pt x="0" y="0"/>
                </a:moveTo>
                <a:lnTo>
                  <a:pt x="12121084" y="0"/>
                </a:lnTo>
                <a:lnTo>
                  <a:pt x="12121084" y="1322300"/>
                </a:lnTo>
                <a:lnTo>
                  <a:pt x="0" y="13223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CO"/>
          </a:p>
        </p:txBody>
      </p:sp>
      <p:sp>
        <p:nvSpPr>
          <p:cNvPr id="6" name="Freeform 6"/>
          <p:cNvSpPr/>
          <p:nvPr/>
        </p:nvSpPr>
        <p:spPr>
          <a:xfrm rot="2763539">
            <a:off x="4558175" y="4165269"/>
            <a:ext cx="1352996" cy="1456258"/>
          </a:xfrm>
          <a:custGeom>
            <a:avLst/>
            <a:gdLst/>
            <a:ahLst/>
            <a:cxnLst/>
            <a:rect l="l" t="t" r="r" b="b"/>
            <a:pathLst>
              <a:path w="1352996" h="1456258">
                <a:moveTo>
                  <a:pt x="0" y="0"/>
                </a:moveTo>
                <a:lnTo>
                  <a:pt x="1352996" y="0"/>
                </a:lnTo>
                <a:lnTo>
                  <a:pt x="1352996" y="1456257"/>
                </a:lnTo>
                <a:lnTo>
                  <a:pt x="0" y="145625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a:p>
        </p:txBody>
      </p:sp>
      <p:sp>
        <p:nvSpPr>
          <p:cNvPr id="7" name="Freeform 7"/>
          <p:cNvSpPr/>
          <p:nvPr/>
        </p:nvSpPr>
        <p:spPr>
          <a:xfrm>
            <a:off x="9895554" y="3515060"/>
            <a:ext cx="4983951" cy="5507128"/>
          </a:xfrm>
          <a:custGeom>
            <a:avLst/>
            <a:gdLst/>
            <a:ahLst/>
            <a:cxnLst/>
            <a:rect l="l" t="t" r="r" b="b"/>
            <a:pathLst>
              <a:path w="4983951" h="5507128">
                <a:moveTo>
                  <a:pt x="0" y="0"/>
                </a:moveTo>
                <a:lnTo>
                  <a:pt x="4983951" y="0"/>
                </a:lnTo>
                <a:lnTo>
                  <a:pt x="4983951" y="5507128"/>
                </a:lnTo>
                <a:lnTo>
                  <a:pt x="0" y="5507128"/>
                </a:lnTo>
                <a:lnTo>
                  <a:pt x="0" y="0"/>
                </a:lnTo>
                <a:close/>
              </a:path>
            </a:pathLst>
          </a:custGeom>
          <a:blipFill>
            <a:blip r:embed="rId7"/>
            <a:stretch>
              <a:fillRect/>
            </a:stretch>
          </a:blipFill>
        </p:spPr>
        <p:txBody>
          <a:bodyPr/>
          <a:lstStyle/>
          <a:p>
            <a:endParaRPr lang="es-CO"/>
          </a:p>
        </p:txBody>
      </p:sp>
      <p:sp>
        <p:nvSpPr>
          <p:cNvPr id="8" name="TextBox 8"/>
          <p:cNvSpPr txBox="1"/>
          <p:nvPr/>
        </p:nvSpPr>
        <p:spPr>
          <a:xfrm>
            <a:off x="3608072" y="2143115"/>
            <a:ext cx="11071857" cy="1064518"/>
          </a:xfrm>
          <a:prstGeom prst="rect">
            <a:avLst/>
          </a:prstGeom>
        </p:spPr>
        <p:txBody>
          <a:bodyPr lIns="0" tIns="0" rIns="0" bIns="0" rtlCol="0" anchor="t">
            <a:spAutoFit/>
          </a:bodyPr>
          <a:lstStyle/>
          <a:p>
            <a:pPr algn="ctr">
              <a:lnSpc>
                <a:spcPts val="6714"/>
              </a:lnSpc>
            </a:pPr>
            <a:r>
              <a:rPr lang="en-US" sz="8392">
                <a:solidFill>
                  <a:srgbClr val="000000"/>
                </a:solidFill>
                <a:latin typeface="True Typewriter"/>
                <a:ea typeface="True Typewriter"/>
                <a:cs typeface="True Typewriter"/>
                <a:sym typeface="True Typewriter"/>
              </a:rPr>
              <a:t>Himno Final</a:t>
            </a:r>
          </a:p>
        </p:txBody>
      </p:sp>
      <p:sp>
        <p:nvSpPr>
          <p:cNvPr id="9" name="TextBox 9"/>
          <p:cNvSpPr txBox="1"/>
          <p:nvPr/>
        </p:nvSpPr>
        <p:spPr>
          <a:xfrm>
            <a:off x="2243968" y="5599408"/>
            <a:ext cx="4766595" cy="2752754"/>
          </a:xfrm>
          <a:prstGeom prst="rect">
            <a:avLst/>
          </a:prstGeom>
        </p:spPr>
        <p:txBody>
          <a:bodyPr lIns="0" tIns="0" rIns="0" bIns="0" rtlCol="0" anchor="t">
            <a:spAutoFit/>
          </a:bodyPr>
          <a:lstStyle/>
          <a:p>
            <a:pPr algn="ctr">
              <a:lnSpc>
                <a:spcPts val="7101"/>
              </a:lnSpc>
            </a:pPr>
            <a:r>
              <a:rPr lang="en-US" sz="7101">
                <a:solidFill>
                  <a:srgbClr val="000000"/>
                </a:solidFill>
                <a:latin typeface="Linotype Feltpen"/>
                <a:ea typeface="Linotype Feltpen"/>
                <a:cs typeface="Linotype Feltpen"/>
                <a:sym typeface="Linotype Feltpen"/>
              </a:rPr>
              <a:t># 204, Oh, cantádmelas otra vez.</a:t>
            </a:r>
          </a:p>
        </p:txBody>
      </p:sp>
      <p:sp>
        <p:nvSpPr>
          <p:cNvPr id="10" name="TextBox 10"/>
          <p:cNvSpPr txBox="1"/>
          <p:nvPr/>
        </p:nvSpPr>
        <p:spPr>
          <a:xfrm>
            <a:off x="14936251" y="752783"/>
            <a:ext cx="3320567" cy="207010"/>
          </a:xfrm>
          <a:prstGeom prst="rect">
            <a:avLst/>
          </a:prstGeom>
        </p:spPr>
        <p:txBody>
          <a:bodyPr lIns="0" tIns="0" rIns="0" bIns="0" rtlCol="0" anchor="t">
            <a:spAutoFit/>
          </a:bodyPr>
          <a:lstStyle/>
          <a:p>
            <a:pPr algn="ctr">
              <a:lnSpc>
                <a:spcPts val="1400"/>
              </a:lnSpc>
            </a:pPr>
            <a:r>
              <a:rPr lang="en-US" sz="1400">
                <a:solidFill>
                  <a:srgbClr val="000000">
                    <a:alpha val="29804"/>
                  </a:srgbClr>
                </a:solidFill>
                <a:latin typeface="True Typewriter"/>
                <a:ea typeface="True Typewriter"/>
                <a:cs typeface="True Typewriter"/>
                <a:sym typeface="True Typewriter"/>
              </a:rPr>
              <a:t>recursos-biblicos.com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1015</Words>
  <Application>Microsoft Office PowerPoint</Application>
  <PresentationFormat>Personalizado</PresentationFormat>
  <Paragraphs>50</Paragraphs>
  <Slides>19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19</vt:i4>
      </vt:variant>
    </vt:vector>
  </HeadingPairs>
  <TitlesOfParts>
    <vt:vector size="25" baseType="lpstr">
      <vt:lpstr>True Typewriter</vt:lpstr>
      <vt:lpstr>Arial</vt:lpstr>
      <vt:lpstr>Gotham Light</vt:lpstr>
      <vt:lpstr>Linotype Feltpen</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 DIA PPT 07-11-26</dc:title>
  <cp:lastModifiedBy>Diego Castilla</cp:lastModifiedBy>
  <cp:revision>2</cp:revision>
  <dcterms:created xsi:type="dcterms:W3CDTF">2006-08-16T00:00:00Z</dcterms:created>
  <dcterms:modified xsi:type="dcterms:W3CDTF">2026-11-04T21:00:03Z</dcterms:modified>
  <dc:identifier>DAHZ-xz24ko</dc:identifier>
</cp:coreProperties>
</file>