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Glacial Indifference Bold" charset="1" panose="00000800000000000000"/>
      <p:regular r:id="rId22"/>
    </p:embeddedFont>
    <p:embeddedFont>
      <p:font typeface="Glacial Indifference" charset="1" panose="0000000000000000000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14.png" Type="http://schemas.openxmlformats.org/officeDocument/2006/relationships/image"/><Relationship Id="rId7" Target="../media/image1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6.png" Type="http://schemas.openxmlformats.org/officeDocument/2006/relationships/image"/><Relationship Id="rId5" Target="../media/image1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 Id="rId6" Target="../media/image27.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28.png" Type="http://schemas.openxmlformats.org/officeDocument/2006/relationships/image"/><Relationship Id="rId5" Target="../media/image29.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32.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3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11.sv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36.png" Type="http://schemas.openxmlformats.org/officeDocument/2006/relationships/image"/><Relationship Id="rId7" Target="../media/image37.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11485934" y="0"/>
            <a:ext cx="6802066" cy="7962952"/>
          </a:xfrm>
          <a:custGeom>
            <a:avLst/>
            <a:gdLst/>
            <a:ahLst/>
            <a:cxnLst/>
            <a:rect r="r" b="b" t="t" l="l"/>
            <a:pathLst>
              <a:path h="7962952" w="6802066">
                <a:moveTo>
                  <a:pt x="6802066" y="0"/>
                </a:moveTo>
                <a:lnTo>
                  <a:pt x="0" y="0"/>
                </a:lnTo>
                <a:lnTo>
                  <a:pt x="0" y="7962952"/>
                </a:lnTo>
                <a:lnTo>
                  <a:pt x="6802066" y="7962952"/>
                </a:lnTo>
                <a:lnTo>
                  <a:pt x="680206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709898" y="4663210"/>
            <a:ext cx="13316435" cy="2920980"/>
          </a:xfrm>
          <a:prstGeom prst="rect">
            <a:avLst/>
          </a:prstGeom>
        </p:spPr>
        <p:txBody>
          <a:bodyPr anchor="t" rtlCol="false" tIns="0" lIns="0" bIns="0" rIns="0">
            <a:spAutoFit/>
          </a:bodyPr>
          <a:lstStyle/>
          <a:p>
            <a:pPr algn="just" marL="0" indent="0" lvl="0">
              <a:lnSpc>
                <a:spcPts val="23801"/>
              </a:lnSpc>
              <a:spcBef>
                <a:spcPct val="0"/>
              </a:spcBef>
            </a:pPr>
            <a:r>
              <a:rPr lang="en-US" b="true" sz="17000" spc="-170">
                <a:solidFill>
                  <a:srgbClr val="2E5761"/>
                </a:solidFill>
                <a:latin typeface="Glacial Indifference Bold"/>
                <a:ea typeface="Glacial Indifference Bold"/>
                <a:cs typeface="Glacial Indifference Bold"/>
                <a:sym typeface="Glacial Indifference Bold"/>
              </a:rPr>
              <a:t>Investigación</a:t>
            </a:r>
          </a:p>
        </p:txBody>
      </p:sp>
      <p:sp>
        <p:nvSpPr>
          <p:cNvPr name="TextBox 4" id="4"/>
          <p:cNvSpPr txBox="true"/>
          <p:nvPr/>
        </p:nvSpPr>
        <p:spPr>
          <a:xfrm rot="0">
            <a:off x="4203656" y="3414922"/>
            <a:ext cx="7401245" cy="1783714"/>
          </a:xfrm>
          <a:prstGeom prst="rect">
            <a:avLst/>
          </a:prstGeom>
        </p:spPr>
        <p:txBody>
          <a:bodyPr anchor="t" rtlCol="false" tIns="0" lIns="0" bIns="0" rIns="0">
            <a:spAutoFit/>
          </a:bodyPr>
          <a:lstStyle/>
          <a:p>
            <a:pPr algn="l">
              <a:lnSpc>
                <a:spcPts val="14560"/>
              </a:lnSpc>
            </a:pPr>
            <a:r>
              <a:rPr lang="en-US" sz="10400" spc="-104">
                <a:solidFill>
                  <a:srgbClr val="2E5761"/>
                </a:solidFill>
                <a:latin typeface="Glacial Indifference"/>
                <a:ea typeface="Glacial Indifference"/>
                <a:cs typeface="Glacial Indifference"/>
                <a:sym typeface="Glacial Indifference"/>
              </a:rPr>
              <a:t>Bajo</a:t>
            </a:r>
          </a:p>
        </p:txBody>
      </p:sp>
      <p:sp>
        <p:nvSpPr>
          <p:cNvPr name="Freeform 5" id="5"/>
          <p:cNvSpPr/>
          <p:nvPr/>
        </p:nvSpPr>
        <p:spPr>
          <a:xfrm>
            <a:off x="5897880" y="4494276"/>
            <a:ext cx="6492240" cy="1298448"/>
          </a:xfrm>
          <a:custGeom>
            <a:avLst/>
            <a:gdLst/>
            <a:ahLst/>
            <a:cxnLst/>
            <a:rect r="r" b="b" t="t" l="l"/>
            <a:pathLst>
              <a:path h="1298448" w="6492240">
                <a:moveTo>
                  <a:pt x="0" y="0"/>
                </a:moveTo>
                <a:lnTo>
                  <a:pt x="3017520" y="0"/>
                </a:lnTo>
                <a:cubicBezTo>
                  <a:pt x="3143772" y="0"/>
                  <a:pt x="3246120" y="102348"/>
                  <a:pt x="3246120" y="228600"/>
                </a:cubicBezTo>
                <a:lnTo>
                  <a:pt x="3246120" y="1069848"/>
                </a:lnTo>
                <a:cubicBezTo>
                  <a:pt x="3246120" y="1130476"/>
                  <a:pt x="3270205" y="1188622"/>
                  <a:pt x="3313076" y="1231493"/>
                </a:cubicBezTo>
                <a:cubicBezTo>
                  <a:pt x="3355946" y="1274363"/>
                  <a:pt x="3414091" y="1298448"/>
                  <a:pt x="3474720" y="1298448"/>
                </a:cubicBezTo>
                <a:lnTo>
                  <a:pt x="6492240" y="1298448"/>
                </a:lnTo>
              </a:path>
            </a:pathLst>
          </a:custGeom>
          <a:ln cap="flat" w="38100">
            <a:solidFill>
              <a:srgbClr val="000000"/>
            </a:solidFill>
            <a:prstDash val="solid"/>
            <a:headEnd type="none" len="sm" w="sm"/>
            <a:tailEnd type="none" len="sm" w="sm"/>
          </a:ln>
        </p:spPr>
      </p:sp>
      <p:sp>
        <p:nvSpPr>
          <p:cNvPr name="Freeform 6" id="6"/>
          <p:cNvSpPr/>
          <p:nvPr/>
        </p:nvSpPr>
        <p:spPr>
          <a:xfrm flipH="true" flipV="false" rot="0">
            <a:off x="9240074" y="1677924"/>
            <a:ext cx="4729655" cy="4114800"/>
          </a:xfrm>
          <a:custGeom>
            <a:avLst/>
            <a:gdLst/>
            <a:ahLst/>
            <a:cxnLst/>
            <a:rect r="r" b="b" t="t" l="l"/>
            <a:pathLst>
              <a:path h="4114800" w="4729655">
                <a:moveTo>
                  <a:pt x="4729655" y="0"/>
                </a:moveTo>
                <a:lnTo>
                  <a:pt x="0" y="0"/>
                </a:lnTo>
                <a:lnTo>
                  <a:pt x="0" y="4114800"/>
                </a:lnTo>
                <a:lnTo>
                  <a:pt x="4729655" y="4114800"/>
                </a:lnTo>
                <a:lnTo>
                  <a:pt x="4729655"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3709898" y="7877227"/>
            <a:ext cx="7228996" cy="688976"/>
          </a:xfrm>
          <a:prstGeom prst="rect">
            <a:avLst/>
          </a:prstGeom>
        </p:spPr>
        <p:txBody>
          <a:bodyPr anchor="t" rtlCol="false" tIns="0" lIns="0" bIns="0" rIns="0">
            <a:spAutoFit/>
          </a:bodyPr>
          <a:lstStyle/>
          <a:p>
            <a:pPr algn="just">
              <a:lnSpc>
                <a:spcPts val="5599"/>
              </a:lnSpc>
            </a:pPr>
            <a:r>
              <a:rPr lang="en-US" sz="3999">
                <a:solidFill>
                  <a:srgbClr val="444C5C"/>
                </a:solidFill>
                <a:latin typeface="Glacial Indifference"/>
                <a:ea typeface="Glacial Indifference"/>
                <a:cs typeface="Glacial Indifference"/>
                <a:sym typeface="Glacial Indifference"/>
              </a:rPr>
              <a:t>Programa de Escuela Sabática</a:t>
            </a:r>
          </a:p>
        </p:txBody>
      </p:sp>
      <p:sp>
        <p:nvSpPr>
          <p:cNvPr name="TextBox 8" id="8"/>
          <p:cNvSpPr txBox="true"/>
          <p:nvPr/>
        </p:nvSpPr>
        <p:spPr>
          <a:xfrm rot="0">
            <a:off x="1028700" y="971550"/>
            <a:ext cx="6197186" cy="1012041"/>
          </a:xfrm>
          <a:prstGeom prst="rect">
            <a:avLst/>
          </a:prstGeom>
        </p:spPr>
        <p:txBody>
          <a:bodyPr anchor="t" rtlCol="false" tIns="0" lIns="0" bIns="0" rIns="0">
            <a:spAutoFit/>
          </a:bodyPr>
          <a:lstStyle/>
          <a:p>
            <a:pPr algn="ctr">
              <a:lnSpc>
                <a:spcPts val="4068"/>
              </a:lnSpc>
            </a:pPr>
            <a:r>
              <a:rPr lang="en-US" sz="2905">
                <a:solidFill>
                  <a:srgbClr val="488A99"/>
                </a:solidFill>
                <a:latin typeface="Glacial Indifference"/>
                <a:ea typeface="Glacial Indifference"/>
                <a:cs typeface="Glacial Indifference"/>
                <a:sym typeface="Glacial Indifference"/>
              </a:rPr>
              <a:t>LOS MEDIOS DE ENGAÑOS DE SATANAS</a:t>
            </a:r>
          </a:p>
        </p:txBody>
      </p:sp>
      <p:sp>
        <p:nvSpPr>
          <p:cNvPr name="TextBox 9" id="9"/>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5805" y="-305610"/>
            <a:ext cx="2549009" cy="4766647"/>
          </a:xfrm>
          <a:custGeom>
            <a:avLst/>
            <a:gdLst/>
            <a:ahLst/>
            <a:cxnLst/>
            <a:rect r="r" b="b" t="t" l="l"/>
            <a:pathLst>
              <a:path h="4766647" w="2549009">
                <a:moveTo>
                  <a:pt x="0" y="0"/>
                </a:moveTo>
                <a:lnTo>
                  <a:pt x="2549010" y="0"/>
                </a:lnTo>
                <a:lnTo>
                  <a:pt x="2549010" y="4766647"/>
                </a:lnTo>
                <a:lnTo>
                  <a:pt x="0" y="47666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496541" y="962025"/>
            <a:ext cx="14540906" cy="8231505"/>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El futuro produce preguntas que nadie puede evitar. Nos inquieta lo que viene para la familia, la salud, la economía, la iglesia y la salvación. En medio de esa incertidumbre, es fácil aferrarse a cualquier vovz que suene convincente, especialmente cuando promete calma o respuestas rápidas. Muchas ideas logran abrirse paso no porque sean verdaderas, sino porque parecen esperanzadoras a primera vista. </a:t>
            </a:r>
          </a:p>
          <a:p>
            <a:pPr algn="l">
              <a:lnSpc>
                <a:spcPts val="5040"/>
              </a:lnSpc>
            </a:pPr>
          </a:p>
          <a:p>
            <a:pPr algn="l">
              <a:lnSpc>
                <a:spcPts val="5040"/>
              </a:lnSpc>
            </a:pPr>
            <a:r>
              <a:rPr lang="en-US" sz="3600" b="true">
                <a:solidFill>
                  <a:srgbClr val="444C5C"/>
                </a:solidFill>
                <a:latin typeface="Glacial Indifference Bold"/>
                <a:ea typeface="Glacial Indifference Bold"/>
                <a:cs typeface="Glacial Indifference Bold"/>
                <a:sym typeface="Glacial Indifference Bold"/>
              </a:rPr>
              <a:t>¿Qué medios que compiten por decirnos cómo conocer el porvenir. </a:t>
            </a:r>
          </a:p>
          <a:p>
            <a:pPr algn="l">
              <a:lnSpc>
                <a:spcPts val="4620"/>
              </a:lnSpc>
            </a:pPr>
          </a:p>
          <a:p>
            <a:pPr algn="l">
              <a:lnSpc>
                <a:spcPts val="4620"/>
              </a:lnSpc>
            </a:pPr>
            <a:r>
              <a:rPr lang="en-US" sz="3300">
                <a:solidFill>
                  <a:srgbClr val="444C5C"/>
                </a:solidFill>
                <a:latin typeface="Glacial Indifference"/>
                <a:ea typeface="Glacial Indifference"/>
                <a:cs typeface="Glacial Indifference"/>
                <a:sym typeface="Glacial Indifference"/>
              </a:rPr>
              <a:t>Hoy, en nuestro programa, examinaremos los métodos más populares que las personas usan para buscar información sobre el futuro, revisar sus credenciales espirituales y determinar si son confiables a la luz de la Palabra de Dios. Esperamos que, al concluir esta investigación, cada uno de nosotros renueve su decisión de buscar dirección únicamente en la revelación que viene del Señor. </a:t>
            </a:r>
          </a:p>
        </p:txBody>
      </p:sp>
      <p:sp>
        <p:nvSpPr>
          <p:cNvPr name="TextBox 4" id="4"/>
          <p:cNvSpPr txBox="true"/>
          <p:nvPr/>
        </p:nvSpPr>
        <p:spPr>
          <a:xfrm rot="-5400000">
            <a:off x="-2330921" y="4449763"/>
            <a:ext cx="7272798" cy="1387474"/>
          </a:xfrm>
          <a:prstGeom prst="rect">
            <a:avLst/>
          </a:prstGeom>
        </p:spPr>
        <p:txBody>
          <a:bodyPr anchor="t" rtlCol="false" tIns="0" lIns="0" bIns="0" rIns="0">
            <a:spAutoFit/>
          </a:bodyPr>
          <a:lstStyle/>
          <a:p>
            <a:pPr algn="l">
              <a:lnSpc>
                <a:spcPts val="11200"/>
              </a:lnSpc>
            </a:pPr>
            <a:r>
              <a:rPr lang="en-US" sz="8000" b="true">
                <a:solidFill>
                  <a:srgbClr val="444C5C"/>
                </a:solidFill>
                <a:latin typeface="Glacial Indifference Bold"/>
                <a:ea typeface="Glacial Indifference Bold"/>
                <a:cs typeface="Glacial Indifference Bold"/>
                <a:sym typeface="Glacial Indifference Bold"/>
              </a:rPr>
              <a:t>Introducción</a:t>
            </a:r>
          </a:p>
        </p:txBody>
      </p:sp>
      <p:sp>
        <p:nvSpPr>
          <p:cNvPr name="TextBox 5" id="5"/>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10764" y="3747353"/>
            <a:ext cx="7315200" cy="332887"/>
          </a:xfrm>
          <a:custGeom>
            <a:avLst/>
            <a:gdLst/>
            <a:ahLst/>
            <a:cxnLst/>
            <a:rect r="r" b="b" t="t" l="l"/>
            <a:pathLst>
              <a:path h="332887" w="7315200">
                <a:moveTo>
                  <a:pt x="0" y="0"/>
                </a:moveTo>
                <a:lnTo>
                  <a:pt x="7315200" y="0"/>
                </a:lnTo>
                <a:lnTo>
                  <a:pt x="7315200" y="332887"/>
                </a:lnTo>
                <a:lnTo>
                  <a:pt x="0" y="33288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758015" y="761047"/>
            <a:ext cx="11340219" cy="8698230"/>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La primera fuente investigada se hace llamar astrología. Puede ser encontrada en horóscopos, cartas astrales, aplicaciones, redes sociales, revistas, consultas esotéricas y lecturas planetarias que prometen revelar el destino personal. Su perfil del caso indica que interpreta la vida humana a partir de signos, constelaciones y movimientos celestes, atribuyendo a los astros una autoridad que Dios no les dio. Su nivel de peligro es alto, porque desvía la confianza de la Palabra de Dios y la coloca en señales creadas; la Escritura la desenmascara cuando declara: «comparezcan ahora y te defiendan los contempladores de los cielos» y añade: «serán como tamo» (Isaías 47: 13-14). Para mantenerse fuera de su alcance, rechace sus mensajes, cierre toda puerta a estas prácticas y busque dirección solamente en la revelación bíblica...</a:t>
            </a:r>
          </a:p>
        </p:txBody>
      </p:sp>
      <p:sp>
        <p:nvSpPr>
          <p:cNvPr name="Freeform 4" id="4"/>
          <p:cNvSpPr/>
          <p:nvPr/>
        </p:nvSpPr>
        <p:spPr>
          <a:xfrm flipH="false" flipV="false" rot="0">
            <a:off x="1391944" y="4746990"/>
            <a:ext cx="4471879" cy="4449519"/>
          </a:xfrm>
          <a:custGeom>
            <a:avLst/>
            <a:gdLst/>
            <a:ahLst/>
            <a:cxnLst/>
            <a:rect r="r" b="b" t="t" l="l"/>
            <a:pathLst>
              <a:path h="4449519" w="4471879">
                <a:moveTo>
                  <a:pt x="0" y="0"/>
                </a:moveTo>
                <a:lnTo>
                  <a:pt x="4471879" y="0"/>
                </a:lnTo>
                <a:lnTo>
                  <a:pt x="4471879" y="4449519"/>
                </a:lnTo>
                <a:lnTo>
                  <a:pt x="0" y="4449519"/>
                </a:lnTo>
                <a:lnTo>
                  <a:pt x="0" y="0"/>
                </a:lnTo>
                <a:close/>
              </a:path>
            </a:pathLst>
          </a:custGeom>
          <a:blipFill>
            <a:blip r:embed="rId4"/>
            <a:stretch>
              <a:fillRect l="0" t="0" r="0" b="0"/>
            </a:stretch>
          </a:blipFill>
        </p:spPr>
      </p:sp>
      <p:sp>
        <p:nvSpPr>
          <p:cNvPr name="TextBox 5" id="5"/>
          <p:cNvSpPr txBox="true"/>
          <p:nvPr/>
        </p:nvSpPr>
        <p:spPr>
          <a:xfrm rot="0">
            <a:off x="480222" y="1975175"/>
            <a:ext cx="5717454" cy="1105536"/>
          </a:xfrm>
          <a:prstGeom prst="rect">
            <a:avLst/>
          </a:prstGeom>
        </p:spPr>
        <p:txBody>
          <a:bodyPr anchor="t" rtlCol="false" tIns="0" lIns="0" bIns="0" rIns="0">
            <a:spAutoFit/>
          </a:bodyPr>
          <a:lstStyle/>
          <a:p>
            <a:pPr algn="ctr">
              <a:lnSpc>
                <a:spcPts val="8320"/>
              </a:lnSpc>
            </a:pPr>
            <a:r>
              <a:rPr lang="en-US" b="true" sz="8000">
                <a:solidFill>
                  <a:srgbClr val="444C5C"/>
                </a:solidFill>
                <a:latin typeface="Glacial Indifference Bold"/>
                <a:ea typeface="Glacial Indifference Bold"/>
                <a:cs typeface="Glacial Indifference Bold"/>
                <a:sym typeface="Glacial Indifference Bold"/>
              </a:rPr>
              <a:t>Astrología</a:t>
            </a:r>
          </a:p>
        </p:txBody>
      </p:sp>
      <p:sp>
        <p:nvSpPr>
          <p:cNvPr name="TextBox 6" id="6"/>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4D585B"/>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329574" y="527565"/>
            <a:ext cx="4448432" cy="4114800"/>
          </a:xfrm>
          <a:custGeom>
            <a:avLst/>
            <a:gdLst/>
            <a:ahLst/>
            <a:cxnLst/>
            <a:rect r="r" b="b" t="t" l="l"/>
            <a:pathLst>
              <a:path h="4114800" w="4448432">
                <a:moveTo>
                  <a:pt x="0" y="0"/>
                </a:moveTo>
                <a:lnTo>
                  <a:pt x="4448432" y="0"/>
                </a:lnTo>
                <a:lnTo>
                  <a:pt x="444843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3293746" y="2751115"/>
            <a:ext cx="11700507" cy="1717676"/>
          </a:xfrm>
          <a:prstGeom prst="rect">
            <a:avLst/>
          </a:prstGeom>
        </p:spPr>
        <p:txBody>
          <a:bodyPr anchor="t" rtlCol="false" tIns="0" lIns="0" bIns="0" rIns="0">
            <a:spAutoFit/>
          </a:bodyPr>
          <a:lstStyle/>
          <a:p>
            <a:pPr algn="ctr">
              <a:lnSpc>
                <a:spcPts val="13999"/>
              </a:lnSpc>
            </a:pPr>
            <a:r>
              <a:rPr lang="en-US" b="true" sz="9999">
                <a:solidFill>
                  <a:srgbClr val="FECC84"/>
                </a:solidFill>
                <a:latin typeface="Glacial Indifference Bold"/>
                <a:ea typeface="Glacial Indifference Bold"/>
                <a:cs typeface="Glacial Indifference Bold"/>
                <a:sym typeface="Glacial Indifference Bold"/>
              </a:rPr>
              <a:t>Himno Inicial</a:t>
            </a:r>
          </a:p>
        </p:txBody>
      </p:sp>
      <p:sp>
        <p:nvSpPr>
          <p:cNvPr name="TextBox 6" id="6"/>
          <p:cNvSpPr txBox="true"/>
          <p:nvPr/>
        </p:nvSpPr>
        <p:spPr>
          <a:xfrm rot="0">
            <a:off x="3107514" y="4972050"/>
            <a:ext cx="11700507" cy="1387474"/>
          </a:xfrm>
          <a:prstGeom prst="rect">
            <a:avLst/>
          </a:prstGeom>
        </p:spPr>
        <p:txBody>
          <a:bodyPr anchor="t" rtlCol="false" tIns="0" lIns="0" bIns="0" rIns="0">
            <a:spAutoFit/>
          </a:bodyPr>
          <a:lstStyle/>
          <a:p>
            <a:pPr algn="ctr">
              <a:lnSpc>
                <a:spcPts val="11200"/>
              </a:lnSpc>
            </a:pPr>
            <a:r>
              <a:rPr lang="en-US" sz="8000">
                <a:solidFill>
                  <a:srgbClr val="FFFFFF"/>
                </a:solidFill>
                <a:latin typeface="Glacial Indifference"/>
                <a:ea typeface="Glacial Indifference"/>
                <a:cs typeface="Glacial Indifference"/>
                <a:sym typeface="Glacial Indifference"/>
              </a:rPr>
              <a:t># 507, Tentado, no cedas.</a:t>
            </a:r>
          </a:p>
        </p:txBody>
      </p:sp>
      <p:sp>
        <p:nvSpPr>
          <p:cNvPr name="TextBox 7" id="7"/>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1994" y="3041064"/>
            <a:ext cx="9470000" cy="430944"/>
          </a:xfrm>
          <a:custGeom>
            <a:avLst/>
            <a:gdLst/>
            <a:ahLst/>
            <a:cxnLst/>
            <a:rect r="r" b="b" t="t" l="l"/>
            <a:pathLst>
              <a:path h="430944" w="9470000">
                <a:moveTo>
                  <a:pt x="0" y="0"/>
                </a:moveTo>
                <a:lnTo>
                  <a:pt x="9470000" y="0"/>
                </a:lnTo>
                <a:lnTo>
                  <a:pt x="9470000" y="430944"/>
                </a:lnTo>
                <a:lnTo>
                  <a:pt x="0" y="4309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239216" y="674664"/>
            <a:ext cx="7048790" cy="2153286"/>
          </a:xfrm>
          <a:prstGeom prst="rect">
            <a:avLst/>
          </a:prstGeom>
        </p:spPr>
        <p:txBody>
          <a:bodyPr anchor="t" rtlCol="false" tIns="0" lIns="0" bIns="0" rIns="0">
            <a:spAutoFit/>
          </a:bodyPr>
          <a:lstStyle/>
          <a:p>
            <a:pPr algn="just">
              <a:lnSpc>
                <a:spcPts val="8320"/>
              </a:lnSpc>
            </a:pPr>
            <a:r>
              <a:rPr lang="en-US" sz="8000" b="true">
                <a:solidFill>
                  <a:srgbClr val="444C5C"/>
                </a:solidFill>
                <a:latin typeface="Glacial Indifference Bold"/>
                <a:ea typeface="Glacial Indifference Bold"/>
                <a:cs typeface="Glacial Indifference Bold"/>
                <a:sym typeface="Glacial Indifference Bold"/>
              </a:rPr>
              <a:t>Ocultismo </a:t>
            </a:r>
          </a:p>
          <a:p>
            <a:pPr algn="just">
              <a:lnSpc>
                <a:spcPts val="8320"/>
              </a:lnSpc>
            </a:pPr>
            <a:r>
              <a:rPr lang="en-US" b="true" sz="8000">
                <a:solidFill>
                  <a:srgbClr val="444C5C"/>
                </a:solidFill>
                <a:latin typeface="Glacial Indifference Bold"/>
                <a:ea typeface="Glacial Indifference Bold"/>
                <a:cs typeface="Glacial Indifference Bold"/>
                <a:sym typeface="Glacial Indifference Bold"/>
              </a:rPr>
              <a:t>Moderno</a:t>
            </a:r>
          </a:p>
        </p:txBody>
      </p:sp>
      <p:sp>
        <p:nvSpPr>
          <p:cNvPr name="TextBox 4" id="4"/>
          <p:cNvSpPr txBox="true"/>
          <p:nvPr/>
        </p:nvSpPr>
        <p:spPr>
          <a:xfrm rot="0">
            <a:off x="7329216" y="962025"/>
            <a:ext cx="10602812" cy="8117205"/>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El Ocultismo Moderno puede encontrarse en lecturas de tarot, adivinación, lectura de manos, consultas con médiums, sesiones espiritistas, limpias, rituales de energía y servicios disfrazados de guía espiritual o autoconocimiento. Su perfil del caso revela que busca acceso a información oculta por medios ajenos a Dios, usando prácticas que aparentan ayuda, pero que en realidad compiten con la revelación divina. Su amenaza es seria, porque Dios condena todos estos sistemas. Leamos Deuteronomio 18: 10-12. Además, «Satanás se disfraza como ángel de luz» (2 Corintios 11: 14). Para mantenerse a salvo, corte toda relación con estas prácticas, rechace su apariencia inofensiva y aférrese solo a la dirección segura de la Palabra de Dios. </a:t>
            </a:r>
          </a:p>
        </p:txBody>
      </p:sp>
      <p:sp>
        <p:nvSpPr>
          <p:cNvPr name="Freeform 5" id="5"/>
          <p:cNvSpPr/>
          <p:nvPr/>
        </p:nvSpPr>
        <p:spPr>
          <a:xfrm flipH="false" flipV="false" rot="0">
            <a:off x="799429" y="4130889"/>
            <a:ext cx="6187669" cy="4114800"/>
          </a:xfrm>
          <a:custGeom>
            <a:avLst/>
            <a:gdLst/>
            <a:ahLst/>
            <a:cxnLst/>
            <a:rect r="r" b="b" t="t" l="l"/>
            <a:pathLst>
              <a:path h="4114800" w="6187669">
                <a:moveTo>
                  <a:pt x="0" y="0"/>
                </a:moveTo>
                <a:lnTo>
                  <a:pt x="6187669" y="0"/>
                </a:lnTo>
                <a:lnTo>
                  <a:pt x="618766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6" id="6"/>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94321" y="3201801"/>
            <a:ext cx="9470000" cy="430944"/>
          </a:xfrm>
          <a:custGeom>
            <a:avLst/>
            <a:gdLst/>
            <a:ahLst/>
            <a:cxnLst/>
            <a:rect r="r" b="b" t="t" l="l"/>
            <a:pathLst>
              <a:path h="430944" w="9470000">
                <a:moveTo>
                  <a:pt x="0" y="0"/>
                </a:moveTo>
                <a:lnTo>
                  <a:pt x="9470000" y="0"/>
                </a:lnTo>
                <a:lnTo>
                  <a:pt x="9470000" y="430944"/>
                </a:lnTo>
                <a:lnTo>
                  <a:pt x="0" y="4309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12719" y="962025"/>
            <a:ext cx="10602812" cy="8117205"/>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Es posible encontrarla en noticieros, paneles de análisis, redes sociales, canales de economía, comentarios políticos, pronósticos de mercado y voces influyentes que hablan del mañana con base en los datos. Su perfil del caso muestra que toma observaciones humanas, tendencias y cálculos razonables para proyectar lo que viene, y se vuelve peligrosa cuando ocupa el lugar que solo le corresponde a Dios en la mente de las personas. Su engaño consiste en inspirar una confianza desmedida en la capacidad humana, aunque la Biblia recuerda: «No te jactes del día de mañana» (Proverbios 27: 1). Para mantenerse fuera de su alcance, escuche con prudencia toda opinión humana, pero reserve su confianza final para Dios y su Palabra. </a:t>
            </a:r>
          </a:p>
        </p:txBody>
      </p:sp>
      <p:sp>
        <p:nvSpPr>
          <p:cNvPr name="Freeform 4" id="4"/>
          <p:cNvSpPr/>
          <p:nvPr/>
        </p:nvSpPr>
        <p:spPr>
          <a:xfrm flipH="false" flipV="false" rot="0">
            <a:off x="12551652" y="3947070"/>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1615531" y="735378"/>
            <a:ext cx="7048790" cy="2153286"/>
          </a:xfrm>
          <a:prstGeom prst="rect">
            <a:avLst/>
          </a:prstGeom>
        </p:spPr>
        <p:txBody>
          <a:bodyPr anchor="t" rtlCol="false" tIns="0" lIns="0" bIns="0" rIns="0">
            <a:spAutoFit/>
          </a:bodyPr>
          <a:lstStyle/>
          <a:p>
            <a:pPr algn="just">
              <a:lnSpc>
                <a:spcPts val="8320"/>
              </a:lnSpc>
            </a:pPr>
            <a:r>
              <a:rPr lang="en-US" b="true" sz="8000">
                <a:solidFill>
                  <a:srgbClr val="444C5C"/>
                </a:solidFill>
                <a:latin typeface="Glacial Indifference Bold"/>
                <a:ea typeface="Glacial Indifference Bold"/>
                <a:cs typeface="Glacial Indifference Bold"/>
                <a:sym typeface="Glacial Indifference Bold"/>
              </a:rPr>
              <a:t>Predicción Secular</a:t>
            </a:r>
          </a:p>
        </p:txBody>
      </p:sp>
      <p:sp>
        <p:nvSpPr>
          <p:cNvPr name="TextBox 6" id="6"/>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487299"/>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3639595" y="1700590"/>
            <a:ext cx="3197694" cy="9404984"/>
          </a:xfrm>
          <a:custGeom>
            <a:avLst/>
            <a:gdLst/>
            <a:ahLst/>
            <a:cxnLst/>
            <a:rect r="r" b="b" t="t" l="l"/>
            <a:pathLst>
              <a:path h="9404984" w="3197694">
                <a:moveTo>
                  <a:pt x="0" y="0"/>
                </a:moveTo>
                <a:lnTo>
                  <a:pt x="3197695" y="0"/>
                </a:lnTo>
                <a:lnTo>
                  <a:pt x="3197695" y="9404983"/>
                </a:lnTo>
                <a:lnTo>
                  <a:pt x="0" y="94049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3293746" y="4144168"/>
            <a:ext cx="11700507" cy="1717676"/>
          </a:xfrm>
          <a:prstGeom prst="rect">
            <a:avLst/>
          </a:prstGeom>
        </p:spPr>
        <p:txBody>
          <a:bodyPr anchor="t" rtlCol="false" tIns="0" lIns="0" bIns="0" rIns="0">
            <a:spAutoFit/>
          </a:bodyPr>
          <a:lstStyle/>
          <a:p>
            <a:pPr algn="ctr">
              <a:lnSpc>
                <a:spcPts val="13999"/>
              </a:lnSpc>
            </a:pPr>
            <a:r>
              <a:rPr lang="en-US" b="true" sz="9999">
                <a:solidFill>
                  <a:srgbClr val="FECC84"/>
                </a:solidFill>
                <a:latin typeface="Glacial Indifference Bold"/>
                <a:ea typeface="Glacial Indifference Bold"/>
                <a:cs typeface="Glacial Indifference Bold"/>
                <a:sym typeface="Glacial Indifference Bold"/>
              </a:rPr>
              <a:t>Especial</a:t>
            </a:r>
          </a:p>
        </p:txBody>
      </p:sp>
      <p:sp>
        <p:nvSpPr>
          <p:cNvPr name="TextBox 6" id="6"/>
          <p:cNvSpPr txBox="true"/>
          <p:nvPr/>
        </p:nvSpPr>
        <p:spPr>
          <a:xfrm rot="0">
            <a:off x="3293746" y="2956719"/>
            <a:ext cx="11700507" cy="1387474"/>
          </a:xfrm>
          <a:prstGeom prst="rect">
            <a:avLst/>
          </a:prstGeom>
        </p:spPr>
        <p:txBody>
          <a:bodyPr anchor="t" rtlCol="false" tIns="0" lIns="0" bIns="0" rIns="0">
            <a:spAutoFit/>
          </a:bodyPr>
          <a:lstStyle/>
          <a:p>
            <a:pPr algn="ctr">
              <a:lnSpc>
                <a:spcPts val="11200"/>
              </a:lnSpc>
            </a:pPr>
            <a:r>
              <a:rPr lang="en-US" sz="8000">
                <a:solidFill>
                  <a:srgbClr val="FFFFFF"/>
                </a:solidFill>
                <a:latin typeface="Glacial Indifference"/>
                <a:ea typeface="Glacial Indifference"/>
                <a:cs typeface="Glacial Indifference"/>
                <a:sym typeface="Glacial Indifference"/>
              </a:rPr>
              <a:t>Música </a:t>
            </a:r>
          </a:p>
        </p:txBody>
      </p:sp>
      <p:sp>
        <p:nvSpPr>
          <p:cNvPr name="TextBox 7" id="7"/>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95467" y="848694"/>
            <a:ext cx="6195666" cy="3201036"/>
          </a:xfrm>
          <a:prstGeom prst="rect">
            <a:avLst/>
          </a:prstGeom>
        </p:spPr>
        <p:txBody>
          <a:bodyPr anchor="t" rtlCol="false" tIns="0" lIns="0" bIns="0" rIns="0">
            <a:spAutoFit/>
          </a:bodyPr>
          <a:lstStyle/>
          <a:p>
            <a:pPr algn="r" marL="0" indent="0" lvl="0">
              <a:lnSpc>
                <a:spcPts val="8320"/>
              </a:lnSpc>
              <a:spcBef>
                <a:spcPct val="0"/>
              </a:spcBef>
            </a:pPr>
            <a:r>
              <a:rPr lang="en-US" b="true" sz="8000">
                <a:solidFill>
                  <a:srgbClr val="444C5C"/>
                </a:solidFill>
                <a:latin typeface="Glacial Indifference Bold"/>
                <a:ea typeface="Glacial Indifference Bold"/>
                <a:cs typeface="Glacial Indifference Bold"/>
                <a:sym typeface="Glacial Indifference Bold"/>
              </a:rPr>
              <a:t> IA</a:t>
            </a:r>
            <a:r>
              <a:rPr lang="en-US" b="true" sz="8000" u="none">
                <a:solidFill>
                  <a:srgbClr val="444C5C"/>
                </a:solidFill>
                <a:latin typeface="Glacial Indifference Bold"/>
                <a:ea typeface="Glacial Indifference Bold"/>
                <a:cs typeface="Glacial Indifference Bold"/>
                <a:sym typeface="Glacial Indifference Bold"/>
              </a:rPr>
              <a:t> y algoritmos predictivos</a:t>
            </a:r>
          </a:p>
        </p:txBody>
      </p:sp>
      <p:sp>
        <p:nvSpPr>
          <p:cNvPr name="TextBox 3" id="3"/>
          <p:cNvSpPr txBox="true"/>
          <p:nvPr/>
        </p:nvSpPr>
        <p:spPr>
          <a:xfrm rot="0">
            <a:off x="6577516" y="1266825"/>
            <a:ext cx="11710484" cy="7991475"/>
          </a:xfrm>
          <a:prstGeom prst="rect">
            <a:avLst/>
          </a:prstGeom>
        </p:spPr>
        <p:txBody>
          <a:bodyPr anchor="t" rtlCol="false" tIns="0" lIns="0" bIns="0" rIns="0">
            <a:spAutoFit/>
          </a:bodyPr>
          <a:lstStyle/>
          <a:p>
            <a:pPr algn="l" marL="0" indent="0" lvl="1">
              <a:lnSpc>
                <a:spcPts val="4200"/>
              </a:lnSpc>
              <a:spcBef>
                <a:spcPct val="0"/>
              </a:spcBef>
            </a:pPr>
            <a:r>
              <a:rPr lang="en-US" sz="3000">
                <a:solidFill>
                  <a:srgbClr val="444C5C"/>
                </a:solidFill>
                <a:latin typeface="Glacial Indifference"/>
                <a:ea typeface="Glacial Indifference"/>
                <a:cs typeface="Glacial Indifference"/>
                <a:sym typeface="Glacial Indifference"/>
              </a:rPr>
              <a:t>Ot</a:t>
            </a:r>
            <a:r>
              <a:rPr lang="en-US" sz="3000" u="none">
                <a:solidFill>
                  <a:srgbClr val="444C5C"/>
                </a:solidFill>
                <a:latin typeface="Glacial Indifference"/>
                <a:ea typeface="Glacial Indifference"/>
                <a:cs typeface="Glacial Indifference"/>
                <a:sym typeface="Glacial Indifference"/>
              </a:rPr>
              <a:t>ra fuente muy consultada es la Inteligencia artificial y los algoritmos predictivos. Pueden encontrarse en plataformas digitales, motores de recomendación, modelos de datos, estudios de mercado, pronósticos electorales, sistemas financieros y herramientas que prometen anticipar la conducta humana, tendencias y decisiones colectivas. Su perfil del caso muestra que procesan grandes volúmenes de información, reconocen patrones y calculan probabilidades con notable rapidez, pero siguen siendo herramientas humanas, incapaces de comunicar la voluntad redentora de Dios. Su peligro aparece cuando se les atribuye una autoridad que no poseen, porque «no es del hombre que camina el ordenar sus pasos» (Jeremías 10: 23) y «hay camino que al hombre le parece derecho; pero su fin es camino de muerte» (Proverbios 14: 12). Para ser guardado del error, use toda herramienta con juicio sobrio, no entregue su confianza espiritual a sistemas humanos y busque dirección segura en la Palabra de Dios.</a:t>
            </a:r>
          </a:p>
        </p:txBody>
      </p:sp>
      <p:sp>
        <p:nvSpPr>
          <p:cNvPr name="Freeform 4" id="4"/>
          <p:cNvSpPr/>
          <p:nvPr/>
        </p:nvSpPr>
        <p:spPr>
          <a:xfrm flipH="false" flipV="false" rot="0">
            <a:off x="1028700" y="5075602"/>
            <a:ext cx="5362433" cy="4182698"/>
          </a:xfrm>
          <a:custGeom>
            <a:avLst/>
            <a:gdLst/>
            <a:ahLst/>
            <a:cxnLst/>
            <a:rect r="r" b="b" t="t" l="l"/>
            <a:pathLst>
              <a:path h="4182698" w="5362433">
                <a:moveTo>
                  <a:pt x="0" y="0"/>
                </a:moveTo>
                <a:lnTo>
                  <a:pt x="5362433" y="0"/>
                </a:lnTo>
                <a:lnTo>
                  <a:pt x="5362433" y="4182698"/>
                </a:lnTo>
                <a:lnTo>
                  <a:pt x="0" y="4182698"/>
                </a:lnTo>
                <a:lnTo>
                  <a:pt x="0" y="0"/>
                </a:lnTo>
                <a:close/>
              </a:path>
            </a:pathLst>
          </a:custGeom>
          <a:blipFill>
            <a:blip r:embed="rId2"/>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B4B4B4"/>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4456587" y="3983976"/>
            <a:ext cx="9214812" cy="6137209"/>
          </a:xfrm>
          <a:custGeom>
            <a:avLst/>
            <a:gdLst/>
            <a:ahLst/>
            <a:cxnLst/>
            <a:rect r="r" b="b" t="t" l="l"/>
            <a:pathLst>
              <a:path h="6137209" w="9214812">
                <a:moveTo>
                  <a:pt x="0" y="0"/>
                </a:moveTo>
                <a:lnTo>
                  <a:pt x="9214812" y="0"/>
                </a:lnTo>
                <a:lnTo>
                  <a:pt x="9214812" y="6137209"/>
                </a:lnTo>
                <a:lnTo>
                  <a:pt x="0" y="6137209"/>
                </a:lnTo>
                <a:lnTo>
                  <a:pt x="0" y="0"/>
                </a:lnTo>
                <a:close/>
              </a:path>
            </a:pathLst>
          </a:custGeom>
          <a:blipFill>
            <a:blip r:embed="rId6"/>
            <a:stretch>
              <a:fillRect l="0" t="0" r="0" b="0"/>
            </a:stretch>
          </a:blipFill>
        </p:spPr>
      </p:sp>
      <p:sp>
        <p:nvSpPr>
          <p:cNvPr name="TextBox 5" id="5"/>
          <p:cNvSpPr txBox="true"/>
          <p:nvPr/>
        </p:nvSpPr>
        <p:spPr>
          <a:xfrm rot="0">
            <a:off x="3107514" y="2716589"/>
            <a:ext cx="11700507" cy="1717676"/>
          </a:xfrm>
          <a:prstGeom prst="rect">
            <a:avLst/>
          </a:prstGeom>
        </p:spPr>
        <p:txBody>
          <a:bodyPr anchor="t" rtlCol="false" tIns="0" lIns="0" bIns="0" rIns="0">
            <a:spAutoFit/>
          </a:bodyPr>
          <a:lstStyle/>
          <a:p>
            <a:pPr algn="ctr">
              <a:lnSpc>
                <a:spcPts val="13999"/>
              </a:lnSpc>
            </a:pPr>
            <a:r>
              <a:rPr lang="en-US" b="true" sz="9999">
                <a:solidFill>
                  <a:srgbClr val="2E5761"/>
                </a:solidFill>
                <a:latin typeface="Glacial Indifference Bold"/>
                <a:ea typeface="Glacial Indifference Bold"/>
                <a:cs typeface="Glacial Indifference Bold"/>
                <a:sym typeface="Glacial Indifference Bold"/>
              </a:rPr>
              <a:t>Misionero</a:t>
            </a:r>
          </a:p>
        </p:txBody>
      </p:sp>
      <p:sp>
        <p:nvSpPr>
          <p:cNvPr name="TextBox 6" id="6"/>
          <p:cNvSpPr txBox="true"/>
          <p:nvPr/>
        </p:nvSpPr>
        <p:spPr>
          <a:xfrm rot="0">
            <a:off x="3107514" y="1529140"/>
            <a:ext cx="11700507" cy="1387474"/>
          </a:xfrm>
          <a:prstGeom prst="rect">
            <a:avLst/>
          </a:prstGeom>
        </p:spPr>
        <p:txBody>
          <a:bodyPr anchor="t" rtlCol="false" tIns="0" lIns="0" bIns="0" rIns="0">
            <a:spAutoFit/>
          </a:bodyPr>
          <a:lstStyle/>
          <a:p>
            <a:pPr algn="ctr">
              <a:lnSpc>
                <a:spcPts val="11200"/>
              </a:lnSpc>
            </a:pPr>
            <a:r>
              <a:rPr lang="en-US" sz="8000">
                <a:solidFill>
                  <a:srgbClr val="FFFFFF"/>
                </a:solidFill>
                <a:latin typeface="Glacial Indifference"/>
                <a:ea typeface="Glacial Indifference"/>
                <a:cs typeface="Glacial Indifference"/>
                <a:sym typeface="Glacial Indifference"/>
              </a:rPr>
              <a:t>Informe</a:t>
            </a:r>
          </a:p>
        </p:txBody>
      </p:sp>
      <p:sp>
        <p:nvSpPr>
          <p:cNvPr name="TextBox 7" id="7"/>
          <p:cNvSpPr txBox="true"/>
          <p:nvPr/>
        </p:nvSpPr>
        <p:spPr>
          <a:xfrm rot="0">
            <a:off x="3107514" y="4348540"/>
            <a:ext cx="11700507" cy="688975"/>
          </a:xfrm>
          <a:prstGeom prst="rect">
            <a:avLst/>
          </a:prstGeom>
        </p:spPr>
        <p:txBody>
          <a:bodyPr anchor="t" rtlCol="false" tIns="0" lIns="0" bIns="0" rIns="0">
            <a:spAutoFit/>
          </a:bodyPr>
          <a:lstStyle/>
          <a:p>
            <a:pPr algn="ctr">
              <a:lnSpc>
                <a:spcPts val="5599"/>
              </a:lnSpc>
            </a:pPr>
            <a:r>
              <a:rPr lang="en-US" sz="3999">
                <a:solidFill>
                  <a:srgbClr val="FFFFFF"/>
                </a:solidFill>
                <a:latin typeface="Glacial Indifference"/>
                <a:ea typeface="Glacial Indifference"/>
                <a:cs typeface="Glacial Indifference"/>
                <a:sym typeface="Glacial Indifference"/>
              </a:rPr>
              <a:t>“En busca de una familia en las calles de Helsinki</a:t>
            </a:r>
          </a:p>
        </p:txBody>
      </p:sp>
      <p:sp>
        <p:nvSpPr>
          <p:cNvPr name="TextBox 8" id="8"/>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194321" y="3201801"/>
            <a:ext cx="9470000" cy="430944"/>
          </a:xfrm>
          <a:custGeom>
            <a:avLst/>
            <a:gdLst/>
            <a:ahLst/>
            <a:cxnLst/>
            <a:rect r="r" b="b" t="t" l="l"/>
            <a:pathLst>
              <a:path h="430944" w="9470000">
                <a:moveTo>
                  <a:pt x="0" y="0"/>
                </a:moveTo>
                <a:lnTo>
                  <a:pt x="9470000" y="0"/>
                </a:lnTo>
                <a:lnTo>
                  <a:pt x="9470000" y="430944"/>
                </a:lnTo>
                <a:lnTo>
                  <a:pt x="0" y="4309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32350" y="560183"/>
            <a:ext cx="10870707" cy="9279255"/>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Algunas personas han caído en la trampa de la Autoprofecía emocional. Puede ser encontrada en frases como «siento que eso va a pasar», «mi corazón me lo dice», «tengo esa vibra», «mi intuición nunca falla» y en toda decisión donde las impresiones personales toman el lugar de la dirección divina. Esto convierte emociones, presentimientos y percepciones subjetivas en una supuesta guía del futuro, dándoles una autoridad que no les corresponde. Su peligro es profundo, porque la Biblia advierte que «engañoso es el corazón más que todas las cosas» (Jeremías 17: 9) y también dice: «el que confía en su propio corazón es necio» (Proverbios 28: 26). Para mantenerse fuera de esta trampa, no tome sus sentimientos como brújula final, examine toda impresión a la luz de la Escritura y permita que Dios dirija su camino por medio de su Palabra.</a:t>
            </a:r>
          </a:p>
        </p:txBody>
      </p:sp>
      <p:sp>
        <p:nvSpPr>
          <p:cNvPr name="Freeform 4" id="4"/>
          <p:cNvSpPr/>
          <p:nvPr/>
        </p:nvSpPr>
        <p:spPr>
          <a:xfrm flipH="false" flipV="false" rot="0">
            <a:off x="13259528" y="4398784"/>
            <a:ext cx="2859786" cy="4114800"/>
          </a:xfrm>
          <a:custGeom>
            <a:avLst/>
            <a:gdLst/>
            <a:ahLst/>
            <a:cxnLst/>
            <a:rect r="r" b="b" t="t" l="l"/>
            <a:pathLst>
              <a:path h="4114800" w="2859786">
                <a:moveTo>
                  <a:pt x="0" y="0"/>
                </a:moveTo>
                <a:lnTo>
                  <a:pt x="2859786" y="0"/>
                </a:lnTo>
                <a:lnTo>
                  <a:pt x="285978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11615531" y="735378"/>
            <a:ext cx="7048790" cy="2153286"/>
          </a:xfrm>
          <a:prstGeom prst="rect">
            <a:avLst/>
          </a:prstGeom>
        </p:spPr>
        <p:txBody>
          <a:bodyPr anchor="t" rtlCol="false" tIns="0" lIns="0" bIns="0" rIns="0">
            <a:spAutoFit/>
          </a:bodyPr>
          <a:lstStyle/>
          <a:p>
            <a:pPr algn="just">
              <a:lnSpc>
                <a:spcPts val="8320"/>
              </a:lnSpc>
            </a:pPr>
            <a:r>
              <a:rPr lang="en-US" b="true" sz="8000">
                <a:solidFill>
                  <a:srgbClr val="444C5C"/>
                </a:solidFill>
                <a:latin typeface="Glacial Indifference Bold"/>
                <a:ea typeface="Glacial Indifference Bold"/>
                <a:cs typeface="Glacial Indifference Bold"/>
                <a:sym typeface="Glacial Indifference Bold"/>
              </a:rPr>
              <a:t>Autoprofecía emocional</a:t>
            </a:r>
          </a:p>
        </p:txBody>
      </p:sp>
      <p:sp>
        <p:nvSpPr>
          <p:cNvPr name="TextBox 6" id="6"/>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BAE58"/>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1458331">
            <a:off x="12555030" y="2991836"/>
            <a:ext cx="3213054" cy="5050921"/>
          </a:xfrm>
          <a:custGeom>
            <a:avLst/>
            <a:gdLst/>
            <a:ahLst/>
            <a:cxnLst/>
            <a:rect r="r" b="b" t="t" l="l"/>
            <a:pathLst>
              <a:path h="5050921" w="3213054">
                <a:moveTo>
                  <a:pt x="0" y="0"/>
                </a:moveTo>
                <a:lnTo>
                  <a:pt x="3213054" y="0"/>
                </a:lnTo>
                <a:lnTo>
                  <a:pt x="3213054" y="5050921"/>
                </a:lnTo>
                <a:lnTo>
                  <a:pt x="0" y="5050921"/>
                </a:lnTo>
                <a:lnTo>
                  <a:pt x="0" y="0"/>
                </a:lnTo>
                <a:close/>
              </a:path>
            </a:pathLst>
          </a:custGeom>
          <a:blipFill>
            <a:blip r:embed="rId6"/>
            <a:stretch>
              <a:fillRect l="0" t="0" r="0" b="0"/>
            </a:stretch>
          </a:blipFill>
        </p:spPr>
      </p:sp>
      <p:sp>
        <p:nvSpPr>
          <p:cNvPr name="TextBox 5" id="5"/>
          <p:cNvSpPr txBox="true"/>
          <p:nvPr/>
        </p:nvSpPr>
        <p:spPr>
          <a:xfrm rot="0">
            <a:off x="5362235" y="4126181"/>
            <a:ext cx="7563529" cy="1717676"/>
          </a:xfrm>
          <a:prstGeom prst="rect">
            <a:avLst/>
          </a:prstGeom>
        </p:spPr>
        <p:txBody>
          <a:bodyPr anchor="t" rtlCol="false" tIns="0" lIns="0" bIns="0" rIns="0">
            <a:spAutoFit/>
          </a:bodyPr>
          <a:lstStyle/>
          <a:p>
            <a:pPr algn="ctr">
              <a:lnSpc>
                <a:spcPts val="13999"/>
              </a:lnSpc>
            </a:pPr>
            <a:r>
              <a:rPr lang="en-US" b="true" sz="9999">
                <a:solidFill>
                  <a:srgbClr val="2E5761"/>
                </a:solidFill>
                <a:latin typeface="Glacial Indifference Bold"/>
                <a:ea typeface="Glacial Indifference Bold"/>
                <a:cs typeface="Glacial Indifference Bold"/>
                <a:sym typeface="Glacial Indifference Bold"/>
              </a:rPr>
              <a:t>Horizonte</a:t>
            </a:r>
          </a:p>
        </p:txBody>
      </p:sp>
      <p:sp>
        <p:nvSpPr>
          <p:cNvPr name="TextBox 6" id="6"/>
          <p:cNvSpPr txBox="true"/>
          <p:nvPr/>
        </p:nvSpPr>
        <p:spPr>
          <a:xfrm rot="0">
            <a:off x="3293746" y="2938732"/>
            <a:ext cx="11700507" cy="1387474"/>
          </a:xfrm>
          <a:prstGeom prst="rect">
            <a:avLst/>
          </a:prstGeom>
        </p:spPr>
        <p:txBody>
          <a:bodyPr anchor="t" rtlCol="false" tIns="0" lIns="0" bIns="0" rIns="0">
            <a:spAutoFit/>
          </a:bodyPr>
          <a:lstStyle/>
          <a:p>
            <a:pPr algn="ctr">
              <a:lnSpc>
                <a:spcPts val="11200"/>
              </a:lnSpc>
            </a:pPr>
            <a:r>
              <a:rPr lang="en-US" sz="8000">
                <a:solidFill>
                  <a:srgbClr val="FFFFFF"/>
                </a:solidFill>
                <a:latin typeface="Glacial Indifference"/>
                <a:ea typeface="Glacial Indifference"/>
                <a:cs typeface="Glacial Indifference"/>
                <a:sym typeface="Glacial Indifference"/>
              </a:rPr>
              <a:t>Nuevo </a:t>
            </a:r>
          </a:p>
        </p:txBody>
      </p:sp>
      <p:sp>
        <p:nvSpPr>
          <p:cNvPr name="TextBox 7" id="7"/>
          <p:cNvSpPr txBox="true"/>
          <p:nvPr/>
        </p:nvSpPr>
        <p:spPr>
          <a:xfrm rot="0">
            <a:off x="3293746" y="6123699"/>
            <a:ext cx="11700507" cy="688975"/>
          </a:xfrm>
          <a:prstGeom prst="rect">
            <a:avLst/>
          </a:prstGeom>
        </p:spPr>
        <p:txBody>
          <a:bodyPr anchor="t" rtlCol="false" tIns="0" lIns="0" bIns="0" rIns="0">
            <a:spAutoFit/>
          </a:bodyPr>
          <a:lstStyle/>
          <a:p>
            <a:pPr algn="ctr">
              <a:lnSpc>
                <a:spcPts val="5599"/>
              </a:lnSpc>
            </a:pPr>
            <a:r>
              <a:rPr lang="en-US" sz="3999">
                <a:solidFill>
                  <a:srgbClr val="FFFFFF"/>
                </a:solidFill>
                <a:latin typeface="Glacial Indifference"/>
                <a:ea typeface="Glacial Indifference"/>
                <a:cs typeface="Glacial Indifference"/>
                <a:sym typeface="Glacial Indifference"/>
              </a:rPr>
              <a:t>Evangelismo: El Día de decisión</a:t>
            </a:r>
          </a:p>
        </p:txBody>
      </p:sp>
      <p:sp>
        <p:nvSpPr>
          <p:cNvPr name="TextBox 8" id="8"/>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6925779" y="1579927"/>
            <a:ext cx="10681784" cy="6924675"/>
          </a:xfrm>
          <a:prstGeom prst="rect">
            <a:avLst/>
          </a:prstGeom>
        </p:spPr>
        <p:txBody>
          <a:bodyPr anchor="t" rtlCol="false" tIns="0" lIns="0" bIns="0" rIns="0">
            <a:spAutoFit/>
          </a:bodyPr>
          <a:lstStyle/>
          <a:p>
            <a:pPr algn="l" marL="0" indent="0" lvl="1">
              <a:lnSpc>
                <a:spcPts val="4200"/>
              </a:lnSpc>
              <a:spcBef>
                <a:spcPct val="0"/>
              </a:spcBef>
            </a:pPr>
            <a:r>
              <a:rPr lang="en-US" sz="3000">
                <a:solidFill>
                  <a:srgbClr val="444C5C"/>
                </a:solidFill>
                <a:latin typeface="Glacial Indifference"/>
                <a:ea typeface="Glacial Indifference"/>
                <a:cs typeface="Glacial Indifference"/>
                <a:sym typeface="Glacial Indifference"/>
              </a:rPr>
              <a:t>P</a:t>
            </a:r>
            <a:r>
              <a:rPr lang="en-US" sz="3000" u="none">
                <a:solidFill>
                  <a:srgbClr val="444C5C"/>
                </a:solidFill>
                <a:latin typeface="Glacial Indifference"/>
                <a:ea typeface="Glacial Indifference"/>
                <a:cs typeface="Glacial Indifference"/>
                <a:sym typeface="Glacial Indifference"/>
              </a:rPr>
              <a:t>uede ser encontrado en las páginas de la Escritura, en el ministerio de los profetas levantados por Dios y en la iglesia que «guarda los mandamientos de Dios y tiene el testimonio de Jesucristo» (Apocalipsis 12: 17), pues «el testimonio de Jesús es el espíritu de la profecía» (Apocalipsis 19: 10). Este no nace de cálculo humano, del impulso emocional o del acceso oculto, sino de hombres y mujeres que hablaron siendo inspirados por Dios (2 Pedro 1: 21). Su importancia es decisiva, y despreciarlo deja a la persona expuesta a confusión espiritual, ya que la Biblia ordena: «No menospreciéis las profecías» (1 Tesalonicenses 5: 20). Para mantenerse en la ruta segura, reciba con reverencia la palabra profética, examínela a la luz de la Biblia y permita que Dios dirija su vida por medio de su revelación.</a:t>
            </a:r>
          </a:p>
        </p:txBody>
      </p:sp>
      <p:sp>
        <p:nvSpPr>
          <p:cNvPr name="Freeform 3" id="3"/>
          <p:cNvSpPr/>
          <p:nvPr/>
        </p:nvSpPr>
        <p:spPr>
          <a:xfrm flipH="false" flipV="false" rot="0">
            <a:off x="1661478" y="4389802"/>
            <a:ext cx="4729655" cy="4114800"/>
          </a:xfrm>
          <a:custGeom>
            <a:avLst/>
            <a:gdLst/>
            <a:ahLst/>
            <a:cxnLst/>
            <a:rect r="r" b="b" t="t" l="l"/>
            <a:pathLst>
              <a:path h="4114800" w="4729655">
                <a:moveTo>
                  <a:pt x="0" y="0"/>
                </a:moveTo>
                <a:lnTo>
                  <a:pt x="4729655" y="0"/>
                </a:lnTo>
                <a:lnTo>
                  <a:pt x="472965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95467" y="848694"/>
            <a:ext cx="6195666" cy="3201036"/>
          </a:xfrm>
          <a:prstGeom prst="rect">
            <a:avLst/>
          </a:prstGeom>
        </p:spPr>
        <p:txBody>
          <a:bodyPr anchor="t" rtlCol="false" tIns="0" lIns="0" bIns="0" rIns="0">
            <a:spAutoFit/>
          </a:bodyPr>
          <a:lstStyle/>
          <a:p>
            <a:pPr algn="r" marL="0" indent="0" lvl="0">
              <a:lnSpc>
                <a:spcPts val="8320"/>
              </a:lnSpc>
              <a:spcBef>
                <a:spcPct val="0"/>
              </a:spcBef>
            </a:pPr>
            <a:r>
              <a:rPr lang="en-US" b="true" sz="8000">
                <a:solidFill>
                  <a:srgbClr val="444C5C"/>
                </a:solidFill>
                <a:latin typeface="Glacial Indifference Bold"/>
                <a:ea typeface="Glacial Indifference Bold"/>
                <a:cs typeface="Glacial Indifference Bold"/>
                <a:sym typeface="Glacial Indifference Bold"/>
              </a:rPr>
              <a:t>Don pr</a:t>
            </a:r>
            <a:r>
              <a:rPr lang="en-US" b="true" sz="8000" u="none">
                <a:solidFill>
                  <a:srgbClr val="444C5C"/>
                </a:solidFill>
                <a:latin typeface="Glacial Indifference Bold"/>
                <a:ea typeface="Glacial Indifference Bold"/>
                <a:cs typeface="Glacial Indifference Bold"/>
                <a:sym typeface="Glacial Indifference Bold"/>
              </a:rPr>
              <a:t>ofético bíblico</a:t>
            </a:r>
          </a:p>
        </p:txBody>
      </p:sp>
      <p:sp>
        <p:nvSpPr>
          <p:cNvPr name="TextBox 5" id="5"/>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1994" y="2668032"/>
            <a:ext cx="11260089" cy="512404"/>
          </a:xfrm>
          <a:custGeom>
            <a:avLst/>
            <a:gdLst/>
            <a:ahLst/>
            <a:cxnLst/>
            <a:rect r="r" b="b" t="t" l="l"/>
            <a:pathLst>
              <a:path h="512404" w="11260089">
                <a:moveTo>
                  <a:pt x="0" y="0"/>
                </a:moveTo>
                <a:lnTo>
                  <a:pt x="11260089" y="0"/>
                </a:lnTo>
                <a:lnTo>
                  <a:pt x="11260089" y="512405"/>
                </a:lnTo>
                <a:lnTo>
                  <a:pt x="0" y="51240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38676" y="3318781"/>
            <a:ext cx="12775068" cy="6968219"/>
          </a:xfrm>
          <a:custGeom>
            <a:avLst/>
            <a:gdLst/>
            <a:ahLst/>
            <a:cxnLst/>
            <a:rect r="r" b="b" t="t" l="l"/>
            <a:pathLst>
              <a:path h="6968219" w="12775068">
                <a:moveTo>
                  <a:pt x="0" y="0"/>
                </a:moveTo>
                <a:lnTo>
                  <a:pt x="12775068" y="0"/>
                </a:lnTo>
                <a:lnTo>
                  <a:pt x="12775068" y="6968219"/>
                </a:lnTo>
                <a:lnTo>
                  <a:pt x="0" y="6968219"/>
                </a:lnTo>
                <a:lnTo>
                  <a:pt x="0" y="0"/>
                </a:lnTo>
                <a:close/>
              </a:path>
            </a:pathLst>
          </a:custGeom>
          <a:blipFill>
            <a:blip r:embed="rId4"/>
            <a:stretch>
              <a:fillRect l="0" t="0" r="0" b="0"/>
            </a:stretch>
          </a:blipFill>
        </p:spPr>
      </p:sp>
      <p:sp>
        <p:nvSpPr>
          <p:cNvPr name="TextBox 4" id="4"/>
          <p:cNvSpPr txBox="true"/>
          <p:nvPr/>
        </p:nvSpPr>
        <p:spPr>
          <a:xfrm rot="0">
            <a:off x="358562" y="1562497"/>
            <a:ext cx="10456666" cy="1105536"/>
          </a:xfrm>
          <a:prstGeom prst="rect">
            <a:avLst/>
          </a:prstGeom>
        </p:spPr>
        <p:txBody>
          <a:bodyPr anchor="t" rtlCol="false" tIns="0" lIns="0" bIns="0" rIns="0">
            <a:spAutoFit/>
          </a:bodyPr>
          <a:lstStyle/>
          <a:p>
            <a:pPr algn="r" marL="0" indent="0" lvl="0">
              <a:lnSpc>
                <a:spcPts val="8320"/>
              </a:lnSpc>
              <a:spcBef>
                <a:spcPct val="0"/>
              </a:spcBef>
            </a:pPr>
            <a:r>
              <a:rPr lang="en-US" b="true" sz="8000">
                <a:solidFill>
                  <a:srgbClr val="444C5C"/>
                </a:solidFill>
                <a:latin typeface="Glacial Indifference Bold"/>
                <a:ea typeface="Glacial Indifference Bold"/>
                <a:cs typeface="Glacial Indifference Bold"/>
                <a:sym typeface="Glacial Indifference Bold"/>
              </a:rPr>
              <a:t>Informe Secretarial</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4D585B"/>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055888" y="3334948"/>
            <a:ext cx="11409733" cy="6952052"/>
          </a:xfrm>
          <a:custGeom>
            <a:avLst/>
            <a:gdLst/>
            <a:ahLst/>
            <a:cxnLst/>
            <a:rect r="r" b="b" t="t" l="l"/>
            <a:pathLst>
              <a:path h="6952052" w="11409733">
                <a:moveTo>
                  <a:pt x="0" y="0"/>
                </a:moveTo>
                <a:lnTo>
                  <a:pt x="11409733" y="0"/>
                </a:lnTo>
                <a:lnTo>
                  <a:pt x="11409733" y="6952052"/>
                </a:lnTo>
                <a:lnTo>
                  <a:pt x="0" y="6952052"/>
                </a:lnTo>
                <a:lnTo>
                  <a:pt x="0" y="0"/>
                </a:lnTo>
                <a:close/>
              </a:path>
            </a:pathLst>
          </a:custGeom>
          <a:blipFill>
            <a:blip r:embed="rId6"/>
            <a:stretch>
              <a:fillRect l="0" t="0" r="0" b="0"/>
            </a:stretch>
          </a:blipFill>
        </p:spPr>
      </p:sp>
      <p:sp>
        <p:nvSpPr>
          <p:cNvPr name="Freeform 5" id="5"/>
          <p:cNvSpPr/>
          <p:nvPr/>
        </p:nvSpPr>
        <p:spPr>
          <a:xfrm flipH="false" flipV="false" rot="-1365488">
            <a:off x="-808913" y="2863477"/>
            <a:ext cx="9190037" cy="6892528"/>
          </a:xfrm>
          <a:custGeom>
            <a:avLst/>
            <a:gdLst/>
            <a:ahLst/>
            <a:cxnLst/>
            <a:rect r="r" b="b" t="t" l="l"/>
            <a:pathLst>
              <a:path h="6892528" w="9190037">
                <a:moveTo>
                  <a:pt x="0" y="0"/>
                </a:moveTo>
                <a:lnTo>
                  <a:pt x="9190037" y="0"/>
                </a:lnTo>
                <a:lnTo>
                  <a:pt x="9190037" y="6892528"/>
                </a:lnTo>
                <a:lnTo>
                  <a:pt x="0" y="6892528"/>
                </a:lnTo>
                <a:lnTo>
                  <a:pt x="0" y="0"/>
                </a:lnTo>
                <a:close/>
              </a:path>
            </a:pathLst>
          </a:custGeom>
          <a:blipFill>
            <a:blip r:embed="rId7"/>
            <a:stretch>
              <a:fillRect l="0" t="0" r="0" b="0"/>
            </a:stretch>
          </a:blipFill>
        </p:spPr>
      </p:sp>
      <p:sp>
        <p:nvSpPr>
          <p:cNvPr name="TextBox 6" id="6"/>
          <p:cNvSpPr txBox="true"/>
          <p:nvPr/>
        </p:nvSpPr>
        <p:spPr>
          <a:xfrm rot="0">
            <a:off x="1611025" y="1154212"/>
            <a:ext cx="14004402" cy="1717676"/>
          </a:xfrm>
          <a:prstGeom prst="rect">
            <a:avLst/>
          </a:prstGeom>
        </p:spPr>
        <p:txBody>
          <a:bodyPr anchor="t" rtlCol="false" tIns="0" lIns="0" bIns="0" rIns="0">
            <a:spAutoFit/>
          </a:bodyPr>
          <a:lstStyle/>
          <a:p>
            <a:pPr algn="ctr">
              <a:lnSpc>
                <a:spcPts val="13999"/>
              </a:lnSpc>
            </a:pPr>
            <a:r>
              <a:rPr lang="en-US" b="true" sz="9999">
                <a:solidFill>
                  <a:srgbClr val="FECC84"/>
                </a:solidFill>
                <a:latin typeface="Glacial Indifference Bold"/>
                <a:ea typeface="Glacial Indifference Bold"/>
                <a:cs typeface="Glacial Indifference Bold"/>
                <a:sym typeface="Glacial Indifference Bold"/>
              </a:rPr>
              <a:t>Tiempo de la Lección</a:t>
            </a:r>
          </a:p>
        </p:txBody>
      </p:sp>
      <p:sp>
        <p:nvSpPr>
          <p:cNvPr name="TextBox 7" id="7"/>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5805" y="-305610"/>
            <a:ext cx="2549009" cy="4766647"/>
          </a:xfrm>
          <a:custGeom>
            <a:avLst/>
            <a:gdLst/>
            <a:ahLst/>
            <a:cxnLst/>
            <a:rect r="r" b="b" t="t" l="l"/>
            <a:pathLst>
              <a:path h="4766647" w="2549009">
                <a:moveTo>
                  <a:pt x="0" y="0"/>
                </a:moveTo>
                <a:lnTo>
                  <a:pt x="2549010" y="0"/>
                </a:lnTo>
                <a:lnTo>
                  <a:pt x="2549010" y="4766647"/>
                </a:lnTo>
                <a:lnTo>
                  <a:pt x="0" y="476664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496541" y="1923098"/>
            <a:ext cx="14540906" cy="6374130"/>
          </a:xfrm>
          <a:prstGeom prst="rect">
            <a:avLst/>
          </a:prstGeom>
        </p:spPr>
        <p:txBody>
          <a:bodyPr anchor="t" rtlCol="false" tIns="0" lIns="0" bIns="0" rIns="0">
            <a:spAutoFit/>
          </a:bodyPr>
          <a:lstStyle/>
          <a:p>
            <a:pPr algn="l">
              <a:lnSpc>
                <a:spcPts val="4620"/>
              </a:lnSpc>
            </a:pPr>
            <a:r>
              <a:rPr lang="en-US" sz="3300">
                <a:solidFill>
                  <a:srgbClr val="444C5C"/>
                </a:solidFill>
                <a:latin typeface="Glacial Indifference"/>
                <a:ea typeface="Glacial Indifference"/>
                <a:cs typeface="Glacial Indifference"/>
                <a:sym typeface="Glacial Indifference"/>
              </a:rPr>
              <a:t>Queda claro que la necesidad de conocer el futuro sigue moviendo a muchas personas a buscar respuestas en caminos equivocados. Hoy vimos que existen medios modernos y populares que intentan ocupar el lugar de la revelación divina, y también vimos que ninguno de ellos puede darnos la seguridad espiritual</a:t>
            </a:r>
            <a:r>
              <a:rPr lang="en-US" sz="3300">
                <a:solidFill>
                  <a:srgbClr val="444C5C"/>
                </a:solidFill>
                <a:latin typeface="Glacial Indifference"/>
                <a:ea typeface="Glacial Indifference"/>
                <a:cs typeface="Glacial Indifference"/>
                <a:sym typeface="Glacial Indifference"/>
              </a:rPr>
              <a:t> que </a:t>
            </a:r>
            <a:r>
              <a:rPr lang="en-US" sz="3300">
                <a:solidFill>
                  <a:srgbClr val="444C5C"/>
                </a:solidFill>
                <a:latin typeface="Glacial Indifference"/>
                <a:ea typeface="Glacial Indifference"/>
                <a:cs typeface="Glacial Indifference"/>
                <a:sym typeface="Glacial Indifference"/>
              </a:rPr>
              <a:t>sol</a:t>
            </a:r>
            <a:r>
              <a:rPr lang="en-US" sz="3300">
                <a:solidFill>
                  <a:srgbClr val="444C5C"/>
                </a:solidFill>
                <a:latin typeface="Glacial Indifference"/>
                <a:ea typeface="Glacial Indifference"/>
                <a:cs typeface="Glacial Indifference"/>
                <a:sym typeface="Glacial Indifference"/>
              </a:rPr>
              <a:t>o</a:t>
            </a:r>
            <a:r>
              <a:rPr lang="en-US" sz="3300">
                <a:solidFill>
                  <a:srgbClr val="444C5C"/>
                </a:solidFill>
                <a:latin typeface="Glacial Indifference"/>
                <a:ea typeface="Glacial Indifference"/>
                <a:cs typeface="Glacial Indifference"/>
                <a:sym typeface="Glacial Indifference"/>
              </a:rPr>
              <a:t> </a:t>
            </a:r>
            <a:r>
              <a:rPr lang="en-US" sz="3300">
                <a:solidFill>
                  <a:srgbClr val="444C5C"/>
                </a:solidFill>
                <a:latin typeface="Glacial Indifference"/>
                <a:ea typeface="Glacial Indifference"/>
                <a:cs typeface="Glacial Indifference"/>
                <a:sym typeface="Glacial Indifference"/>
              </a:rPr>
              <a:t>p</a:t>
            </a:r>
            <a:r>
              <a:rPr lang="en-US" sz="3300">
                <a:solidFill>
                  <a:srgbClr val="444C5C"/>
                </a:solidFill>
                <a:latin typeface="Glacial Indifference"/>
                <a:ea typeface="Glacial Indifference"/>
                <a:cs typeface="Glacial Indifference"/>
                <a:sym typeface="Glacial Indifference"/>
              </a:rPr>
              <a:t>rov</a:t>
            </a:r>
            <a:r>
              <a:rPr lang="en-US" sz="3300">
                <a:solidFill>
                  <a:srgbClr val="444C5C"/>
                </a:solidFill>
                <a:latin typeface="Glacial Indifference"/>
                <a:ea typeface="Glacial Indifference"/>
                <a:cs typeface="Glacial Indifference"/>
                <a:sym typeface="Glacial Indifference"/>
              </a:rPr>
              <a:t>ien</a:t>
            </a:r>
            <a:r>
              <a:rPr lang="en-US" sz="3300">
                <a:solidFill>
                  <a:srgbClr val="444C5C"/>
                </a:solidFill>
                <a:latin typeface="Glacial Indifference"/>
                <a:ea typeface="Glacial Indifference"/>
                <a:cs typeface="Glacial Indifference"/>
                <a:sym typeface="Glacial Indifference"/>
              </a:rPr>
              <a:t>e</a:t>
            </a:r>
            <a:r>
              <a:rPr lang="en-US" sz="3300">
                <a:solidFill>
                  <a:srgbClr val="444C5C"/>
                </a:solidFill>
                <a:latin typeface="Glacial Indifference"/>
                <a:ea typeface="Glacial Indifference"/>
                <a:cs typeface="Glacial Indifference"/>
                <a:sym typeface="Glacial Indifference"/>
              </a:rPr>
              <a:t> de</a:t>
            </a:r>
            <a:r>
              <a:rPr lang="en-US" sz="3300">
                <a:solidFill>
                  <a:srgbClr val="444C5C"/>
                </a:solidFill>
                <a:latin typeface="Glacial Indifference"/>
                <a:ea typeface="Glacial Indifference"/>
                <a:cs typeface="Glacial Indifference"/>
                <a:sym typeface="Glacial Indifference"/>
              </a:rPr>
              <a:t> D</a:t>
            </a:r>
            <a:r>
              <a:rPr lang="en-US" sz="3300">
                <a:solidFill>
                  <a:srgbClr val="444C5C"/>
                </a:solidFill>
                <a:latin typeface="Glacial Indifference"/>
                <a:ea typeface="Glacial Indifference"/>
                <a:cs typeface="Glacial Indifference"/>
                <a:sym typeface="Glacial Indifference"/>
              </a:rPr>
              <a:t>ios</a:t>
            </a:r>
            <a:r>
              <a:rPr lang="en-US" sz="3300">
                <a:solidFill>
                  <a:srgbClr val="444C5C"/>
                </a:solidFill>
                <a:latin typeface="Glacial Indifference"/>
                <a:ea typeface="Glacial Indifference"/>
                <a:cs typeface="Glacial Indifference"/>
                <a:sym typeface="Glacial Indifference"/>
              </a:rPr>
              <a:t>.</a:t>
            </a:r>
            <a:r>
              <a:rPr lang="en-US" sz="3300">
                <a:solidFill>
                  <a:srgbClr val="444C5C"/>
                </a:solidFill>
                <a:latin typeface="Glacial Indifference"/>
                <a:ea typeface="Glacial Indifference"/>
                <a:cs typeface="Glacial Indifference"/>
                <a:sym typeface="Glacial Indifference"/>
              </a:rPr>
              <a:t> </a:t>
            </a:r>
            <a:r>
              <a:rPr lang="en-US" sz="3300">
                <a:solidFill>
                  <a:srgbClr val="444C5C"/>
                </a:solidFill>
                <a:latin typeface="Glacial Indifference"/>
                <a:ea typeface="Glacial Indifference"/>
                <a:cs typeface="Glacial Indifference"/>
                <a:sym typeface="Glacial Indifference"/>
              </a:rPr>
              <a:t>La iglesia</a:t>
            </a:r>
            <a:r>
              <a:rPr lang="en-US" sz="3300">
                <a:solidFill>
                  <a:srgbClr val="444C5C"/>
                </a:solidFill>
                <a:latin typeface="Glacial Indifference"/>
                <a:ea typeface="Glacial Indifference"/>
                <a:cs typeface="Glacial Indifference"/>
                <a:sym typeface="Glacial Indifference"/>
              </a:rPr>
              <a:t> no</a:t>
            </a:r>
            <a:r>
              <a:rPr lang="en-US" sz="3300">
                <a:solidFill>
                  <a:srgbClr val="444C5C"/>
                </a:solidFill>
                <a:latin typeface="Glacial Indifference"/>
                <a:ea typeface="Glacial Indifference"/>
                <a:cs typeface="Glacial Indifference"/>
                <a:sym typeface="Glacial Indifference"/>
              </a:rPr>
              <a:t> </a:t>
            </a:r>
            <a:r>
              <a:rPr lang="en-US" sz="3300">
                <a:solidFill>
                  <a:srgbClr val="444C5C"/>
                </a:solidFill>
                <a:latin typeface="Glacial Indifference"/>
                <a:ea typeface="Glacial Indifference"/>
                <a:cs typeface="Glacial Indifference"/>
                <a:sym typeface="Glacial Indifference"/>
              </a:rPr>
              <a:t>e</a:t>
            </a:r>
            <a:r>
              <a:rPr lang="en-US" sz="3300">
                <a:solidFill>
                  <a:srgbClr val="444C5C"/>
                </a:solidFill>
                <a:latin typeface="Glacial Indifference"/>
                <a:ea typeface="Glacial Indifference"/>
                <a:cs typeface="Glacial Indifference"/>
                <a:sym typeface="Glacial Indifference"/>
              </a:rPr>
              <a:t>s</a:t>
            </a:r>
            <a:r>
              <a:rPr lang="en-US" sz="3300">
                <a:solidFill>
                  <a:srgbClr val="444C5C"/>
                </a:solidFill>
                <a:latin typeface="Glacial Indifference"/>
                <a:ea typeface="Glacial Indifference"/>
                <a:cs typeface="Glacial Indifference"/>
                <a:sym typeface="Glacial Indifference"/>
              </a:rPr>
              <a:t> </a:t>
            </a:r>
            <a:r>
              <a:rPr lang="en-US" sz="3300">
                <a:solidFill>
                  <a:srgbClr val="444C5C"/>
                </a:solidFill>
                <a:latin typeface="Glacial Indifference"/>
                <a:ea typeface="Glacial Indifference"/>
                <a:cs typeface="Glacial Indifference"/>
                <a:sym typeface="Glacial Indifference"/>
              </a:rPr>
              <a:t>guiada</a:t>
            </a:r>
            <a:r>
              <a:rPr lang="en-US" sz="3300">
                <a:solidFill>
                  <a:srgbClr val="444C5C"/>
                </a:solidFill>
                <a:latin typeface="Glacial Indifference"/>
                <a:ea typeface="Glacial Indifference"/>
                <a:cs typeface="Glacial Indifference"/>
                <a:sym typeface="Glacial Indifference"/>
              </a:rPr>
              <a:t> por</a:t>
            </a:r>
            <a:r>
              <a:rPr lang="en-US" sz="3300">
                <a:solidFill>
                  <a:srgbClr val="444C5C"/>
                </a:solidFill>
                <a:latin typeface="Glacial Indifference"/>
                <a:ea typeface="Glacial Indifference"/>
                <a:cs typeface="Glacial Indifference"/>
                <a:sym typeface="Glacial Indifference"/>
              </a:rPr>
              <a:t> ho</a:t>
            </a:r>
            <a:r>
              <a:rPr lang="en-US" sz="3300">
                <a:solidFill>
                  <a:srgbClr val="444C5C"/>
                </a:solidFill>
                <a:latin typeface="Glacial Indifference"/>
                <a:ea typeface="Glacial Indifference"/>
                <a:cs typeface="Glacial Indifference"/>
                <a:sym typeface="Glacial Indifference"/>
              </a:rPr>
              <a:t>r</a:t>
            </a:r>
            <a:r>
              <a:rPr lang="en-US" sz="3300">
                <a:solidFill>
                  <a:srgbClr val="444C5C"/>
                </a:solidFill>
                <a:latin typeface="Glacial Indifference"/>
                <a:ea typeface="Glacial Indifference"/>
                <a:cs typeface="Glacial Indifference"/>
                <a:sym typeface="Glacial Indifference"/>
              </a:rPr>
              <a:t>óscop</a:t>
            </a:r>
            <a:r>
              <a:rPr lang="en-US" sz="3300">
                <a:solidFill>
                  <a:srgbClr val="444C5C"/>
                </a:solidFill>
                <a:latin typeface="Glacial Indifference"/>
                <a:ea typeface="Glacial Indifference"/>
                <a:cs typeface="Glacial Indifference"/>
                <a:sym typeface="Glacial Indifference"/>
              </a:rPr>
              <a:t>os, energías, pronósticos humanos, sistemas predictivos o impresiones personales. Dios no ha dejado a su pueblo sin orientación. Él ha hablado por medio de su Palabra y ha dado el don profético para edificación, dirección y amonestación de su pueblo. Que al terminar este programa cada uno de nosotros salga con una decisión firme: cerrar toda puerta al engaño, examinarlo todo a la luz de la Biblia y buscar siempre la dirección del Señor. </a:t>
            </a:r>
          </a:p>
        </p:txBody>
      </p:sp>
      <p:sp>
        <p:nvSpPr>
          <p:cNvPr name="TextBox 4" id="4"/>
          <p:cNvSpPr txBox="true"/>
          <p:nvPr/>
        </p:nvSpPr>
        <p:spPr>
          <a:xfrm rot="-5400000">
            <a:off x="-1513842" y="4230086"/>
            <a:ext cx="5692219" cy="1387474"/>
          </a:xfrm>
          <a:prstGeom prst="rect">
            <a:avLst/>
          </a:prstGeom>
        </p:spPr>
        <p:txBody>
          <a:bodyPr anchor="t" rtlCol="false" tIns="0" lIns="0" bIns="0" rIns="0">
            <a:spAutoFit/>
          </a:bodyPr>
          <a:lstStyle/>
          <a:p>
            <a:pPr algn="l">
              <a:lnSpc>
                <a:spcPts val="11200"/>
              </a:lnSpc>
            </a:pPr>
            <a:r>
              <a:rPr lang="en-US" sz="8000" b="true">
                <a:solidFill>
                  <a:srgbClr val="444C5C"/>
                </a:solidFill>
                <a:latin typeface="Glacial Indifference Bold"/>
                <a:ea typeface="Glacial Indifference Bold"/>
                <a:cs typeface="Glacial Indifference Bold"/>
                <a:sym typeface="Glacial Indifference Bold"/>
              </a:rPr>
              <a:t>Conclusión</a:t>
            </a:r>
          </a:p>
        </p:txBody>
      </p:sp>
      <p:sp>
        <p:nvSpPr>
          <p:cNvPr name="TextBox 5" id="5"/>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444C5C">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487299"/>
        </a:solidFill>
      </p:bgPr>
    </p:bg>
    <p:spTree>
      <p:nvGrpSpPr>
        <p:cNvPr id="1" name=""/>
        <p:cNvGrpSpPr/>
        <p:nvPr/>
      </p:nvGrpSpPr>
      <p:grpSpPr>
        <a:xfrm>
          <a:off x="0" y="0"/>
          <a:ext cx="0" cy="0"/>
          <a:chOff x="0" y="0"/>
          <a:chExt cx="0" cy="0"/>
        </a:xfrm>
      </p:grpSpPr>
      <p:sp>
        <p:nvSpPr>
          <p:cNvPr name="Freeform 2" id="2"/>
          <p:cNvSpPr/>
          <p:nvPr/>
        </p:nvSpPr>
        <p:spPr>
          <a:xfrm flipH="false" flipV="false" rot="0">
            <a:off x="-470079" y="8480160"/>
            <a:ext cx="7315200" cy="1343780"/>
          </a:xfrm>
          <a:custGeom>
            <a:avLst/>
            <a:gdLst/>
            <a:ahLst/>
            <a:cxnLst/>
            <a:rect r="r" b="b" t="t" l="l"/>
            <a:pathLst>
              <a:path h="1343780" w="7315200">
                <a:moveTo>
                  <a:pt x="0" y="0"/>
                </a:moveTo>
                <a:lnTo>
                  <a:pt x="7315200" y="0"/>
                </a:lnTo>
                <a:lnTo>
                  <a:pt x="7315200" y="1343779"/>
                </a:lnTo>
                <a:lnTo>
                  <a:pt x="0" y="13437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1150421" y="356810"/>
            <a:ext cx="7315200" cy="1343780"/>
          </a:xfrm>
          <a:custGeom>
            <a:avLst/>
            <a:gdLst/>
            <a:ahLst/>
            <a:cxnLst/>
            <a:rect r="r" b="b" t="t" l="l"/>
            <a:pathLst>
              <a:path h="1343780" w="7315200">
                <a:moveTo>
                  <a:pt x="0" y="0"/>
                </a:moveTo>
                <a:lnTo>
                  <a:pt x="7315200" y="0"/>
                </a:lnTo>
                <a:lnTo>
                  <a:pt x="7315200" y="1343780"/>
                </a:lnTo>
                <a:lnTo>
                  <a:pt x="0" y="13437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671883" y="2956137"/>
            <a:ext cx="11700507" cy="1717676"/>
          </a:xfrm>
          <a:prstGeom prst="rect">
            <a:avLst/>
          </a:prstGeom>
        </p:spPr>
        <p:txBody>
          <a:bodyPr anchor="t" rtlCol="false" tIns="0" lIns="0" bIns="0" rIns="0">
            <a:spAutoFit/>
          </a:bodyPr>
          <a:lstStyle/>
          <a:p>
            <a:pPr algn="ctr">
              <a:lnSpc>
                <a:spcPts val="13999"/>
              </a:lnSpc>
            </a:pPr>
            <a:r>
              <a:rPr lang="en-US" b="true" sz="9999">
                <a:solidFill>
                  <a:srgbClr val="FECC84"/>
                </a:solidFill>
                <a:latin typeface="Glacial Indifference Bold"/>
                <a:ea typeface="Glacial Indifference Bold"/>
                <a:cs typeface="Glacial Indifference Bold"/>
                <a:sym typeface="Glacial Indifference Bold"/>
              </a:rPr>
              <a:t>Himno Final</a:t>
            </a:r>
          </a:p>
        </p:txBody>
      </p:sp>
      <p:sp>
        <p:nvSpPr>
          <p:cNvPr name="TextBox 5" id="5"/>
          <p:cNvSpPr txBox="true"/>
          <p:nvPr/>
        </p:nvSpPr>
        <p:spPr>
          <a:xfrm rot="0">
            <a:off x="3374115" y="4923661"/>
            <a:ext cx="11700507" cy="1047750"/>
          </a:xfrm>
          <a:prstGeom prst="rect">
            <a:avLst/>
          </a:prstGeom>
        </p:spPr>
        <p:txBody>
          <a:bodyPr anchor="t" rtlCol="false" tIns="0" lIns="0" bIns="0" rIns="0">
            <a:spAutoFit/>
          </a:bodyPr>
          <a:lstStyle/>
          <a:p>
            <a:pPr algn="ctr">
              <a:lnSpc>
                <a:spcPts val="8400"/>
              </a:lnSpc>
            </a:pPr>
            <a:r>
              <a:rPr lang="en-US" sz="6000">
                <a:solidFill>
                  <a:srgbClr val="FFFFFF"/>
                </a:solidFill>
                <a:latin typeface="Glacial Indifference"/>
                <a:ea typeface="Glacial Indifference"/>
                <a:cs typeface="Glacial Indifference"/>
                <a:sym typeface="Glacial Indifference"/>
              </a:rPr>
              <a:t># 511, Marcharé en la divina luz.</a:t>
            </a:r>
          </a:p>
        </p:txBody>
      </p:sp>
      <p:sp>
        <p:nvSpPr>
          <p:cNvPr name="TextBox 6" id="6"/>
          <p:cNvSpPr txBox="true"/>
          <p:nvPr/>
        </p:nvSpPr>
        <p:spPr>
          <a:xfrm rot="0">
            <a:off x="15361409" y="9017635"/>
            <a:ext cx="1897891" cy="240665"/>
          </a:xfrm>
          <a:prstGeom prst="rect">
            <a:avLst/>
          </a:prstGeom>
        </p:spPr>
        <p:txBody>
          <a:bodyPr anchor="t" rtlCol="false" tIns="0" lIns="0" bIns="0" rIns="0">
            <a:spAutoFit/>
          </a:bodyPr>
          <a:lstStyle/>
          <a:p>
            <a:pPr algn="just">
              <a:lnSpc>
                <a:spcPts val="1960"/>
              </a:lnSpc>
            </a:pPr>
            <a:r>
              <a:rPr lang="en-US" sz="1400">
                <a:solidFill>
                  <a:srgbClr val="FFFFFF">
                    <a:alpha val="24706"/>
                  </a:srgbClr>
                </a:solidFill>
                <a:latin typeface="Glacial Indifference"/>
                <a:ea typeface="Glacial Indifference"/>
                <a:cs typeface="Glacial Indifference"/>
                <a:sym typeface="Glacial Indifference"/>
              </a:rPr>
              <a:t>recursos-biblicos.com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DAHWhdhBxtk</dc:identifier>
  <dcterms:modified xsi:type="dcterms:W3CDTF">2011-08-01T06:04:30Z</dcterms:modified>
  <cp:revision>1</cp:revision>
  <dc:title>Programa DIA PPT 03-10-26</dc:title>
</cp:coreProperties>
</file>