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Hobo" panose="020B0604020202020204" charset="0"/>
      <p:regular r:id="rId21"/>
    </p:embeddedFont>
    <p:embeddedFont>
      <p:font typeface="ITC Benguiat Condensed" panose="020B0604020202020204" charset="0"/>
      <p:regular r:id="rId22"/>
    </p:embeddedFont>
    <p:embeddedFont>
      <p:font typeface="ITC Franklin Gothic LT" panose="020B0604020202020204" charset="0"/>
      <p:regular r:id="rId23"/>
    </p:embeddedFont>
    <p:embeddedFont>
      <p:font typeface="Nunito" panose="020F0502020204030204" pitchFamily="2"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8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a:off x="-1281895" y="5435272"/>
            <a:ext cx="9280893" cy="5568536"/>
          </a:xfrm>
          <a:custGeom>
            <a:avLst/>
            <a:gdLst/>
            <a:ahLst/>
            <a:cxnLst/>
            <a:rect l="l" t="t" r="r" b="b"/>
            <a:pathLst>
              <a:path w="9280893" h="5568536">
                <a:moveTo>
                  <a:pt x="9280893" y="0"/>
                </a:moveTo>
                <a:lnTo>
                  <a:pt x="0" y="0"/>
                </a:lnTo>
                <a:lnTo>
                  <a:pt x="0" y="5568536"/>
                </a:lnTo>
                <a:lnTo>
                  <a:pt x="9280893" y="5568536"/>
                </a:lnTo>
                <a:lnTo>
                  <a:pt x="9280893" y="0"/>
                </a:lnTo>
                <a:close/>
              </a:path>
            </a:pathLst>
          </a:custGeom>
          <a:blipFill>
            <a:blip r:embed="rId2"/>
            <a:stretch>
              <a:fillRect/>
            </a:stretch>
          </a:blipFill>
        </p:spPr>
        <p:txBody>
          <a:bodyPr/>
          <a:lstStyle/>
          <a:p>
            <a:endParaRPr lang="es-CO"/>
          </a:p>
        </p:txBody>
      </p:sp>
      <p:sp>
        <p:nvSpPr>
          <p:cNvPr id="3" name="Freeform 3"/>
          <p:cNvSpPr/>
          <p:nvPr/>
        </p:nvSpPr>
        <p:spPr>
          <a:xfrm flipV="1">
            <a:off x="10289002" y="-716808"/>
            <a:ext cx="9280893" cy="5568536"/>
          </a:xfrm>
          <a:custGeom>
            <a:avLst/>
            <a:gdLst/>
            <a:ahLst/>
            <a:cxnLst/>
            <a:rect l="l" t="t" r="r" b="b"/>
            <a:pathLst>
              <a:path w="9280893" h="5568536">
                <a:moveTo>
                  <a:pt x="0" y="5568536"/>
                </a:moveTo>
                <a:lnTo>
                  <a:pt x="9280893" y="5568536"/>
                </a:lnTo>
                <a:lnTo>
                  <a:pt x="9280893" y="0"/>
                </a:lnTo>
                <a:lnTo>
                  <a:pt x="0" y="0"/>
                </a:lnTo>
                <a:lnTo>
                  <a:pt x="0" y="5568536"/>
                </a:lnTo>
                <a:close/>
              </a:path>
            </a:pathLst>
          </a:custGeom>
          <a:blipFill>
            <a:blip r:embed="rId2"/>
            <a:stretch>
              <a:fillRect/>
            </a:stretch>
          </a:blipFill>
        </p:spPr>
        <p:txBody>
          <a:bodyPr/>
          <a:lstStyle/>
          <a:p>
            <a:endParaRPr lang="es-CO"/>
          </a:p>
        </p:txBody>
      </p:sp>
      <p:sp>
        <p:nvSpPr>
          <p:cNvPr id="4" name="Freeform 4"/>
          <p:cNvSpPr/>
          <p:nvPr/>
        </p:nvSpPr>
        <p:spPr>
          <a:xfrm flipV="1">
            <a:off x="-289875" y="-718493"/>
            <a:ext cx="3224507" cy="4114800"/>
          </a:xfrm>
          <a:custGeom>
            <a:avLst/>
            <a:gdLst/>
            <a:ahLst/>
            <a:cxnLst/>
            <a:rect l="l" t="t" r="r" b="b"/>
            <a:pathLst>
              <a:path w="3224507" h="4114800">
                <a:moveTo>
                  <a:pt x="0" y="4114800"/>
                </a:moveTo>
                <a:lnTo>
                  <a:pt x="3224507" y="4114800"/>
                </a:lnTo>
                <a:lnTo>
                  <a:pt x="3224507"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H="1">
            <a:off x="15359605" y="6890693"/>
            <a:ext cx="3224507" cy="4114800"/>
          </a:xfrm>
          <a:custGeom>
            <a:avLst/>
            <a:gdLst/>
            <a:ahLst/>
            <a:cxnLst/>
            <a:rect l="l" t="t" r="r" b="b"/>
            <a:pathLst>
              <a:path w="3224507" h="4114800">
                <a:moveTo>
                  <a:pt x="3224507" y="0"/>
                </a:moveTo>
                <a:lnTo>
                  <a:pt x="0" y="0"/>
                </a:lnTo>
                <a:lnTo>
                  <a:pt x="0" y="4114800"/>
                </a:lnTo>
                <a:lnTo>
                  <a:pt x="3224507" y="4114800"/>
                </a:lnTo>
                <a:lnTo>
                  <a:pt x="32245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a:off x="-453798" y="8217856"/>
            <a:ext cx="2964996" cy="2080888"/>
          </a:xfrm>
          <a:custGeom>
            <a:avLst/>
            <a:gdLst/>
            <a:ahLst/>
            <a:cxnLst/>
            <a:rect l="l" t="t" r="r" b="b"/>
            <a:pathLst>
              <a:path w="2964996" h="2080888">
                <a:moveTo>
                  <a:pt x="0" y="0"/>
                </a:moveTo>
                <a:lnTo>
                  <a:pt x="2964996" y="0"/>
                </a:lnTo>
                <a:lnTo>
                  <a:pt x="2964996" y="2080888"/>
                </a:lnTo>
                <a:lnTo>
                  <a:pt x="0" y="20808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flipH="1" flipV="1">
            <a:off x="15619116" y="-11744"/>
            <a:ext cx="2964996" cy="2080888"/>
          </a:xfrm>
          <a:custGeom>
            <a:avLst/>
            <a:gdLst/>
            <a:ahLst/>
            <a:cxnLst/>
            <a:rect l="l" t="t" r="r" b="b"/>
            <a:pathLst>
              <a:path w="2964996" h="2080888">
                <a:moveTo>
                  <a:pt x="2964996" y="2080888"/>
                </a:moveTo>
                <a:lnTo>
                  <a:pt x="0" y="2080888"/>
                </a:lnTo>
                <a:lnTo>
                  <a:pt x="0" y="0"/>
                </a:lnTo>
                <a:lnTo>
                  <a:pt x="2964996" y="0"/>
                </a:lnTo>
                <a:lnTo>
                  <a:pt x="2964996" y="208088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Freeform 8"/>
          <p:cNvSpPr/>
          <p:nvPr/>
        </p:nvSpPr>
        <p:spPr>
          <a:xfrm flipH="1">
            <a:off x="5934780" y="5515516"/>
            <a:ext cx="2515873" cy="4771484"/>
          </a:xfrm>
          <a:custGeom>
            <a:avLst/>
            <a:gdLst/>
            <a:ahLst/>
            <a:cxnLst/>
            <a:rect l="l" t="t" r="r" b="b"/>
            <a:pathLst>
              <a:path w="2515873" h="4771484">
                <a:moveTo>
                  <a:pt x="2515874" y="0"/>
                </a:moveTo>
                <a:lnTo>
                  <a:pt x="0" y="0"/>
                </a:lnTo>
                <a:lnTo>
                  <a:pt x="0" y="4771484"/>
                </a:lnTo>
                <a:lnTo>
                  <a:pt x="2515874" y="4771484"/>
                </a:lnTo>
                <a:lnTo>
                  <a:pt x="2515874"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CO"/>
          </a:p>
        </p:txBody>
      </p:sp>
      <p:sp>
        <p:nvSpPr>
          <p:cNvPr id="9" name="TextBox 9"/>
          <p:cNvSpPr txBox="1"/>
          <p:nvPr/>
        </p:nvSpPr>
        <p:spPr>
          <a:xfrm>
            <a:off x="4397708" y="1072207"/>
            <a:ext cx="9758331" cy="2355559"/>
          </a:xfrm>
          <a:prstGeom prst="rect">
            <a:avLst/>
          </a:prstGeom>
        </p:spPr>
        <p:txBody>
          <a:bodyPr lIns="0" tIns="0" rIns="0" bIns="0" rtlCol="0" anchor="t">
            <a:spAutoFit/>
          </a:bodyPr>
          <a:lstStyle/>
          <a:p>
            <a:pPr algn="ctr">
              <a:lnSpc>
                <a:spcPts val="19266"/>
              </a:lnSpc>
            </a:pPr>
            <a:r>
              <a:rPr lang="en-US" sz="13761">
                <a:solidFill>
                  <a:srgbClr val="5C6B73"/>
                </a:solidFill>
                <a:latin typeface="Hobo"/>
                <a:ea typeface="Hobo"/>
                <a:cs typeface="Hobo"/>
                <a:sym typeface="Hobo"/>
              </a:rPr>
              <a:t>PASANDO</a:t>
            </a:r>
          </a:p>
        </p:txBody>
      </p:sp>
      <p:sp>
        <p:nvSpPr>
          <p:cNvPr id="10" name="TextBox 10"/>
          <p:cNvSpPr txBox="1"/>
          <p:nvPr/>
        </p:nvSpPr>
        <p:spPr>
          <a:xfrm>
            <a:off x="2511198" y="3079713"/>
            <a:ext cx="15209351" cy="2355559"/>
          </a:xfrm>
          <a:prstGeom prst="rect">
            <a:avLst/>
          </a:prstGeom>
        </p:spPr>
        <p:txBody>
          <a:bodyPr lIns="0" tIns="0" rIns="0" bIns="0" rtlCol="0" anchor="t">
            <a:spAutoFit/>
          </a:bodyPr>
          <a:lstStyle/>
          <a:p>
            <a:pPr algn="ctr">
              <a:lnSpc>
                <a:spcPts val="19266"/>
              </a:lnSpc>
            </a:pPr>
            <a:r>
              <a:rPr lang="en-US" sz="13761">
                <a:solidFill>
                  <a:srgbClr val="5C6B73"/>
                </a:solidFill>
                <a:latin typeface="Hobo"/>
                <a:ea typeface="Hobo"/>
                <a:cs typeface="Hobo"/>
                <a:sym typeface="Hobo"/>
              </a:rPr>
              <a:t>LA ANTORCHA</a:t>
            </a:r>
          </a:p>
        </p:txBody>
      </p:sp>
      <p:sp>
        <p:nvSpPr>
          <p:cNvPr id="11" name="TextBox 11"/>
          <p:cNvSpPr txBox="1"/>
          <p:nvPr/>
        </p:nvSpPr>
        <p:spPr>
          <a:xfrm>
            <a:off x="7192717" y="7748858"/>
            <a:ext cx="9143344" cy="755650"/>
          </a:xfrm>
          <a:prstGeom prst="rect">
            <a:avLst/>
          </a:prstGeom>
        </p:spPr>
        <p:txBody>
          <a:bodyPr lIns="0" tIns="0" rIns="0" bIns="0" rtlCol="0" anchor="t">
            <a:spAutoFit/>
          </a:bodyPr>
          <a:lstStyle/>
          <a:p>
            <a:pPr algn="ctr">
              <a:lnSpc>
                <a:spcPts val="5599"/>
              </a:lnSpc>
            </a:pPr>
            <a:r>
              <a:rPr lang="en-US" sz="3999">
                <a:solidFill>
                  <a:srgbClr val="5C6B73"/>
                </a:solidFill>
                <a:latin typeface="ITC Franklin Gothic LT"/>
                <a:ea typeface="ITC Franklin Gothic LT"/>
                <a:cs typeface="ITC Franklin Gothic LT"/>
                <a:sym typeface="ITC Franklin Gothic LT"/>
              </a:rPr>
              <a:t>Programa de Escuela Sabática</a:t>
            </a:r>
          </a:p>
        </p:txBody>
      </p:sp>
      <p:sp>
        <p:nvSpPr>
          <p:cNvPr id="12" name="TextBox 12"/>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flipV="1">
            <a:off x="-1281895" y="-716808"/>
            <a:ext cx="9280893" cy="5568536"/>
          </a:xfrm>
          <a:custGeom>
            <a:avLst/>
            <a:gdLst/>
            <a:ahLst/>
            <a:cxnLst/>
            <a:rect l="l" t="t" r="r" b="b"/>
            <a:pathLst>
              <a:path w="9280893" h="5568536">
                <a:moveTo>
                  <a:pt x="9280893" y="5568536"/>
                </a:moveTo>
                <a:lnTo>
                  <a:pt x="0" y="5568536"/>
                </a:lnTo>
                <a:lnTo>
                  <a:pt x="0" y="0"/>
                </a:lnTo>
                <a:lnTo>
                  <a:pt x="9280893" y="0"/>
                </a:lnTo>
                <a:lnTo>
                  <a:pt x="9280893" y="5568536"/>
                </a:lnTo>
                <a:close/>
              </a:path>
            </a:pathLst>
          </a:custGeom>
          <a:blipFill>
            <a:blip r:embed="rId2"/>
            <a:stretch>
              <a:fillRect/>
            </a:stretch>
          </a:blipFill>
        </p:spPr>
        <p:txBody>
          <a:bodyPr/>
          <a:lstStyle/>
          <a:p>
            <a:endParaRPr lang="es-CO"/>
          </a:p>
        </p:txBody>
      </p:sp>
      <p:sp>
        <p:nvSpPr>
          <p:cNvPr id="3" name="Freeform 3"/>
          <p:cNvSpPr/>
          <p:nvPr/>
        </p:nvSpPr>
        <p:spPr>
          <a:xfrm>
            <a:off x="10289002" y="5435272"/>
            <a:ext cx="9280893" cy="5568536"/>
          </a:xfrm>
          <a:custGeom>
            <a:avLst/>
            <a:gdLst/>
            <a:ahLst/>
            <a:cxnLst/>
            <a:rect l="l" t="t" r="r" b="b"/>
            <a:pathLst>
              <a:path w="9280893" h="5568536">
                <a:moveTo>
                  <a:pt x="0" y="0"/>
                </a:moveTo>
                <a:lnTo>
                  <a:pt x="9280893" y="0"/>
                </a:lnTo>
                <a:lnTo>
                  <a:pt x="9280893" y="5568536"/>
                </a:lnTo>
                <a:lnTo>
                  <a:pt x="0" y="5568536"/>
                </a:lnTo>
                <a:lnTo>
                  <a:pt x="0" y="0"/>
                </a:lnTo>
                <a:close/>
              </a:path>
            </a:pathLst>
          </a:custGeom>
          <a:blipFill>
            <a:blip r:embed="rId2"/>
            <a:stretch>
              <a:fillRect/>
            </a:stretch>
          </a:blipFill>
        </p:spPr>
        <p:txBody>
          <a:bodyPr/>
          <a:lstStyle/>
          <a:p>
            <a:endParaRPr lang="es-CO"/>
          </a:p>
        </p:txBody>
      </p:sp>
      <p:sp>
        <p:nvSpPr>
          <p:cNvPr id="4" name="Freeform 4"/>
          <p:cNvSpPr/>
          <p:nvPr/>
        </p:nvSpPr>
        <p:spPr>
          <a:xfrm flipH="1">
            <a:off x="15776802" y="8217856"/>
            <a:ext cx="2964996" cy="2080888"/>
          </a:xfrm>
          <a:custGeom>
            <a:avLst/>
            <a:gdLst/>
            <a:ahLst/>
            <a:cxnLst/>
            <a:rect l="l" t="t" r="r" b="b"/>
            <a:pathLst>
              <a:path w="2964996" h="2080888">
                <a:moveTo>
                  <a:pt x="2964996" y="0"/>
                </a:moveTo>
                <a:lnTo>
                  <a:pt x="0" y="0"/>
                </a:lnTo>
                <a:lnTo>
                  <a:pt x="0" y="2080888"/>
                </a:lnTo>
                <a:lnTo>
                  <a:pt x="2964996" y="2080888"/>
                </a:lnTo>
                <a:lnTo>
                  <a:pt x="296499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V="1">
            <a:off x="-453798" y="-11744"/>
            <a:ext cx="2964996" cy="2080888"/>
          </a:xfrm>
          <a:custGeom>
            <a:avLst/>
            <a:gdLst/>
            <a:ahLst/>
            <a:cxnLst/>
            <a:rect l="l" t="t" r="r" b="b"/>
            <a:pathLst>
              <a:path w="2964996" h="2080888">
                <a:moveTo>
                  <a:pt x="0" y="2080888"/>
                </a:moveTo>
                <a:lnTo>
                  <a:pt x="2964996" y="2080888"/>
                </a:lnTo>
                <a:lnTo>
                  <a:pt x="2964996" y="0"/>
                </a:lnTo>
                <a:lnTo>
                  <a:pt x="0" y="0"/>
                </a:lnTo>
                <a:lnTo>
                  <a:pt x="0" y="20808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flipH="1" flipV="1">
            <a:off x="15353076" y="-718493"/>
            <a:ext cx="3224507" cy="4114800"/>
          </a:xfrm>
          <a:custGeom>
            <a:avLst/>
            <a:gdLst/>
            <a:ahLst/>
            <a:cxnLst/>
            <a:rect l="l" t="t" r="r" b="b"/>
            <a:pathLst>
              <a:path w="3224507" h="4114800">
                <a:moveTo>
                  <a:pt x="3224506" y="4114800"/>
                </a:moveTo>
                <a:lnTo>
                  <a:pt x="0" y="4114800"/>
                </a:lnTo>
                <a:lnTo>
                  <a:pt x="0" y="0"/>
                </a:lnTo>
                <a:lnTo>
                  <a:pt x="3224506" y="0"/>
                </a:lnTo>
                <a:lnTo>
                  <a:pt x="3224506" y="41148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a:off x="-290283" y="6890693"/>
            <a:ext cx="3224507" cy="4114800"/>
          </a:xfrm>
          <a:custGeom>
            <a:avLst/>
            <a:gdLst/>
            <a:ahLst/>
            <a:cxnLst/>
            <a:rect l="l" t="t" r="r" b="b"/>
            <a:pathLst>
              <a:path w="3224507" h="4114800">
                <a:moveTo>
                  <a:pt x="0" y="0"/>
                </a:moveTo>
                <a:lnTo>
                  <a:pt x="3224507" y="0"/>
                </a:lnTo>
                <a:lnTo>
                  <a:pt x="322450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Freeform 8"/>
          <p:cNvSpPr/>
          <p:nvPr/>
        </p:nvSpPr>
        <p:spPr>
          <a:xfrm>
            <a:off x="6567559" y="6440244"/>
            <a:ext cx="4746095" cy="3512111"/>
          </a:xfrm>
          <a:custGeom>
            <a:avLst/>
            <a:gdLst/>
            <a:ahLst/>
            <a:cxnLst/>
            <a:rect l="l" t="t" r="r" b="b"/>
            <a:pathLst>
              <a:path w="4746095" h="3512111">
                <a:moveTo>
                  <a:pt x="0" y="0"/>
                </a:moveTo>
                <a:lnTo>
                  <a:pt x="4746096" y="0"/>
                </a:lnTo>
                <a:lnTo>
                  <a:pt x="4746096" y="3512111"/>
                </a:lnTo>
                <a:lnTo>
                  <a:pt x="0" y="3512111"/>
                </a:lnTo>
                <a:lnTo>
                  <a:pt x="0" y="0"/>
                </a:lnTo>
                <a:close/>
              </a:path>
            </a:pathLst>
          </a:custGeom>
          <a:blipFill>
            <a:blip r:embed="rId7"/>
            <a:stretch>
              <a:fillRect/>
            </a:stretch>
          </a:blipFill>
        </p:spPr>
        <p:txBody>
          <a:bodyPr/>
          <a:lstStyle/>
          <a:p>
            <a:endParaRPr lang="es-CO"/>
          </a:p>
        </p:txBody>
      </p:sp>
      <p:sp>
        <p:nvSpPr>
          <p:cNvPr id="9" name="TextBox 9"/>
          <p:cNvSpPr txBox="1"/>
          <p:nvPr/>
        </p:nvSpPr>
        <p:spPr>
          <a:xfrm>
            <a:off x="2448963" y="4350845"/>
            <a:ext cx="13390074" cy="1949779"/>
          </a:xfrm>
          <a:prstGeom prst="rect">
            <a:avLst/>
          </a:prstGeom>
        </p:spPr>
        <p:txBody>
          <a:bodyPr lIns="0" tIns="0" rIns="0" bIns="0" rtlCol="0" anchor="t">
            <a:spAutoFit/>
          </a:bodyPr>
          <a:lstStyle/>
          <a:p>
            <a:pPr algn="ctr">
              <a:lnSpc>
                <a:spcPts val="15906"/>
              </a:lnSpc>
            </a:pPr>
            <a:r>
              <a:rPr lang="en-US" sz="11362">
                <a:solidFill>
                  <a:srgbClr val="5C6B73"/>
                </a:solidFill>
                <a:latin typeface="Hobo"/>
                <a:ea typeface="Hobo"/>
                <a:cs typeface="Hobo"/>
                <a:sym typeface="Hobo"/>
              </a:rPr>
              <a:t>MUSICA ESPECIAL</a:t>
            </a:r>
          </a:p>
        </p:txBody>
      </p:sp>
      <p:sp>
        <p:nvSpPr>
          <p:cNvPr id="10" name="TextBox 10"/>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flipV="1">
            <a:off x="-1281895" y="-716808"/>
            <a:ext cx="9280893" cy="5568536"/>
          </a:xfrm>
          <a:custGeom>
            <a:avLst/>
            <a:gdLst/>
            <a:ahLst/>
            <a:cxnLst/>
            <a:rect l="l" t="t" r="r" b="b"/>
            <a:pathLst>
              <a:path w="9280893" h="5568536">
                <a:moveTo>
                  <a:pt x="9280893" y="5568536"/>
                </a:moveTo>
                <a:lnTo>
                  <a:pt x="0" y="5568536"/>
                </a:lnTo>
                <a:lnTo>
                  <a:pt x="0" y="0"/>
                </a:lnTo>
                <a:lnTo>
                  <a:pt x="9280893" y="0"/>
                </a:lnTo>
                <a:lnTo>
                  <a:pt x="9280893" y="5568536"/>
                </a:lnTo>
                <a:close/>
              </a:path>
            </a:pathLst>
          </a:custGeom>
          <a:blipFill>
            <a:blip r:embed="rId2"/>
            <a:stretch>
              <a:fillRect/>
            </a:stretch>
          </a:blipFill>
        </p:spPr>
        <p:txBody>
          <a:bodyPr/>
          <a:lstStyle/>
          <a:p>
            <a:endParaRPr lang="es-CO"/>
          </a:p>
        </p:txBody>
      </p:sp>
      <p:sp>
        <p:nvSpPr>
          <p:cNvPr id="3" name="Freeform 3"/>
          <p:cNvSpPr/>
          <p:nvPr/>
        </p:nvSpPr>
        <p:spPr>
          <a:xfrm>
            <a:off x="10289002" y="5435272"/>
            <a:ext cx="9280893" cy="5568536"/>
          </a:xfrm>
          <a:custGeom>
            <a:avLst/>
            <a:gdLst/>
            <a:ahLst/>
            <a:cxnLst/>
            <a:rect l="l" t="t" r="r" b="b"/>
            <a:pathLst>
              <a:path w="9280893" h="5568536">
                <a:moveTo>
                  <a:pt x="0" y="0"/>
                </a:moveTo>
                <a:lnTo>
                  <a:pt x="9280893" y="0"/>
                </a:lnTo>
                <a:lnTo>
                  <a:pt x="9280893" y="5568536"/>
                </a:lnTo>
                <a:lnTo>
                  <a:pt x="0" y="5568536"/>
                </a:lnTo>
                <a:lnTo>
                  <a:pt x="0" y="0"/>
                </a:lnTo>
                <a:close/>
              </a:path>
            </a:pathLst>
          </a:custGeom>
          <a:blipFill>
            <a:blip r:embed="rId2"/>
            <a:stretch>
              <a:fillRect/>
            </a:stretch>
          </a:blipFill>
        </p:spPr>
        <p:txBody>
          <a:bodyPr/>
          <a:lstStyle/>
          <a:p>
            <a:endParaRPr lang="es-CO"/>
          </a:p>
        </p:txBody>
      </p:sp>
      <p:sp>
        <p:nvSpPr>
          <p:cNvPr id="4" name="Freeform 4"/>
          <p:cNvSpPr/>
          <p:nvPr/>
        </p:nvSpPr>
        <p:spPr>
          <a:xfrm flipH="1">
            <a:off x="15776802" y="8217856"/>
            <a:ext cx="2964996" cy="2080888"/>
          </a:xfrm>
          <a:custGeom>
            <a:avLst/>
            <a:gdLst/>
            <a:ahLst/>
            <a:cxnLst/>
            <a:rect l="l" t="t" r="r" b="b"/>
            <a:pathLst>
              <a:path w="2964996" h="2080888">
                <a:moveTo>
                  <a:pt x="2964996" y="0"/>
                </a:moveTo>
                <a:lnTo>
                  <a:pt x="0" y="0"/>
                </a:lnTo>
                <a:lnTo>
                  <a:pt x="0" y="2080888"/>
                </a:lnTo>
                <a:lnTo>
                  <a:pt x="2964996" y="2080888"/>
                </a:lnTo>
                <a:lnTo>
                  <a:pt x="296499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V="1">
            <a:off x="-453798" y="-11744"/>
            <a:ext cx="2964996" cy="2080888"/>
          </a:xfrm>
          <a:custGeom>
            <a:avLst/>
            <a:gdLst/>
            <a:ahLst/>
            <a:cxnLst/>
            <a:rect l="l" t="t" r="r" b="b"/>
            <a:pathLst>
              <a:path w="2964996" h="2080888">
                <a:moveTo>
                  <a:pt x="0" y="2080888"/>
                </a:moveTo>
                <a:lnTo>
                  <a:pt x="2964996" y="2080888"/>
                </a:lnTo>
                <a:lnTo>
                  <a:pt x="2964996" y="0"/>
                </a:lnTo>
                <a:lnTo>
                  <a:pt x="0" y="0"/>
                </a:lnTo>
                <a:lnTo>
                  <a:pt x="0" y="20808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flipH="1" flipV="1">
            <a:off x="15353076" y="-718493"/>
            <a:ext cx="3224507" cy="4114800"/>
          </a:xfrm>
          <a:custGeom>
            <a:avLst/>
            <a:gdLst/>
            <a:ahLst/>
            <a:cxnLst/>
            <a:rect l="l" t="t" r="r" b="b"/>
            <a:pathLst>
              <a:path w="3224507" h="4114800">
                <a:moveTo>
                  <a:pt x="3224506" y="4114800"/>
                </a:moveTo>
                <a:lnTo>
                  <a:pt x="0" y="4114800"/>
                </a:lnTo>
                <a:lnTo>
                  <a:pt x="0" y="0"/>
                </a:lnTo>
                <a:lnTo>
                  <a:pt x="3224506" y="0"/>
                </a:lnTo>
                <a:lnTo>
                  <a:pt x="3224506" y="41148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a:off x="-290283" y="6890693"/>
            <a:ext cx="3224507" cy="4114800"/>
          </a:xfrm>
          <a:custGeom>
            <a:avLst/>
            <a:gdLst/>
            <a:ahLst/>
            <a:cxnLst/>
            <a:rect l="l" t="t" r="r" b="b"/>
            <a:pathLst>
              <a:path w="3224507" h="4114800">
                <a:moveTo>
                  <a:pt x="0" y="0"/>
                </a:moveTo>
                <a:lnTo>
                  <a:pt x="3224507" y="0"/>
                </a:lnTo>
                <a:lnTo>
                  <a:pt x="322450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TextBox 8"/>
          <p:cNvSpPr txBox="1"/>
          <p:nvPr/>
        </p:nvSpPr>
        <p:spPr>
          <a:xfrm>
            <a:off x="2111676" y="2244530"/>
            <a:ext cx="7046202" cy="1402150"/>
          </a:xfrm>
          <a:prstGeom prst="rect">
            <a:avLst/>
          </a:prstGeom>
        </p:spPr>
        <p:txBody>
          <a:bodyPr lIns="0" tIns="0" rIns="0" bIns="0" rtlCol="0" anchor="t">
            <a:spAutoFit/>
          </a:bodyPr>
          <a:lstStyle/>
          <a:p>
            <a:pPr algn="ctr">
              <a:lnSpc>
                <a:spcPts val="5666"/>
              </a:lnSpc>
            </a:pPr>
            <a:r>
              <a:rPr lang="en-US" sz="4047">
                <a:solidFill>
                  <a:srgbClr val="5C6B73"/>
                </a:solidFill>
                <a:latin typeface="Hobo"/>
                <a:ea typeface="Hobo"/>
                <a:cs typeface="Hobo"/>
                <a:sym typeface="Hobo"/>
              </a:rPr>
              <a:t>LÍDER MISIONERO EXPERIMENTADO: </a:t>
            </a:r>
          </a:p>
        </p:txBody>
      </p:sp>
      <p:sp>
        <p:nvSpPr>
          <p:cNvPr id="9" name="TextBox 9"/>
          <p:cNvSpPr txBox="1"/>
          <p:nvPr/>
        </p:nvSpPr>
        <p:spPr>
          <a:xfrm>
            <a:off x="2934224" y="3908484"/>
            <a:ext cx="6223654" cy="4247515"/>
          </a:xfrm>
          <a:prstGeom prst="rect">
            <a:avLst/>
          </a:prstGeom>
        </p:spPr>
        <p:txBody>
          <a:bodyPr lIns="0" tIns="0" rIns="0" bIns="0" rtlCol="0" anchor="t">
            <a:spAutoFit/>
          </a:bodyPr>
          <a:lstStyle/>
          <a:p>
            <a:pPr algn="l">
              <a:lnSpc>
                <a:spcPts val="4759"/>
              </a:lnSpc>
            </a:pPr>
            <a:r>
              <a:rPr lang="en-US" sz="3399">
                <a:solidFill>
                  <a:srgbClr val="5C6B73"/>
                </a:solidFill>
                <a:latin typeface="ITC Benguiat Condensed"/>
                <a:ea typeface="ITC Benguiat Condensed"/>
                <a:cs typeface="ITC Benguiat Condensed"/>
                <a:sym typeface="ITC Benguiat Condensed"/>
              </a:rPr>
              <a:t>Josué no trabajó solo. La fidelidad de los ancianos que continuaron guiando al pueblo tras su muerte demuestra que él formó y empoderó a otros. En vez de centralizar el poder, compartió visión, fe y responsabilidad.</a:t>
            </a:r>
          </a:p>
        </p:txBody>
      </p:sp>
      <p:sp>
        <p:nvSpPr>
          <p:cNvPr id="10" name="TextBox 10"/>
          <p:cNvSpPr txBox="1"/>
          <p:nvPr/>
        </p:nvSpPr>
        <p:spPr>
          <a:xfrm>
            <a:off x="9919127" y="2244530"/>
            <a:ext cx="7046202" cy="1402150"/>
          </a:xfrm>
          <a:prstGeom prst="rect">
            <a:avLst/>
          </a:prstGeom>
        </p:spPr>
        <p:txBody>
          <a:bodyPr lIns="0" tIns="0" rIns="0" bIns="0" rtlCol="0" anchor="t">
            <a:spAutoFit/>
          </a:bodyPr>
          <a:lstStyle/>
          <a:p>
            <a:pPr algn="ctr">
              <a:lnSpc>
                <a:spcPts val="5666"/>
              </a:lnSpc>
            </a:pPr>
            <a:r>
              <a:rPr lang="en-US" sz="4047">
                <a:solidFill>
                  <a:srgbClr val="5C6B73"/>
                </a:solidFill>
                <a:latin typeface="Hobo"/>
                <a:ea typeface="Hobo"/>
                <a:cs typeface="Hobo"/>
                <a:sym typeface="Hobo"/>
              </a:rPr>
              <a:t>LÍDER MISIONERO EN DESARROLLO:</a:t>
            </a:r>
          </a:p>
        </p:txBody>
      </p:sp>
      <p:sp>
        <p:nvSpPr>
          <p:cNvPr id="11" name="TextBox 11"/>
          <p:cNvSpPr txBox="1"/>
          <p:nvPr/>
        </p:nvSpPr>
        <p:spPr>
          <a:xfrm>
            <a:off x="10103066" y="3908484"/>
            <a:ext cx="6862263" cy="4247515"/>
          </a:xfrm>
          <a:prstGeom prst="rect">
            <a:avLst/>
          </a:prstGeom>
        </p:spPr>
        <p:txBody>
          <a:bodyPr lIns="0" tIns="0" rIns="0" bIns="0" rtlCol="0" anchor="t">
            <a:spAutoFit/>
          </a:bodyPr>
          <a:lstStyle/>
          <a:p>
            <a:pPr algn="l">
              <a:lnSpc>
                <a:spcPts val="4759"/>
              </a:lnSpc>
            </a:pPr>
            <a:r>
              <a:rPr lang="en-US" sz="3399">
                <a:solidFill>
                  <a:srgbClr val="5C6B73"/>
                </a:solidFill>
                <a:latin typeface="ITC Benguiat Condensed"/>
                <a:ea typeface="ITC Benguiat Condensed"/>
                <a:cs typeface="ITC Benguiat Condensed"/>
                <a:sym typeface="ITC Benguiat Condensed"/>
              </a:rPr>
              <a:t>Este ejemplo es fundamental: un buen líder no se enfoca solo en el presente, sino que siembra en otros para asegurar la continuidad. Preparar líderes fieles garantiza que la obra de Dios avance, aún cuando nosotros ya no estemos. </a:t>
            </a:r>
          </a:p>
        </p:txBody>
      </p:sp>
      <p:sp>
        <p:nvSpPr>
          <p:cNvPr id="12" name="TextBox 12"/>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a:off x="-1281895" y="5435272"/>
            <a:ext cx="9280893" cy="5568536"/>
          </a:xfrm>
          <a:custGeom>
            <a:avLst/>
            <a:gdLst/>
            <a:ahLst/>
            <a:cxnLst/>
            <a:rect l="l" t="t" r="r" b="b"/>
            <a:pathLst>
              <a:path w="9280893" h="5568536">
                <a:moveTo>
                  <a:pt x="9280893" y="0"/>
                </a:moveTo>
                <a:lnTo>
                  <a:pt x="0" y="0"/>
                </a:lnTo>
                <a:lnTo>
                  <a:pt x="0" y="5568536"/>
                </a:lnTo>
                <a:lnTo>
                  <a:pt x="9280893" y="5568536"/>
                </a:lnTo>
                <a:lnTo>
                  <a:pt x="9280893" y="0"/>
                </a:lnTo>
                <a:close/>
              </a:path>
            </a:pathLst>
          </a:custGeom>
          <a:blipFill>
            <a:blip r:embed="rId2"/>
            <a:stretch>
              <a:fillRect/>
            </a:stretch>
          </a:blipFill>
        </p:spPr>
        <p:txBody>
          <a:bodyPr/>
          <a:lstStyle/>
          <a:p>
            <a:endParaRPr lang="es-CO"/>
          </a:p>
        </p:txBody>
      </p:sp>
      <p:sp>
        <p:nvSpPr>
          <p:cNvPr id="3" name="Freeform 3"/>
          <p:cNvSpPr/>
          <p:nvPr/>
        </p:nvSpPr>
        <p:spPr>
          <a:xfrm flipV="1">
            <a:off x="10289002" y="-716808"/>
            <a:ext cx="9280893" cy="5568536"/>
          </a:xfrm>
          <a:custGeom>
            <a:avLst/>
            <a:gdLst/>
            <a:ahLst/>
            <a:cxnLst/>
            <a:rect l="l" t="t" r="r" b="b"/>
            <a:pathLst>
              <a:path w="9280893" h="5568536">
                <a:moveTo>
                  <a:pt x="0" y="5568536"/>
                </a:moveTo>
                <a:lnTo>
                  <a:pt x="9280893" y="5568536"/>
                </a:lnTo>
                <a:lnTo>
                  <a:pt x="9280893" y="0"/>
                </a:lnTo>
                <a:lnTo>
                  <a:pt x="0" y="0"/>
                </a:lnTo>
                <a:lnTo>
                  <a:pt x="0" y="5568536"/>
                </a:lnTo>
                <a:close/>
              </a:path>
            </a:pathLst>
          </a:custGeom>
          <a:blipFill>
            <a:blip r:embed="rId2"/>
            <a:stretch>
              <a:fillRect/>
            </a:stretch>
          </a:blipFill>
        </p:spPr>
        <p:txBody>
          <a:bodyPr/>
          <a:lstStyle/>
          <a:p>
            <a:endParaRPr lang="es-CO"/>
          </a:p>
        </p:txBody>
      </p:sp>
      <p:sp>
        <p:nvSpPr>
          <p:cNvPr id="4" name="Freeform 4"/>
          <p:cNvSpPr/>
          <p:nvPr/>
        </p:nvSpPr>
        <p:spPr>
          <a:xfrm flipV="1">
            <a:off x="-289875" y="-718493"/>
            <a:ext cx="3224507" cy="4114800"/>
          </a:xfrm>
          <a:custGeom>
            <a:avLst/>
            <a:gdLst/>
            <a:ahLst/>
            <a:cxnLst/>
            <a:rect l="l" t="t" r="r" b="b"/>
            <a:pathLst>
              <a:path w="3224507" h="4114800">
                <a:moveTo>
                  <a:pt x="0" y="4114800"/>
                </a:moveTo>
                <a:lnTo>
                  <a:pt x="3224507" y="4114800"/>
                </a:lnTo>
                <a:lnTo>
                  <a:pt x="3224507"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H="1">
            <a:off x="15359605" y="6890693"/>
            <a:ext cx="3224507" cy="4114800"/>
          </a:xfrm>
          <a:custGeom>
            <a:avLst/>
            <a:gdLst/>
            <a:ahLst/>
            <a:cxnLst/>
            <a:rect l="l" t="t" r="r" b="b"/>
            <a:pathLst>
              <a:path w="3224507" h="4114800">
                <a:moveTo>
                  <a:pt x="3224507" y="0"/>
                </a:moveTo>
                <a:lnTo>
                  <a:pt x="0" y="0"/>
                </a:lnTo>
                <a:lnTo>
                  <a:pt x="0" y="4114800"/>
                </a:lnTo>
                <a:lnTo>
                  <a:pt x="3224507" y="4114800"/>
                </a:lnTo>
                <a:lnTo>
                  <a:pt x="32245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a:off x="-453798" y="8217856"/>
            <a:ext cx="2964996" cy="2080888"/>
          </a:xfrm>
          <a:custGeom>
            <a:avLst/>
            <a:gdLst/>
            <a:ahLst/>
            <a:cxnLst/>
            <a:rect l="l" t="t" r="r" b="b"/>
            <a:pathLst>
              <a:path w="2964996" h="2080888">
                <a:moveTo>
                  <a:pt x="0" y="0"/>
                </a:moveTo>
                <a:lnTo>
                  <a:pt x="2964996" y="0"/>
                </a:lnTo>
                <a:lnTo>
                  <a:pt x="2964996" y="2080888"/>
                </a:lnTo>
                <a:lnTo>
                  <a:pt x="0" y="20808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flipH="1" flipV="1">
            <a:off x="15619116" y="-11744"/>
            <a:ext cx="2964996" cy="2080888"/>
          </a:xfrm>
          <a:custGeom>
            <a:avLst/>
            <a:gdLst/>
            <a:ahLst/>
            <a:cxnLst/>
            <a:rect l="l" t="t" r="r" b="b"/>
            <a:pathLst>
              <a:path w="2964996" h="2080888">
                <a:moveTo>
                  <a:pt x="2964996" y="2080888"/>
                </a:moveTo>
                <a:lnTo>
                  <a:pt x="0" y="2080888"/>
                </a:lnTo>
                <a:lnTo>
                  <a:pt x="0" y="0"/>
                </a:lnTo>
                <a:lnTo>
                  <a:pt x="2964996" y="0"/>
                </a:lnTo>
                <a:lnTo>
                  <a:pt x="2964996" y="208088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Freeform 8"/>
          <p:cNvSpPr/>
          <p:nvPr/>
        </p:nvSpPr>
        <p:spPr>
          <a:xfrm>
            <a:off x="4901004" y="4677974"/>
            <a:ext cx="4461803" cy="3440490"/>
          </a:xfrm>
          <a:custGeom>
            <a:avLst/>
            <a:gdLst/>
            <a:ahLst/>
            <a:cxnLst/>
            <a:rect l="l" t="t" r="r" b="b"/>
            <a:pathLst>
              <a:path w="4461803" h="3440490">
                <a:moveTo>
                  <a:pt x="0" y="0"/>
                </a:moveTo>
                <a:lnTo>
                  <a:pt x="4461803" y="0"/>
                </a:lnTo>
                <a:lnTo>
                  <a:pt x="4461803" y="3440490"/>
                </a:lnTo>
                <a:lnTo>
                  <a:pt x="0" y="3440490"/>
                </a:lnTo>
                <a:lnTo>
                  <a:pt x="0" y="0"/>
                </a:lnTo>
                <a:close/>
              </a:path>
            </a:pathLst>
          </a:custGeom>
          <a:blipFill>
            <a:blip r:embed="rId7"/>
            <a:stretch>
              <a:fillRect l="-27760" r="-15367"/>
            </a:stretch>
          </a:blipFill>
        </p:spPr>
        <p:txBody>
          <a:bodyPr/>
          <a:lstStyle/>
          <a:p>
            <a:endParaRPr lang="es-CO"/>
          </a:p>
        </p:txBody>
      </p:sp>
      <p:sp>
        <p:nvSpPr>
          <p:cNvPr id="9" name="Freeform 9"/>
          <p:cNvSpPr/>
          <p:nvPr/>
        </p:nvSpPr>
        <p:spPr>
          <a:xfrm rot="501099">
            <a:off x="11557930" y="4152104"/>
            <a:ext cx="3493957" cy="4492231"/>
          </a:xfrm>
          <a:custGeom>
            <a:avLst/>
            <a:gdLst/>
            <a:ahLst/>
            <a:cxnLst/>
            <a:rect l="l" t="t" r="r" b="b"/>
            <a:pathLst>
              <a:path w="3493957" h="4492231">
                <a:moveTo>
                  <a:pt x="0" y="0"/>
                </a:moveTo>
                <a:lnTo>
                  <a:pt x="3493957" y="0"/>
                </a:lnTo>
                <a:lnTo>
                  <a:pt x="3493957" y="4492231"/>
                </a:lnTo>
                <a:lnTo>
                  <a:pt x="0" y="4492231"/>
                </a:lnTo>
                <a:lnTo>
                  <a:pt x="0" y="0"/>
                </a:lnTo>
                <a:close/>
              </a:path>
            </a:pathLst>
          </a:custGeom>
          <a:blipFill>
            <a:blip r:embed="rId8"/>
            <a:stretch>
              <a:fillRect/>
            </a:stretch>
          </a:blipFill>
        </p:spPr>
        <p:txBody>
          <a:bodyPr/>
          <a:lstStyle/>
          <a:p>
            <a:endParaRPr lang="es-CO"/>
          </a:p>
        </p:txBody>
      </p:sp>
      <p:sp>
        <p:nvSpPr>
          <p:cNvPr id="10" name="TextBox 10"/>
          <p:cNvSpPr txBox="1"/>
          <p:nvPr/>
        </p:nvSpPr>
        <p:spPr>
          <a:xfrm>
            <a:off x="4021743" y="1590822"/>
            <a:ext cx="10244515" cy="1277823"/>
          </a:xfrm>
          <a:prstGeom prst="rect">
            <a:avLst/>
          </a:prstGeom>
        </p:spPr>
        <p:txBody>
          <a:bodyPr lIns="0" tIns="0" rIns="0" bIns="0" rtlCol="0" anchor="t">
            <a:spAutoFit/>
          </a:bodyPr>
          <a:lstStyle/>
          <a:p>
            <a:pPr algn="ctr">
              <a:lnSpc>
                <a:spcPts val="10426"/>
              </a:lnSpc>
            </a:pPr>
            <a:r>
              <a:rPr lang="en-US" sz="7447">
                <a:solidFill>
                  <a:srgbClr val="5C6B73"/>
                </a:solidFill>
                <a:latin typeface="Hobo"/>
                <a:ea typeface="Hobo"/>
                <a:cs typeface="Hobo"/>
                <a:sym typeface="Hobo"/>
              </a:rPr>
              <a:t>INFORME MISIONERO</a:t>
            </a:r>
          </a:p>
        </p:txBody>
      </p:sp>
      <p:sp>
        <p:nvSpPr>
          <p:cNvPr id="11" name="TextBox 11"/>
          <p:cNvSpPr txBox="1"/>
          <p:nvPr/>
        </p:nvSpPr>
        <p:spPr>
          <a:xfrm>
            <a:off x="3754892" y="3234382"/>
            <a:ext cx="9666294" cy="781686"/>
          </a:xfrm>
          <a:prstGeom prst="rect">
            <a:avLst/>
          </a:prstGeom>
        </p:spPr>
        <p:txBody>
          <a:bodyPr lIns="0" tIns="0" rIns="0" bIns="0" rtlCol="0" anchor="t">
            <a:spAutoFit/>
          </a:bodyPr>
          <a:lstStyle/>
          <a:p>
            <a:pPr algn="ctr">
              <a:lnSpc>
                <a:spcPts val="5739"/>
              </a:lnSpc>
            </a:pPr>
            <a:r>
              <a:rPr lang="en-US" sz="4099">
                <a:solidFill>
                  <a:srgbClr val="5C6B73"/>
                </a:solidFill>
                <a:latin typeface="ITC Benguiat Condensed"/>
                <a:ea typeface="ITC Benguiat Condensed"/>
                <a:cs typeface="ITC Benguiat Condensed"/>
                <a:sym typeface="ITC Benguiat Condensed"/>
              </a:rPr>
              <a:t>“Adventistas por todas partes”</a:t>
            </a:r>
          </a:p>
        </p:txBody>
      </p:sp>
      <p:sp>
        <p:nvSpPr>
          <p:cNvPr id="12" name="TextBox 12"/>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flipV="1">
            <a:off x="-1281895" y="-716808"/>
            <a:ext cx="9280893" cy="5568536"/>
          </a:xfrm>
          <a:custGeom>
            <a:avLst/>
            <a:gdLst/>
            <a:ahLst/>
            <a:cxnLst/>
            <a:rect l="l" t="t" r="r" b="b"/>
            <a:pathLst>
              <a:path w="9280893" h="5568536">
                <a:moveTo>
                  <a:pt x="9280893" y="5568536"/>
                </a:moveTo>
                <a:lnTo>
                  <a:pt x="0" y="5568536"/>
                </a:lnTo>
                <a:lnTo>
                  <a:pt x="0" y="0"/>
                </a:lnTo>
                <a:lnTo>
                  <a:pt x="9280893" y="0"/>
                </a:lnTo>
                <a:lnTo>
                  <a:pt x="9280893" y="5568536"/>
                </a:lnTo>
                <a:close/>
              </a:path>
            </a:pathLst>
          </a:custGeom>
          <a:blipFill>
            <a:blip r:embed="rId2"/>
            <a:stretch>
              <a:fillRect/>
            </a:stretch>
          </a:blipFill>
        </p:spPr>
        <p:txBody>
          <a:bodyPr/>
          <a:lstStyle/>
          <a:p>
            <a:endParaRPr lang="es-CO"/>
          </a:p>
        </p:txBody>
      </p:sp>
      <p:sp>
        <p:nvSpPr>
          <p:cNvPr id="3" name="Freeform 3"/>
          <p:cNvSpPr/>
          <p:nvPr/>
        </p:nvSpPr>
        <p:spPr>
          <a:xfrm>
            <a:off x="10289002" y="5435272"/>
            <a:ext cx="9280893" cy="5568536"/>
          </a:xfrm>
          <a:custGeom>
            <a:avLst/>
            <a:gdLst/>
            <a:ahLst/>
            <a:cxnLst/>
            <a:rect l="l" t="t" r="r" b="b"/>
            <a:pathLst>
              <a:path w="9280893" h="5568536">
                <a:moveTo>
                  <a:pt x="0" y="0"/>
                </a:moveTo>
                <a:lnTo>
                  <a:pt x="9280893" y="0"/>
                </a:lnTo>
                <a:lnTo>
                  <a:pt x="9280893" y="5568536"/>
                </a:lnTo>
                <a:lnTo>
                  <a:pt x="0" y="5568536"/>
                </a:lnTo>
                <a:lnTo>
                  <a:pt x="0" y="0"/>
                </a:lnTo>
                <a:close/>
              </a:path>
            </a:pathLst>
          </a:custGeom>
          <a:blipFill>
            <a:blip r:embed="rId2"/>
            <a:stretch>
              <a:fillRect/>
            </a:stretch>
          </a:blipFill>
        </p:spPr>
        <p:txBody>
          <a:bodyPr/>
          <a:lstStyle/>
          <a:p>
            <a:endParaRPr lang="es-CO"/>
          </a:p>
        </p:txBody>
      </p:sp>
      <p:sp>
        <p:nvSpPr>
          <p:cNvPr id="4" name="Freeform 4"/>
          <p:cNvSpPr/>
          <p:nvPr/>
        </p:nvSpPr>
        <p:spPr>
          <a:xfrm flipH="1">
            <a:off x="15776802" y="8217856"/>
            <a:ext cx="2964996" cy="2080888"/>
          </a:xfrm>
          <a:custGeom>
            <a:avLst/>
            <a:gdLst/>
            <a:ahLst/>
            <a:cxnLst/>
            <a:rect l="l" t="t" r="r" b="b"/>
            <a:pathLst>
              <a:path w="2964996" h="2080888">
                <a:moveTo>
                  <a:pt x="2964996" y="0"/>
                </a:moveTo>
                <a:lnTo>
                  <a:pt x="0" y="0"/>
                </a:lnTo>
                <a:lnTo>
                  <a:pt x="0" y="2080888"/>
                </a:lnTo>
                <a:lnTo>
                  <a:pt x="2964996" y="2080888"/>
                </a:lnTo>
                <a:lnTo>
                  <a:pt x="296499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V="1">
            <a:off x="-453798" y="-11744"/>
            <a:ext cx="2964996" cy="2080888"/>
          </a:xfrm>
          <a:custGeom>
            <a:avLst/>
            <a:gdLst/>
            <a:ahLst/>
            <a:cxnLst/>
            <a:rect l="l" t="t" r="r" b="b"/>
            <a:pathLst>
              <a:path w="2964996" h="2080888">
                <a:moveTo>
                  <a:pt x="0" y="2080888"/>
                </a:moveTo>
                <a:lnTo>
                  <a:pt x="2964996" y="2080888"/>
                </a:lnTo>
                <a:lnTo>
                  <a:pt x="2964996" y="0"/>
                </a:lnTo>
                <a:lnTo>
                  <a:pt x="0" y="0"/>
                </a:lnTo>
                <a:lnTo>
                  <a:pt x="0" y="20808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flipH="1" flipV="1">
            <a:off x="15353076" y="-718493"/>
            <a:ext cx="3224507" cy="4114800"/>
          </a:xfrm>
          <a:custGeom>
            <a:avLst/>
            <a:gdLst/>
            <a:ahLst/>
            <a:cxnLst/>
            <a:rect l="l" t="t" r="r" b="b"/>
            <a:pathLst>
              <a:path w="3224507" h="4114800">
                <a:moveTo>
                  <a:pt x="3224506" y="4114800"/>
                </a:moveTo>
                <a:lnTo>
                  <a:pt x="0" y="4114800"/>
                </a:lnTo>
                <a:lnTo>
                  <a:pt x="0" y="0"/>
                </a:lnTo>
                <a:lnTo>
                  <a:pt x="3224506" y="0"/>
                </a:lnTo>
                <a:lnTo>
                  <a:pt x="3224506" y="41148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a:off x="-290283" y="6890693"/>
            <a:ext cx="3224507" cy="4114800"/>
          </a:xfrm>
          <a:custGeom>
            <a:avLst/>
            <a:gdLst/>
            <a:ahLst/>
            <a:cxnLst/>
            <a:rect l="l" t="t" r="r" b="b"/>
            <a:pathLst>
              <a:path w="3224507" h="4114800">
                <a:moveTo>
                  <a:pt x="0" y="0"/>
                </a:moveTo>
                <a:lnTo>
                  <a:pt x="3224507" y="0"/>
                </a:lnTo>
                <a:lnTo>
                  <a:pt x="322450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TextBox 8"/>
          <p:cNvSpPr txBox="1"/>
          <p:nvPr/>
        </p:nvSpPr>
        <p:spPr>
          <a:xfrm>
            <a:off x="2111676" y="2244530"/>
            <a:ext cx="7046202" cy="1402150"/>
          </a:xfrm>
          <a:prstGeom prst="rect">
            <a:avLst/>
          </a:prstGeom>
        </p:spPr>
        <p:txBody>
          <a:bodyPr lIns="0" tIns="0" rIns="0" bIns="0" rtlCol="0" anchor="t">
            <a:spAutoFit/>
          </a:bodyPr>
          <a:lstStyle/>
          <a:p>
            <a:pPr algn="ctr">
              <a:lnSpc>
                <a:spcPts val="5666"/>
              </a:lnSpc>
            </a:pPr>
            <a:r>
              <a:rPr lang="en-US" sz="4047">
                <a:solidFill>
                  <a:srgbClr val="5C6B73"/>
                </a:solidFill>
                <a:latin typeface="Hobo"/>
                <a:ea typeface="Hobo"/>
                <a:cs typeface="Hobo"/>
                <a:sym typeface="Hobo"/>
              </a:rPr>
              <a:t>ANCIANO/A EXPERIMENTADO/A:</a:t>
            </a:r>
          </a:p>
        </p:txBody>
      </p:sp>
      <p:sp>
        <p:nvSpPr>
          <p:cNvPr id="9" name="TextBox 9"/>
          <p:cNvSpPr txBox="1"/>
          <p:nvPr/>
        </p:nvSpPr>
        <p:spPr>
          <a:xfrm>
            <a:off x="2934224" y="3908484"/>
            <a:ext cx="6223654" cy="4247515"/>
          </a:xfrm>
          <a:prstGeom prst="rect">
            <a:avLst/>
          </a:prstGeom>
        </p:spPr>
        <p:txBody>
          <a:bodyPr lIns="0" tIns="0" rIns="0" bIns="0" rtlCol="0" anchor="t">
            <a:spAutoFit/>
          </a:bodyPr>
          <a:lstStyle/>
          <a:p>
            <a:pPr algn="l">
              <a:lnSpc>
                <a:spcPts val="4759"/>
              </a:lnSpc>
            </a:pPr>
            <a:r>
              <a:rPr lang="en-US" sz="3399">
                <a:solidFill>
                  <a:srgbClr val="5C6B73"/>
                </a:solidFill>
                <a:latin typeface="ITC Benguiat Condensed"/>
                <a:ea typeface="ITC Benguiat Condensed"/>
                <a:cs typeface="ITC Benguiat Condensed"/>
                <a:sym typeface="ITC Benguiat Condensed"/>
              </a:rPr>
              <a:t>Josué no toleró el pecado de Acán, que había traído derrota al pueblo. Aunque fue doloroso, actuó con justicia para restaurar la comunión con Dios (Josué 7). Esto enseña que un líder debe amar la pureza más que la popularidad.</a:t>
            </a:r>
          </a:p>
        </p:txBody>
      </p:sp>
      <p:sp>
        <p:nvSpPr>
          <p:cNvPr id="10" name="TextBox 10"/>
          <p:cNvSpPr txBox="1"/>
          <p:nvPr/>
        </p:nvSpPr>
        <p:spPr>
          <a:xfrm>
            <a:off x="9919127" y="2244530"/>
            <a:ext cx="7046202" cy="687775"/>
          </a:xfrm>
          <a:prstGeom prst="rect">
            <a:avLst/>
          </a:prstGeom>
        </p:spPr>
        <p:txBody>
          <a:bodyPr lIns="0" tIns="0" rIns="0" bIns="0" rtlCol="0" anchor="t">
            <a:spAutoFit/>
          </a:bodyPr>
          <a:lstStyle/>
          <a:p>
            <a:pPr algn="ctr">
              <a:lnSpc>
                <a:spcPts val="5666"/>
              </a:lnSpc>
            </a:pPr>
            <a:r>
              <a:rPr lang="en-US" sz="4047">
                <a:solidFill>
                  <a:srgbClr val="5C6B73"/>
                </a:solidFill>
                <a:latin typeface="Hobo"/>
                <a:ea typeface="Hobo"/>
                <a:cs typeface="Hobo"/>
                <a:sym typeface="Hobo"/>
              </a:rPr>
              <a:t>ANCIANO/A NUEVO/A: </a:t>
            </a:r>
          </a:p>
        </p:txBody>
      </p:sp>
      <p:sp>
        <p:nvSpPr>
          <p:cNvPr id="11" name="TextBox 11"/>
          <p:cNvSpPr txBox="1"/>
          <p:nvPr/>
        </p:nvSpPr>
        <p:spPr>
          <a:xfrm>
            <a:off x="10103066" y="3908484"/>
            <a:ext cx="6862263" cy="4247515"/>
          </a:xfrm>
          <a:prstGeom prst="rect">
            <a:avLst/>
          </a:prstGeom>
        </p:spPr>
        <p:txBody>
          <a:bodyPr lIns="0" tIns="0" rIns="0" bIns="0" rtlCol="0" anchor="t">
            <a:spAutoFit/>
          </a:bodyPr>
          <a:lstStyle/>
          <a:p>
            <a:pPr algn="l">
              <a:lnSpc>
                <a:spcPts val="4759"/>
              </a:lnSpc>
            </a:pPr>
            <a:r>
              <a:rPr lang="en-US" sz="3399">
                <a:solidFill>
                  <a:srgbClr val="5C6B73"/>
                </a:solidFill>
                <a:latin typeface="ITC Benguiat Condensed"/>
                <a:ea typeface="ITC Benguiat Condensed"/>
                <a:cs typeface="ITC Benguiat Condensed"/>
                <a:sym typeface="ITC Benguiat Condensed"/>
              </a:rPr>
              <a:t>La nueva generación necesita ejemplos de integridad, personas dispuestas a corregir el mal, aunque cueste. El liderazgo cristiano no es solo dirección, sino también responsabilidad moral ante Dios y ante la iglesia.</a:t>
            </a:r>
          </a:p>
        </p:txBody>
      </p:sp>
      <p:sp>
        <p:nvSpPr>
          <p:cNvPr id="12" name="TextBox 12"/>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flipV="1">
            <a:off x="-1281895" y="-716808"/>
            <a:ext cx="9280893" cy="5568536"/>
          </a:xfrm>
          <a:custGeom>
            <a:avLst/>
            <a:gdLst/>
            <a:ahLst/>
            <a:cxnLst/>
            <a:rect l="l" t="t" r="r" b="b"/>
            <a:pathLst>
              <a:path w="9280893" h="5568536">
                <a:moveTo>
                  <a:pt x="9280893" y="5568536"/>
                </a:moveTo>
                <a:lnTo>
                  <a:pt x="0" y="5568536"/>
                </a:lnTo>
                <a:lnTo>
                  <a:pt x="0" y="0"/>
                </a:lnTo>
                <a:lnTo>
                  <a:pt x="9280893" y="0"/>
                </a:lnTo>
                <a:lnTo>
                  <a:pt x="9280893" y="5568536"/>
                </a:lnTo>
                <a:close/>
              </a:path>
            </a:pathLst>
          </a:custGeom>
          <a:blipFill>
            <a:blip r:embed="rId2"/>
            <a:stretch>
              <a:fillRect/>
            </a:stretch>
          </a:blipFill>
        </p:spPr>
        <p:txBody>
          <a:bodyPr/>
          <a:lstStyle/>
          <a:p>
            <a:endParaRPr lang="es-CO"/>
          </a:p>
        </p:txBody>
      </p:sp>
      <p:sp>
        <p:nvSpPr>
          <p:cNvPr id="3" name="Freeform 3"/>
          <p:cNvSpPr/>
          <p:nvPr/>
        </p:nvSpPr>
        <p:spPr>
          <a:xfrm>
            <a:off x="10289002" y="5435272"/>
            <a:ext cx="9280893" cy="5568536"/>
          </a:xfrm>
          <a:custGeom>
            <a:avLst/>
            <a:gdLst/>
            <a:ahLst/>
            <a:cxnLst/>
            <a:rect l="l" t="t" r="r" b="b"/>
            <a:pathLst>
              <a:path w="9280893" h="5568536">
                <a:moveTo>
                  <a:pt x="0" y="0"/>
                </a:moveTo>
                <a:lnTo>
                  <a:pt x="9280893" y="0"/>
                </a:lnTo>
                <a:lnTo>
                  <a:pt x="9280893" y="5568536"/>
                </a:lnTo>
                <a:lnTo>
                  <a:pt x="0" y="5568536"/>
                </a:lnTo>
                <a:lnTo>
                  <a:pt x="0" y="0"/>
                </a:lnTo>
                <a:close/>
              </a:path>
            </a:pathLst>
          </a:custGeom>
          <a:blipFill>
            <a:blip r:embed="rId2"/>
            <a:stretch>
              <a:fillRect/>
            </a:stretch>
          </a:blipFill>
        </p:spPr>
        <p:txBody>
          <a:bodyPr/>
          <a:lstStyle/>
          <a:p>
            <a:endParaRPr lang="es-CO"/>
          </a:p>
        </p:txBody>
      </p:sp>
      <p:sp>
        <p:nvSpPr>
          <p:cNvPr id="4" name="Freeform 4"/>
          <p:cNvSpPr/>
          <p:nvPr/>
        </p:nvSpPr>
        <p:spPr>
          <a:xfrm flipH="1">
            <a:off x="15776802" y="8217856"/>
            <a:ext cx="2964996" cy="2080888"/>
          </a:xfrm>
          <a:custGeom>
            <a:avLst/>
            <a:gdLst/>
            <a:ahLst/>
            <a:cxnLst/>
            <a:rect l="l" t="t" r="r" b="b"/>
            <a:pathLst>
              <a:path w="2964996" h="2080888">
                <a:moveTo>
                  <a:pt x="2964996" y="0"/>
                </a:moveTo>
                <a:lnTo>
                  <a:pt x="0" y="0"/>
                </a:lnTo>
                <a:lnTo>
                  <a:pt x="0" y="2080888"/>
                </a:lnTo>
                <a:lnTo>
                  <a:pt x="2964996" y="2080888"/>
                </a:lnTo>
                <a:lnTo>
                  <a:pt x="296499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V="1">
            <a:off x="-453798" y="-11744"/>
            <a:ext cx="2964996" cy="2080888"/>
          </a:xfrm>
          <a:custGeom>
            <a:avLst/>
            <a:gdLst/>
            <a:ahLst/>
            <a:cxnLst/>
            <a:rect l="l" t="t" r="r" b="b"/>
            <a:pathLst>
              <a:path w="2964996" h="2080888">
                <a:moveTo>
                  <a:pt x="0" y="2080888"/>
                </a:moveTo>
                <a:lnTo>
                  <a:pt x="2964996" y="2080888"/>
                </a:lnTo>
                <a:lnTo>
                  <a:pt x="2964996" y="0"/>
                </a:lnTo>
                <a:lnTo>
                  <a:pt x="0" y="0"/>
                </a:lnTo>
                <a:lnTo>
                  <a:pt x="0" y="20808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flipH="1" flipV="1">
            <a:off x="15353076" y="-718493"/>
            <a:ext cx="3224507" cy="4114800"/>
          </a:xfrm>
          <a:custGeom>
            <a:avLst/>
            <a:gdLst/>
            <a:ahLst/>
            <a:cxnLst/>
            <a:rect l="l" t="t" r="r" b="b"/>
            <a:pathLst>
              <a:path w="3224507" h="4114800">
                <a:moveTo>
                  <a:pt x="3224506" y="4114800"/>
                </a:moveTo>
                <a:lnTo>
                  <a:pt x="0" y="4114800"/>
                </a:lnTo>
                <a:lnTo>
                  <a:pt x="0" y="0"/>
                </a:lnTo>
                <a:lnTo>
                  <a:pt x="3224506" y="0"/>
                </a:lnTo>
                <a:lnTo>
                  <a:pt x="3224506" y="41148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a:off x="-290283" y="6890693"/>
            <a:ext cx="3224507" cy="4114800"/>
          </a:xfrm>
          <a:custGeom>
            <a:avLst/>
            <a:gdLst/>
            <a:ahLst/>
            <a:cxnLst/>
            <a:rect l="l" t="t" r="r" b="b"/>
            <a:pathLst>
              <a:path w="3224507" h="4114800">
                <a:moveTo>
                  <a:pt x="0" y="0"/>
                </a:moveTo>
                <a:lnTo>
                  <a:pt x="3224507" y="0"/>
                </a:lnTo>
                <a:lnTo>
                  <a:pt x="322450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Freeform 8"/>
          <p:cNvSpPr/>
          <p:nvPr/>
        </p:nvSpPr>
        <p:spPr>
          <a:xfrm>
            <a:off x="7998998" y="5435272"/>
            <a:ext cx="2722234" cy="4255759"/>
          </a:xfrm>
          <a:custGeom>
            <a:avLst/>
            <a:gdLst/>
            <a:ahLst/>
            <a:cxnLst/>
            <a:rect l="l" t="t" r="r" b="b"/>
            <a:pathLst>
              <a:path w="2722234" h="4255759">
                <a:moveTo>
                  <a:pt x="0" y="0"/>
                </a:moveTo>
                <a:lnTo>
                  <a:pt x="2722234" y="0"/>
                </a:lnTo>
                <a:lnTo>
                  <a:pt x="2722234" y="4255759"/>
                </a:lnTo>
                <a:lnTo>
                  <a:pt x="0" y="4255759"/>
                </a:lnTo>
                <a:lnTo>
                  <a:pt x="0" y="0"/>
                </a:lnTo>
                <a:close/>
              </a:path>
            </a:pathLst>
          </a:custGeom>
          <a:blipFill>
            <a:blip r:embed="rId7"/>
            <a:stretch>
              <a:fillRect/>
            </a:stretch>
          </a:blipFill>
        </p:spPr>
        <p:txBody>
          <a:bodyPr/>
          <a:lstStyle/>
          <a:p>
            <a:endParaRPr lang="es-CO"/>
          </a:p>
        </p:txBody>
      </p:sp>
      <p:sp>
        <p:nvSpPr>
          <p:cNvPr id="9" name="TextBox 9"/>
          <p:cNvSpPr txBox="1"/>
          <p:nvPr/>
        </p:nvSpPr>
        <p:spPr>
          <a:xfrm>
            <a:off x="4758297" y="2685958"/>
            <a:ext cx="8771407" cy="1277823"/>
          </a:xfrm>
          <a:prstGeom prst="rect">
            <a:avLst/>
          </a:prstGeom>
        </p:spPr>
        <p:txBody>
          <a:bodyPr lIns="0" tIns="0" rIns="0" bIns="0" rtlCol="0" anchor="t">
            <a:spAutoFit/>
          </a:bodyPr>
          <a:lstStyle/>
          <a:p>
            <a:pPr algn="ctr">
              <a:lnSpc>
                <a:spcPts val="10426"/>
              </a:lnSpc>
            </a:pPr>
            <a:r>
              <a:rPr lang="en-US" sz="7447">
                <a:solidFill>
                  <a:srgbClr val="5C6B73"/>
                </a:solidFill>
                <a:latin typeface="Hobo"/>
                <a:ea typeface="Hobo"/>
                <a:cs typeface="Hobo"/>
                <a:sym typeface="Hobo"/>
              </a:rPr>
              <a:t>NUEVO HORIZONTE</a:t>
            </a:r>
          </a:p>
        </p:txBody>
      </p:sp>
      <p:sp>
        <p:nvSpPr>
          <p:cNvPr id="10" name="TextBox 10"/>
          <p:cNvSpPr txBox="1"/>
          <p:nvPr/>
        </p:nvSpPr>
        <p:spPr>
          <a:xfrm>
            <a:off x="4011843" y="4096076"/>
            <a:ext cx="9146155" cy="755651"/>
          </a:xfrm>
          <a:prstGeom prst="rect">
            <a:avLst/>
          </a:prstGeom>
        </p:spPr>
        <p:txBody>
          <a:bodyPr lIns="0" tIns="0" rIns="0" bIns="0" rtlCol="0" anchor="t">
            <a:spAutoFit/>
          </a:bodyPr>
          <a:lstStyle/>
          <a:p>
            <a:pPr algn="ctr">
              <a:lnSpc>
                <a:spcPts val="5599"/>
              </a:lnSpc>
            </a:pPr>
            <a:r>
              <a:rPr lang="en-US" sz="3999">
                <a:solidFill>
                  <a:srgbClr val="5C6B73"/>
                </a:solidFill>
                <a:latin typeface="ITC Benguiat Condensed"/>
                <a:ea typeface="ITC Benguiat Condensed"/>
                <a:cs typeface="ITC Benguiat Condensed"/>
                <a:sym typeface="ITC Benguiat Condensed"/>
              </a:rPr>
              <a:t>Mejoramiento: La senda del justo</a:t>
            </a:r>
          </a:p>
        </p:txBody>
      </p:sp>
      <p:sp>
        <p:nvSpPr>
          <p:cNvPr id="11" name="TextBox 11"/>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flipV="1">
            <a:off x="-1281895" y="-716808"/>
            <a:ext cx="9280893" cy="5568536"/>
          </a:xfrm>
          <a:custGeom>
            <a:avLst/>
            <a:gdLst/>
            <a:ahLst/>
            <a:cxnLst/>
            <a:rect l="l" t="t" r="r" b="b"/>
            <a:pathLst>
              <a:path w="9280893" h="5568536">
                <a:moveTo>
                  <a:pt x="9280893" y="5568536"/>
                </a:moveTo>
                <a:lnTo>
                  <a:pt x="0" y="5568536"/>
                </a:lnTo>
                <a:lnTo>
                  <a:pt x="0" y="0"/>
                </a:lnTo>
                <a:lnTo>
                  <a:pt x="9280893" y="0"/>
                </a:lnTo>
                <a:lnTo>
                  <a:pt x="9280893" y="5568536"/>
                </a:lnTo>
                <a:close/>
              </a:path>
            </a:pathLst>
          </a:custGeom>
          <a:blipFill>
            <a:blip r:embed="rId2"/>
            <a:stretch>
              <a:fillRect/>
            </a:stretch>
          </a:blipFill>
        </p:spPr>
        <p:txBody>
          <a:bodyPr/>
          <a:lstStyle/>
          <a:p>
            <a:endParaRPr lang="es-CO"/>
          </a:p>
        </p:txBody>
      </p:sp>
      <p:sp>
        <p:nvSpPr>
          <p:cNvPr id="3" name="Freeform 3"/>
          <p:cNvSpPr/>
          <p:nvPr/>
        </p:nvSpPr>
        <p:spPr>
          <a:xfrm>
            <a:off x="10289002" y="5435272"/>
            <a:ext cx="9280893" cy="5568536"/>
          </a:xfrm>
          <a:custGeom>
            <a:avLst/>
            <a:gdLst/>
            <a:ahLst/>
            <a:cxnLst/>
            <a:rect l="l" t="t" r="r" b="b"/>
            <a:pathLst>
              <a:path w="9280893" h="5568536">
                <a:moveTo>
                  <a:pt x="0" y="0"/>
                </a:moveTo>
                <a:lnTo>
                  <a:pt x="9280893" y="0"/>
                </a:lnTo>
                <a:lnTo>
                  <a:pt x="9280893" y="5568536"/>
                </a:lnTo>
                <a:lnTo>
                  <a:pt x="0" y="5568536"/>
                </a:lnTo>
                <a:lnTo>
                  <a:pt x="0" y="0"/>
                </a:lnTo>
                <a:close/>
              </a:path>
            </a:pathLst>
          </a:custGeom>
          <a:blipFill>
            <a:blip r:embed="rId2"/>
            <a:stretch>
              <a:fillRect/>
            </a:stretch>
          </a:blipFill>
        </p:spPr>
        <p:txBody>
          <a:bodyPr/>
          <a:lstStyle/>
          <a:p>
            <a:endParaRPr lang="es-CO"/>
          </a:p>
        </p:txBody>
      </p:sp>
      <p:sp>
        <p:nvSpPr>
          <p:cNvPr id="4" name="Freeform 4"/>
          <p:cNvSpPr/>
          <p:nvPr/>
        </p:nvSpPr>
        <p:spPr>
          <a:xfrm flipH="1">
            <a:off x="15776802" y="8217856"/>
            <a:ext cx="2964996" cy="2080888"/>
          </a:xfrm>
          <a:custGeom>
            <a:avLst/>
            <a:gdLst/>
            <a:ahLst/>
            <a:cxnLst/>
            <a:rect l="l" t="t" r="r" b="b"/>
            <a:pathLst>
              <a:path w="2964996" h="2080888">
                <a:moveTo>
                  <a:pt x="2964996" y="0"/>
                </a:moveTo>
                <a:lnTo>
                  <a:pt x="0" y="0"/>
                </a:lnTo>
                <a:lnTo>
                  <a:pt x="0" y="2080888"/>
                </a:lnTo>
                <a:lnTo>
                  <a:pt x="2964996" y="2080888"/>
                </a:lnTo>
                <a:lnTo>
                  <a:pt x="296499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V="1">
            <a:off x="-453798" y="-11744"/>
            <a:ext cx="2964996" cy="2080888"/>
          </a:xfrm>
          <a:custGeom>
            <a:avLst/>
            <a:gdLst/>
            <a:ahLst/>
            <a:cxnLst/>
            <a:rect l="l" t="t" r="r" b="b"/>
            <a:pathLst>
              <a:path w="2964996" h="2080888">
                <a:moveTo>
                  <a:pt x="0" y="2080888"/>
                </a:moveTo>
                <a:lnTo>
                  <a:pt x="2964996" y="2080888"/>
                </a:lnTo>
                <a:lnTo>
                  <a:pt x="2964996" y="0"/>
                </a:lnTo>
                <a:lnTo>
                  <a:pt x="0" y="0"/>
                </a:lnTo>
                <a:lnTo>
                  <a:pt x="0" y="20808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flipH="1" flipV="1">
            <a:off x="15353076" y="-718493"/>
            <a:ext cx="3224507" cy="4114800"/>
          </a:xfrm>
          <a:custGeom>
            <a:avLst/>
            <a:gdLst/>
            <a:ahLst/>
            <a:cxnLst/>
            <a:rect l="l" t="t" r="r" b="b"/>
            <a:pathLst>
              <a:path w="3224507" h="4114800">
                <a:moveTo>
                  <a:pt x="3224506" y="4114800"/>
                </a:moveTo>
                <a:lnTo>
                  <a:pt x="0" y="4114800"/>
                </a:lnTo>
                <a:lnTo>
                  <a:pt x="0" y="0"/>
                </a:lnTo>
                <a:lnTo>
                  <a:pt x="3224506" y="0"/>
                </a:lnTo>
                <a:lnTo>
                  <a:pt x="3224506" y="41148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a:off x="-290283" y="6890693"/>
            <a:ext cx="3224507" cy="4114800"/>
          </a:xfrm>
          <a:custGeom>
            <a:avLst/>
            <a:gdLst/>
            <a:ahLst/>
            <a:cxnLst/>
            <a:rect l="l" t="t" r="r" b="b"/>
            <a:pathLst>
              <a:path w="3224507" h="4114800">
                <a:moveTo>
                  <a:pt x="0" y="0"/>
                </a:moveTo>
                <a:lnTo>
                  <a:pt x="3224507" y="0"/>
                </a:lnTo>
                <a:lnTo>
                  <a:pt x="322450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TextBox 8"/>
          <p:cNvSpPr txBox="1"/>
          <p:nvPr/>
        </p:nvSpPr>
        <p:spPr>
          <a:xfrm>
            <a:off x="2111676" y="2244530"/>
            <a:ext cx="7046202" cy="1402150"/>
          </a:xfrm>
          <a:prstGeom prst="rect">
            <a:avLst/>
          </a:prstGeom>
        </p:spPr>
        <p:txBody>
          <a:bodyPr lIns="0" tIns="0" rIns="0" bIns="0" rtlCol="0" anchor="t">
            <a:spAutoFit/>
          </a:bodyPr>
          <a:lstStyle/>
          <a:p>
            <a:pPr algn="ctr">
              <a:lnSpc>
                <a:spcPts val="5666"/>
              </a:lnSpc>
            </a:pPr>
            <a:r>
              <a:rPr lang="en-US" sz="4047">
                <a:solidFill>
                  <a:srgbClr val="5C6B73"/>
                </a:solidFill>
                <a:latin typeface="Hobo"/>
                <a:ea typeface="Hobo"/>
                <a:cs typeface="Hobo"/>
                <a:sym typeface="Hobo"/>
              </a:rPr>
              <a:t>SECRETARIA EXPERIMENTADA: </a:t>
            </a:r>
          </a:p>
        </p:txBody>
      </p:sp>
      <p:sp>
        <p:nvSpPr>
          <p:cNvPr id="9" name="TextBox 9"/>
          <p:cNvSpPr txBox="1"/>
          <p:nvPr/>
        </p:nvSpPr>
        <p:spPr>
          <a:xfrm>
            <a:off x="2934224" y="3908484"/>
            <a:ext cx="6223654" cy="4247515"/>
          </a:xfrm>
          <a:prstGeom prst="rect">
            <a:avLst/>
          </a:prstGeom>
        </p:spPr>
        <p:txBody>
          <a:bodyPr lIns="0" tIns="0" rIns="0" bIns="0" rtlCol="0" anchor="t">
            <a:spAutoFit/>
          </a:bodyPr>
          <a:lstStyle/>
          <a:p>
            <a:pPr algn="l">
              <a:lnSpc>
                <a:spcPts val="4759"/>
              </a:lnSpc>
            </a:pPr>
            <a:r>
              <a:rPr lang="en-US" sz="3399">
                <a:solidFill>
                  <a:srgbClr val="5C6B73"/>
                </a:solidFill>
                <a:latin typeface="ITC Benguiat Condensed"/>
                <a:ea typeface="ITC Benguiat Condensed"/>
                <a:cs typeface="ITC Benguiat Condensed"/>
                <a:sym typeface="ITC Benguiat Condensed"/>
              </a:rPr>
              <a:t>Al final de su vida, Josué declara: «Yo y mi casa serviremos a Jehová» (Jos. 24: 15). Aun siendo líder nacional, hace énfasis en su decisión personal. Esto enseña que el liderazgo comienza en lo íntimo del hogar y del corazón. </a:t>
            </a:r>
          </a:p>
        </p:txBody>
      </p:sp>
      <p:sp>
        <p:nvSpPr>
          <p:cNvPr id="10" name="TextBox 10"/>
          <p:cNvSpPr txBox="1"/>
          <p:nvPr/>
        </p:nvSpPr>
        <p:spPr>
          <a:xfrm>
            <a:off x="9919127" y="2244530"/>
            <a:ext cx="7046202" cy="1402150"/>
          </a:xfrm>
          <a:prstGeom prst="rect">
            <a:avLst/>
          </a:prstGeom>
        </p:spPr>
        <p:txBody>
          <a:bodyPr lIns="0" tIns="0" rIns="0" bIns="0" rtlCol="0" anchor="t">
            <a:spAutoFit/>
          </a:bodyPr>
          <a:lstStyle/>
          <a:p>
            <a:pPr algn="ctr">
              <a:lnSpc>
                <a:spcPts val="5666"/>
              </a:lnSpc>
            </a:pPr>
            <a:r>
              <a:rPr lang="en-US" sz="4047">
                <a:solidFill>
                  <a:srgbClr val="5C6B73"/>
                </a:solidFill>
                <a:latin typeface="Hobo"/>
                <a:ea typeface="Hobo"/>
                <a:cs typeface="Hobo"/>
                <a:sym typeface="Hobo"/>
              </a:rPr>
              <a:t>SECRETARIA EN DESARROLLO: </a:t>
            </a:r>
          </a:p>
        </p:txBody>
      </p:sp>
      <p:sp>
        <p:nvSpPr>
          <p:cNvPr id="11" name="TextBox 11"/>
          <p:cNvSpPr txBox="1"/>
          <p:nvPr/>
        </p:nvSpPr>
        <p:spPr>
          <a:xfrm>
            <a:off x="10103066" y="3908484"/>
            <a:ext cx="6862263" cy="3647440"/>
          </a:xfrm>
          <a:prstGeom prst="rect">
            <a:avLst/>
          </a:prstGeom>
        </p:spPr>
        <p:txBody>
          <a:bodyPr lIns="0" tIns="0" rIns="0" bIns="0" rtlCol="0" anchor="t">
            <a:spAutoFit/>
          </a:bodyPr>
          <a:lstStyle/>
          <a:p>
            <a:pPr algn="l">
              <a:lnSpc>
                <a:spcPts val="4759"/>
              </a:lnSpc>
            </a:pPr>
            <a:r>
              <a:rPr lang="en-US" sz="3399">
                <a:solidFill>
                  <a:srgbClr val="5C6B73"/>
                </a:solidFill>
                <a:latin typeface="ITC Benguiat Condensed"/>
                <a:ea typeface="ITC Benguiat Condensed"/>
                <a:cs typeface="ITC Benguiat Condensed"/>
                <a:sym typeface="ITC Benguiat Condensed"/>
              </a:rPr>
              <a:t>Formar a la nueva generación implica mostrarles que el liderazgo más influyente es el que nace de la coherencia diaria. Un líder que honra a Dios en lo privado impacta con autenticidad en lo público.</a:t>
            </a:r>
          </a:p>
        </p:txBody>
      </p:sp>
      <p:sp>
        <p:nvSpPr>
          <p:cNvPr id="12" name="TextBox 12"/>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a:off x="-1281895" y="5435272"/>
            <a:ext cx="9280893" cy="5568536"/>
          </a:xfrm>
          <a:custGeom>
            <a:avLst/>
            <a:gdLst/>
            <a:ahLst/>
            <a:cxnLst/>
            <a:rect l="l" t="t" r="r" b="b"/>
            <a:pathLst>
              <a:path w="9280893" h="5568536">
                <a:moveTo>
                  <a:pt x="9280893" y="0"/>
                </a:moveTo>
                <a:lnTo>
                  <a:pt x="0" y="0"/>
                </a:lnTo>
                <a:lnTo>
                  <a:pt x="0" y="5568536"/>
                </a:lnTo>
                <a:lnTo>
                  <a:pt x="9280893" y="5568536"/>
                </a:lnTo>
                <a:lnTo>
                  <a:pt x="9280893" y="0"/>
                </a:lnTo>
                <a:close/>
              </a:path>
            </a:pathLst>
          </a:custGeom>
          <a:blipFill>
            <a:blip r:embed="rId2"/>
            <a:stretch>
              <a:fillRect/>
            </a:stretch>
          </a:blipFill>
        </p:spPr>
        <p:txBody>
          <a:bodyPr/>
          <a:lstStyle/>
          <a:p>
            <a:endParaRPr lang="es-CO"/>
          </a:p>
        </p:txBody>
      </p:sp>
      <p:sp>
        <p:nvSpPr>
          <p:cNvPr id="3" name="Freeform 3"/>
          <p:cNvSpPr/>
          <p:nvPr/>
        </p:nvSpPr>
        <p:spPr>
          <a:xfrm flipV="1">
            <a:off x="10289002" y="-716808"/>
            <a:ext cx="9280893" cy="5568536"/>
          </a:xfrm>
          <a:custGeom>
            <a:avLst/>
            <a:gdLst/>
            <a:ahLst/>
            <a:cxnLst/>
            <a:rect l="l" t="t" r="r" b="b"/>
            <a:pathLst>
              <a:path w="9280893" h="5568536">
                <a:moveTo>
                  <a:pt x="0" y="5568536"/>
                </a:moveTo>
                <a:lnTo>
                  <a:pt x="9280893" y="5568536"/>
                </a:lnTo>
                <a:lnTo>
                  <a:pt x="9280893" y="0"/>
                </a:lnTo>
                <a:lnTo>
                  <a:pt x="0" y="0"/>
                </a:lnTo>
                <a:lnTo>
                  <a:pt x="0" y="5568536"/>
                </a:lnTo>
                <a:close/>
              </a:path>
            </a:pathLst>
          </a:custGeom>
          <a:blipFill>
            <a:blip r:embed="rId2"/>
            <a:stretch>
              <a:fillRect/>
            </a:stretch>
          </a:blipFill>
        </p:spPr>
        <p:txBody>
          <a:bodyPr/>
          <a:lstStyle/>
          <a:p>
            <a:endParaRPr lang="es-CO"/>
          </a:p>
        </p:txBody>
      </p:sp>
      <p:sp>
        <p:nvSpPr>
          <p:cNvPr id="4" name="Freeform 4"/>
          <p:cNvSpPr/>
          <p:nvPr/>
        </p:nvSpPr>
        <p:spPr>
          <a:xfrm flipV="1">
            <a:off x="-289875" y="-718493"/>
            <a:ext cx="3224507" cy="4114800"/>
          </a:xfrm>
          <a:custGeom>
            <a:avLst/>
            <a:gdLst/>
            <a:ahLst/>
            <a:cxnLst/>
            <a:rect l="l" t="t" r="r" b="b"/>
            <a:pathLst>
              <a:path w="3224507" h="4114800">
                <a:moveTo>
                  <a:pt x="0" y="4114800"/>
                </a:moveTo>
                <a:lnTo>
                  <a:pt x="3224507" y="4114800"/>
                </a:lnTo>
                <a:lnTo>
                  <a:pt x="3224507"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H="1">
            <a:off x="15359605" y="6890693"/>
            <a:ext cx="3224507" cy="4114800"/>
          </a:xfrm>
          <a:custGeom>
            <a:avLst/>
            <a:gdLst/>
            <a:ahLst/>
            <a:cxnLst/>
            <a:rect l="l" t="t" r="r" b="b"/>
            <a:pathLst>
              <a:path w="3224507" h="4114800">
                <a:moveTo>
                  <a:pt x="3224507" y="0"/>
                </a:moveTo>
                <a:lnTo>
                  <a:pt x="0" y="0"/>
                </a:lnTo>
                <a:lnTo>
                  <a:pt x="0" y="4114800"/>
                </a:lnTo>
                <a:lnTo>
                  <a:pt x="3224507" y="4114800"/>
                </a:lnTo>
                <a:lnTo>
                  <a:pt x="32245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a:off x="-453798" y="8217856"/>
            <a:ext cx="2964996" cy="2080888"/>
          </a:xfrm>
          <a:custGeom>
            <a:avLst/>
            <a:gdLst/>
            <a:ahLst/>
            <a:cxnLst/>
            <a:rect l="l" t="t" r="r" b="b"/>
            <a:pathLst>
              <a:path w="2964996" h="2080888">
                <a:moveTo>
                  <a:pt x="0" y="0"/>
                </a:moveTo>
                <a:lnTo>
                  <a:pt x="2964996" y="0"/>
                </a:lnTo>
                <a:lnTo>
                  <a:pt x="2964996" y="2080888"/>
                </a:lnTo>
                <a:lnTo>
                  <a:pt x="0" y="20808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flipH="1" flipV="1">
            <a:off x="15619116" y="-11744"/>
            <a:ext cx="2964996" cy="2080888"/>
          </a:xfrm>
          <a:custGeom>
            <a:avLst/>
            <a:gdLst/>
            <a:ahLst/>
            <a:cxnLst/>
            <a:rect l="l" t="t" r="r" b="b"/>
            <a:pathLst>
              <a:path w="2964996" h="2080888">
                <a:moveTo>
                  <a:pt x="2964996" y="2080888"/>
                </a:moveTo>
                <a:lnTo>
                  <a:pt x="0" y="2080888"/>
                </a:lnTo>
                <a:lnTo>
                  <a:pt x="0" y="0"/>
                </a:lnTo>
                <a:lnTo>
                  <a:pt x="2964996" y="0"/>
                </a:lnTo>
                <a:lnTo>
                  <a:pt x="2964996" y="208088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Freeform 8"/>
          <p:cNvSpPr/>
          <p:nvPr/>
        </p:nvSpPr>
        <p:spPr>
          <a:xfrm>
            <a:off x="7009214" y="5143500"/>
            <a:ext cx="4269572" cy="4114800"/>
          </a:xfrm>
          <a:custGeom>
            <a:avLst/>
            <a:gdLst/>
            <a:ahLst/>
            <a:cxnLst/>
            <a:rect l="l" t="t" r="r" b="b"/>
            <a:pathLst>
              <a:path w="4269572" h="4114800">
                <a:moveTo>
                  <a:pt x="0" y="0"/>
                </a:moveTo>
                <a:lnTo>
                  <a:pt x="4269572" y="0"/>
                </a:lnTo>
                <a:lnTo>
                  <a:pt x="4269572"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CO"/>
          </a:p>
        </p:txBody>
      </p:sp>
      <p:sp>
        <p:nvSpPr>
          <p:cNvPr id="9" name="TextBox 9"/>
          <p:cNvSpPr txBox="1"/>
          <p:nvPr/>
        </p:nvSpPr>
        <p:spPr>
          <a:xfrm>
            <a:off x="5850942" y="1926269"/>
            <a:ext cx="7151432" cy="2601930"/>
          </a:xfrm>
          <a:prstGeom prst="rect">
            <a:avLst/>
          </a:prstGeom>
        </p:spPr>
        <p:txBody>
          <a:bodyPr lIns="0" tIns="0" rIns="0" bIns="0" rtlCol="0" anchor="t">
            <a:spAutoFit/>
          </a:bodyPr>
          <a:lstStyle/>
          <a:p>
            <a:pPr algn="ctr">
              <a:lnSpc>
                <a:spcPts val="10426"/>
              </a:lnSpc>
            </a:pPr>
            <a:r>
              <a:rPr lang="en-US" sz="7447">
                <a:solidFill>
                  <a:srgbClr val="5C6B73"/>
                </a:solidFill>
                <a:latin typeface="Hobo"/>
                <a:ea typeface="Hobo"/>
                <a:cs typeface="Hobo"/>
                <a:sym typeface="Hobo"/>
              </a:rPr>
              <a:t>INFORME SECRETARIAL</a:t>
            </a:r>
          </a:p>
        </p:txBody>
      </p:sp>
      <p:sp>
        <p:nvSpPr>
          <p:cNvPr id="10" name="TextBox 10"/>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flipV="1">
            <a:off x="-1281895" y="-716808"/>
            <a:ext cx="9280893" cy="5568536"/>
          </a:xfrm>
          <a:custGeom>
            <a:avLst/>
            <a:gdLst/>
            <a:ahLst/>
            <a:cxnLst/>
            <a:rect l="l" t="t" r="r" b="b"/>
            <a:pathLst>
              <a:path w="9280893" h="5568536">
                <a:moveTo>
                  <a:pt x="9280893" y="5568536"/>
                </a:moveTo>
                <a:lnTo>
                  <a:pt x="0" y="5568536"/>
                </a:lnTo>
                <a:lnTo>
                  <a:pt x="0" y="0"/>
                </a:lnTo>
                <a:lnTo>
                  <a:pt x="9280893" y="0"/>
                </a:lnTo>
                <a:lnTo>
                  <a:pt x="9280893" y="5568536"/>
                </a:lnTo>
                <a:close/>
              </a:path>
            </a:pathLst>
          </a:custGeom>
          <a:blipFill>
            <a:blip r:embed="rId2"/>
            <a:stretch>
              <a:fillRect/>
            </a:stretch>
          </a:blipFill>
        </p:spPr>
        <p:txBody>
          <a:bodyPr/>
          <a:lstStyle/>
          <a:p>
            <a:endParaRPr lang="es-CO"/>
          </a:p>
        </p:txBody>
      </p:sp>
      <p:sp>
        <p:nvSpPr>
          <p:cNvPr id="3" name="Freeform 3"/>
          <p:cNvSpPr/>
          <p:nvPr/>
        </p:nvSpPr>
        <p:spPr>
          <a:xfrm>
            <a:off x="10289002" y="5435272"/>
            <a:ext cx="9280893" cy="5568536"/>
          </a:xfrm>
          <a:custGeom>
            <a:avLst/>
            <a:gdLst/>
            <a:ahLst/>
            <a:cxnLst/>
            <a:rect l="l" t="t" r="r" b="b"/>
            <a:pathLst>
              <a:path w="9280893" h="5568536">
                <a:moveTo>
                  <a:pt x="0" y="0"/>
                </a:moveTo>
                <a:lnTo>
                  <a:pt x="9280893" y="0"/>
                </a:lnTo>
                <a:lnTo>
                  <a:pt x="9280893" y="5568536"/>
                </a:lnTo>
                <a:lnTo>
                  <a:pt x="0" y="5568536"/>
                </a:lnTo>
                <a:lnTo>
                  <a:pt x="0" y="0"/>
                </a:lnTo>
                <a:close/>
              </a:path>
            </a:pathLst>
          </a:custGeom>
          <a:blipFill>
            <a:blip r:embed="rId2"/>
            <a:stretch>
              <a:fillRect/>
            </a:stretch>
          </a:blipFill>
        </p:spPr>
        <p:txBody>
          <a:bodyPr/>
          <a:lstStyle/>
          <a:p>
            <a:endParaRPr lang="es-CO"/>
          </a:p>
        </p:txBody>
      </p:sp>
      <p:sp>
        <p:nvSpPr>
          <p:cNvPr id="4" name="Freeform 4"/>
          <p:cNvSpPr/>
          <p:nvPr/>
        </p:nvSpPr>
        <p:spPr>
          <a:xfrm flipH="1">
            <a:off x="15776802" y="8217856"/>
            <a:ext cx="2964996" cy="2080888"/>
          </a:xfrm>
          <a:custGeom>
            <a:avLst/>
            <a:gdLst/>
            <a:ahLst/>
            <a:cxnLst/>
            <a:rect l="l" t="t" r="r" b="b"/>
            <a:pathLst>
              <a:path w="2964996" h="2080888">
                <a:moveTo>
                  <a:pt x="2964996" y="0"/>
                </a:moveTo>
                <a:lnTo>
                  <a:pt x="0" y="0"/>
                </a:lnTo>
                <a:lnTo>
                  <a:pt x="0" y="2080888"/>
                </a:lnTo>
                <a:lnTo>
                  <a:pt x="2964996" y="2080888"/>
                </a:lnTo>
                <a:lnTo>
                  <a:pt x="296499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V="1">
            <a:off x="-453798" y="-11744"/>
            <a:ext cx="2964996" cy="2080888"/>
          </a:xfrm>
          <a:custGeom>
            <a:avLst/>
            <a:gdLst/>
            <a:ahLst/>
            <a:cxnLst/>
            <a:rect l="l" t="t" r="r" b="b"/>
            <a:pathLst>
              <a:path w="2964996" h="2080888">
                <a:moveTo>
                  <a:pt x="0" y="2080888"/>
                </a:moveTo>
                <a:lnTo>
                  <a:pt x="2964996" y="2080888"/>
                </a:lnTo>
                <a:lnTo>
                  <a:pt x="2964996" y="0"/>
                </a:lnTo>
                <a:lnTo>
                  <a:pt x="0" y="0"/>
                </a:lnTo>
                <a:lnTo>
                  <a:pt x="0" y="20808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flipH="1" flipV="1">
            <a:off x="15353076" y="-718493"/>
            <a:ext cx="3224507" cy="4114800"/>
          </a:xfrm>
          <a:custGeom>
            <a:avLst/>
            <a:gdLst/>
            <a:ahLst/>
            <a:cxnLst/>
            <a:rect l="l" t="t" r="r" b="b"/>
            <a:pathLst>
              <a:path w="3224507" h="4114800">
                <a:moveTo>
                  <a:pt x="3224506" y="4114800"/>
                </a:moveTo>
                <a:lnTo>
                  <a:pt x="0" y="4114800"/>
                </a:lnTo>
                <a:lnTo>
                  <a:pt x="0" y="0"/>
                </a:lnTo>
                <a:lnTo>
                  <a:pt x="3224506" y="0"/>
                </a:lnTo>
                <a:lnTo>
                  <a:pt x="3224506" y="41148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a:off x="-290283" y="6890693"/>
            <a:ext cx="3224507" cy="4114800"/>
          </a:xfrm>
          <a:custGeom>
            <a:avLst/>
            <a:gdLst/>
            <a:ahLst/>
            <a:cxnLst/>
            <a:rect l="l" t="t" r="r" b="b"/>
            <a:pathLst>
              <a:path w="3224507" h="4114800">
                <a:moveTo>
                  <a:pt x="0" y="0"/>
                </a:moveTo>
                <a:lnTo>
                  <a:pt x="3224507" y="0"/>
                </a:lnTo>
                <a:lnTo>
                  <a:pt x="322450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Freeform 8"/>
          <p:cNvSpPr/>
          <p:nvPr/>
        </p:nvSpPr>
        <p:spPr>
          <a:xfrm>
            <a:off x="3605519" y="4029960"/>
            <a:ext cx="11499989" cy="5317914"/>
          </a:xfrm>
          <a:custGeom>
            <a:avLst/>
            <a:gdLst/>
            <a:ahLst/>
            <a:cxnLst/>
            <a:rect l="l" t="t" r="r" b="b"/>
            <a:pathLst>
              <a:path w="11499989" h="5317914">
                <a:moveTo>
                  <a:pt x="0" y="0"/>
                </a:moveTo>
                <a:lnTo>
                  <a:pt x="11499988" y="0"/>
                </a:lnTo>
                <a:lnTo>
                  <a:pt x="11499988" y="5317914"/>
                </a:lnTo>
                <a:lnTo>
                  <a:pt x="0" y="5317914"/>
                </a:lnTo>
                <a:lnTo>
                  <a:pt x="0" y="0"/>
                </a:lnTo>
                <a:close/>
              </a:path>
            </a:pathLst>
          </a:custGeom>
          <a:blipFill>
            <a:blip r:embed="rId7"/>
            <a:stretch>
              <a:fillRect/>
            </a:stretch>
          </a:blipFill>
        </p:spPr>
        <p:txBody>
          <a:bodyPr/>
          <a:lstStyle/>
          <a:p>
            <a:endParaRPr lang="es-CO"/>
          </a:p>
        </p:txBody>
      </p:sp>
      <p:sp>
        <p:nvSpPr>
          <p:cNvPr id="9" name="TextBox 9"/>
          <p:cNvSpPr txBox="1"/>
          <p:nvPr/>
        </p:nvSpPr>
        <p:spPr>
          <a:xfrm>
            <a:off x="3817620" y="1924585"/>
            <a:ext cx="10652761" cy="1277823"/>
          </a:xfrm>
          <a:prstGeom prst="rect">
            <a:avLst/>
          </a:prstGeom>
        </p:spPr>
        <p:txBody>
          <a:bodyPr lIns="0" tIns="0" rIns="0" bIns="0" rtlCol="0" anchor="t">
            <a:spAutoFit/>
          </a:bodyPr>
          <a:lstStyle/>
          <a:p>
            <a:pPr algn="ctr">
              <a:lnSpc>
                <a:spcPts val="10426"/>
              </a:lnSpc>
            </a:pPr>
            <a:r>
              <a:rPr lang="en-US" sz="7447">
                <a:solidFill>
                  <a:srgbClr val="5C6B73"/>
                </a:solidFill>
                <a:latin typeface="Hobo"/>
                <a:ea typeface="Hobo"/>
                <a:cs typeface="Hobo"/>
                <a:sym typeface="Hobo"/>
              </a:rPr>
              <a:t>TIEMPO DE LA LECCION</a:t>
            </a:r>
          </a:p>
        </p:txBody>
      </p:sp>
      <p:sp>
        <p:nvSpPr>
          <p:cNvPr id="10" name="TextBox 10"/>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a:off x="-1281895" y="5435272"/>
            <a:ext cx="9280893" cy="5568536"/>
          </a:xfrm>
          <a:custGeom>
            <a:avLst/>
            <a:gdLst/>
            <a:ahLst/>
            <a:cxnLst/>
            <a:rect l="l" t="t" r="r" b="b"/>
            <a:pathLst>
              <a:path w="9280893" h="5568536">
                <a:moveTo>
                  <a:pt x="9280893" y="0"/>
                </a:moveTo>
                <a:lnTo>
                  <a:pt x="0" y="0"/>
                </a:lnTo>
                <a:lnTo>
                  <a:pt x="0" y="5568536"/>
                </a:lnTo>
                <a:lnTo>
                  <a:pt x="9280893" y="5568536"/>
                </a:lnTo>
                <a:lnTo>
                  <a:pt x="9280893" y="0"/>
                </a:lnTo>
                <a:close/>
              </a:path>
            </a:pathLst>
          </a:custGeom>
          <a:blipFill>
            <a:blip r:embed="rId2"/>
            <a:stretch>
              <a:fillRect/>
            </a:stretch>
          </a:blipFill>
        </p:spPr>
        <p:txBody>
          <a:bodyPr/>
          <a:lstStyle/>
          <a:p>
            <a:endParaRPr lang="es-CO"/>
          </a:p>
        </p:txBody>
      </p:sp>
      <p:sp>
        <p:nvSpPr>
          <p:cNvPr id="3" name="Freeform 3"/>
          <p:cNvSpPr/>
          <p:nvPr/>
        </p:nvSpPr>
        <p:spPr>
          <a:xfrm flipV="1">
            <a:off x="10289002" y="-716808"/>
            <a:ext cx="9280893" cy="5568536"/>
          </a:xfrm>
          <a:custGeom>
            <a:avLst/>
            <a:gdLst/>
            <a:ahLst/>
            <a:cxnLst/>
            <a:rect l="l" t="t" r="r" b="b"/>
            <a:pathLst>
              <a:path w="9280893" h="5568536">
                <a:moveTo>
                  <a:pt x="0" y="5568536"/>
                </a:moveTo>
                <a:lnTo>
                  <a:pt x="9280893" y="5568536"/>
                </a:lnTo>
                <a:lnTo>
                  <a:pt x="9280893" y="0"/>
                </a:lnTo>
                <a:lnTo>
                  <a:pt x="0" y="0"/>
                </a:lnTo>
                <a:lnTo>
                  <a:pt x="0" y="5568536"/>
                </a:lnTo>
                <a:close/>
              </a:path>
            </a:pathLst>
          </a:custGeom>
          <a:blipFill>
            <a:blip r:embed="rId2"/>
            <a:stretch>
              <a:fillRect/>
            </a:stretch>
          </a:blipFill>
        </p:spPr>
        <p:txBody>
          <a:bodyPr/>
          <a:lstStyle/>
          <a:p>
            <a:endParaRPr lang="es-CO"/>
          </a:p>
        </p:txBody>
      </p:sp>
      <p:sp>
        <p:nvSpPr>
          <p:cNvPr id="4" name="Freeform 4"/>
          <p:cNvSpPr/>
          <p:nvPr/>
        </p:nvSpPr>
        <p:spPr>
          <a:xfrm flipV="1">
            <a:off x="-289875" y="-718493"/>
            <a:ext cx="3224507" cy="4114800"/>
          </a:xfrm>
          <a:custGeom>
            <a:avLst/>
            <a:gdLst/>
            <a:ahLst/>
            <a:cxnLst/>
            <a:rect l="l" t="t" r="r" b="b"/>
            <a:pathLst>
              <a:path w="3224507" h="4114800">
                <a:moveTo>
                  <a:pt x="0" y="4114800"/>
                </a:moveTo>
                <a:lnTo>
                  <a:pt x="3224507" y="4114800"/>
                </a:lnTo>
                <a:lnTo>
                  <a:pt x="3224507"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H="1">
            <a:off x="15359605" y="6890693"/>
            <a:ext cx="3224507" cy="4114800"/>
          </a:xfrm>
          <a:custGeom>
            <a:avLst/>
            <a:gdLst/>
            <a:ahLst/>
            <a:cxnLst/>
            <a:rect l="l" t="t" r="r" b="b"/>
            <a:pathLst>
              <a:path w="3224507" h="4114800">
                <a:moveTo>
                  <a:pt x="3224507" y="0"/>
                </a:moveTo>
                <a:lnTo>
                  <a:pt x="0" y="0"/>
                </a:lnTo>
                <a:lnTo>
                  <a:pt x="0" y="4114800"/>
                </a:lnTo>
                <a:lnTo>
                  <a:pt x="3224507" y="4114800"/>
                </a:lnTo>
                <a:lnTo>
                  <a:pt x="32245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a:off x="-453798" y="8217856"/>
            <a:ext cx="2964996" cy="2080888"/>
          </a:xfrm>
          <a:custGeom>
            <a:avLst/>
            <a:gdLst/>
            <a:ahLst/>
            <a:cxnLst/>
            <a:rect l="l" t="t" r="r" b="b"/>
            <a:pathLst>
              <a:path w="2964996" h="2080888">
                <a:moveTo>
                  <a:pt x="0" y="0"/>
                </a:moveTo>
                <a:lnTo>
                  <a:pt x="2964996" y="0"/>
                </a:lnTo>
                <a:lnTo>
                  <a:pt x="2964996" y="2080888"/>
                </a:lnTo>
                <a:lnTo>
                  <a:pt x="0" y="20808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flipH="1" flipV="1">
            <a:off x="15619116" y="-11744"/>
            <a:ext cx="2964996" cy="2080888"/>
          </a:xfrm>
          <a:custGeom>
            <a:avLst/>
            <a:gdLst/>
            <a:ahLst/>
            <a:cxnLst/>
            <a:rect l="l" t="t" r="r" b="b"/>
            <a:pathLst>
              <a:path w="2964996" h="2080888">
                <a:moveTo>
                  <a:pt x="2964996" y="2080888"/>
                </a:moveTo>
                <a:lnTo>
                  <a:pt x="0" y="2080888"/>
                </a:lnTo>
                <a:lnTo>
                  <a:pt x="0" y="0"/>
                </a:lnTo>
                <a:lnTo>
                  <a:pt x="2964996" y="0"/>
                </a:lnTo>
                <a:lnTo>
                  <a:pt x="2964996" y="208088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TextBox 8"/>
          <p:cNvSpPr txBox="1"/>
          <p:nvPr/>
        </p:nvSpPr>
        <p:spPr>
          <a:xfrm>
            <a:off x="5746994" y="2189026"/>
            <a:ext cx="6794013" cy="1277808"/>
          </a:xfrm>
          <a:prstGeom prst="rect">
            <a:avLst/>
          </a:prstGeom>
        </p:spPr>
        <p:txBody>
          <a:bodyPr lIns="0" tIns="0" rIns="0" bIns="0" rtlCol="0" anchor="t">
            <a:spAutoFit/>
          </a:bodyPr>
          <a:lstStyle/>
          <a:p>
            <a:pPr algn="ctr">
              <a:lnSpc>
                <a:spcPts val="10426"/>
              </a:lnSpc>
            </a:pPr>
            <a:r>
              <a:rPr lang="en-US" sz="7447">
                <a:solidFill>
                  <a:srgbClr val="5C6B73"/>
                </a:solidFill>
                <a:latin typeface="Hobo"/>
                <a:ea typeface="Hobo"/>
                <a:cs typeface="Hobo"/>
                <a:sym typeface="Hobo"/>
              </a:rPr>
              <a:t>CONCLUSION</a:t>
            </a:r>
          </a:p>
        </p:txBody>
      </p:sp>
      <p:sp>
        <p:nvSpPr>
          <p:cNvPr id="9" name="TextBox 9"/>
          <p:cNvSpPr txBox="1"/>
          <p:nvPr/>
        </p:nvSpPr>
        <p:spPr>
          <a:xfrm>
            <a:off x="2551408" y="4120515"/>
            <a:ext cx="13185184" cy="1941195"/>
          </a:xfrm>
          <a:prstGeom prst="rect">
            <a:avLst/>
          </a:prstGeom>
        </p:spPr>
        <p:txBody>
          <a:bodyPr lIns="0" tIns="0" rIns="0" bIns="0" rtlCol="0" anchor="t">
            <a:spAutoFit/>
          </a:bodyPr>
          <a:lstStyle/>
          <a:p>
            <a:pPr algn="l">
              <a:lnSpc>
                <a:spcPts val="3779"/>
              </a:lnSpc>
            </a:pPr>
            <a:r>
              <a:rPr lang="en-US" sz="2699">
                <a:solidFill>
                  <a:srgbClr val="5C6B73"/>
                </a:solidFill>
                <a:latin typeface="ITC Benguiat Condensed"/>
                <a:ea typeface="ITC Benguiat Condensed"/>
                <a:cs typeface="ITC Benguiat Condensed"/>
                <a:sym typeface="ITC Benguiat Condensed"/>
              </a:rPr>
              <a:t>Hasta su mismo final, el ministerio de Josué fue espiritual y se concentró en ayudar a la gente a mirar a Dios y depender de él. Josué es un perfecto ejemplo de que los líderes pueden ser pragmáticos y centrarse en resultados, al tiempo que son espirituales, dependientes y leales a la palabra de Dios. </a:t>
            </a:r>
          </a:p>
        </p:txBody>
      </p:sp>
      <p:sp>
        <p:nvSpPr>
          <p:cNvPr id="10" name="TextBox 10"/>
          <p:cNvSpPr txBox="1"/>
          <p:nvPr/>
        </p:nvSpPr>
        <p:spPr>
          <a:xfrm>
            <a:off x="2551408" y="6264956"/>
            <a:ext cx="13067708" cy="2427739"/>
          </a:xfrm>
          <a:prstGeom prst="rect">
            <a:avLst/>
          </a:prstGeom>
        </p:spPr>
        <p:txBody>
          <a:bodyPr lIns="0" tIns="0" rIns="0" bIns="0" rtlCol="0" anchor="t">
            <a:spAutoFit/>
          </a:bodyPr>
          <a:lstStyle/>
          <a:p>
            <a:pPr algn="l">
              <a:lnSpc>
                <a:spcPts val="3785"/>
              </a:lnSpc>
            </a:pPr>
            <a:r>
              <a:rPr lang="en-US" sz="2704">
                <a:solidFill>
                  <a:srgbClr val="5C6B73"/>
                </a:solidFill>
                <a:latin typeface="ITC Benguiat Condensed"/>
                <a:ea typeface="ITC Benguiat Condensed"/>
                <a:cs typeface="ITC Benguiat Condensed"/>
                <a:sym typeface="ITC Benguiat Condensed"/>
              </a:rPr>
              <a:t>No debe sorprendernos que la influencia de Josué se extendiera aún más allá de su desaparición física. Sembró para eso, preparó a los líderes para que fueran fieles a Jehová, para que no se dejaran distraer y para que no perdieran su identidad como pueblo elegido. Es necesario que establezcamos un liderazgo similar hoy, que no se centre en el líder, sino en el fortalecimiento de la iglesia. </a:t>
            </a:r>
          </a:p>
        </p:txBody>
      </p:sp>
      <p:sp>
        <p:nvSpPr>
          <p:cNvPr id="11" name="TextBox 11"/>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a:off x="-1281895" y="5435272"/>
            <a:ext cx="9280893" cy="5568536"/>
          </a:xfrm>
          <a:custGeom>
            <a:avLst/>
            <a:gdLst/>
            <a:ahLst/>
            <a:cxnLst/>
            <a:rect l="l" t="t" r="r" b="b"/>
            <a:pathLst>
              <a:path w="9280893" h="5568536">
                <a:moveTo>
                  <a:pt x="9280893" y="0"/>
                </a:moveTo>
                <a:lnTo>
                  <a:pt x="0" y="0"/>
                </a:lnTo>
                <a:lnTo>
                  <a:pt x="0" y="5568536"/>
                </a:lnTo>
                <a:lnTo>
                  <a:pt x="9280893" y="5568536"/>
                </a:lnTo>
                <a:lnTo>
                  <a:pt x="9280893" y="0"/>
                </a:lnTo>
                <a:close/>
              </a:path>
            </a:pathLst>
          </a:custGeom>
          <a:blipFill>
            <a:blip r:embed="rId2"/>
            <a:stretch>
              <a:fillRect/>
            </a:stretch>
          </a:blipFill>
        </p:spPr>
        <p:txBody>
          <a:bodyPr/>
          <a:lstStyle/>
          <a:p>
            <a:endParaRPr lang="es-CO"/>
          </a:p>
        </p:txBody>
      </p:sp>
      <p:sp>
        <p:nvSpPr>
          <p:cNvPr id="3" name="Freeform 3"/>
          <p:cNvSpPr/>
          <p:nvPr/>
        </p:nvSpPr>
        <p:spPr>
          <a:xfrm flipV="1">
            <a:off x="10289002" y="-716808"/>
            <a:ext cx="9280893" cy="5568536"/>
          </a:xfrm>
          <a:custGeom>
            <a:avLst/>
            <a:gdLst/>
            <a:ahLst/>
            <a:cxnLst/>
            <a:rect l="l" t="t" r="r" b="b"/>
            <a:pathLst>
              <a:path w="9280893" h="5568536">
                <a:moveTo>
                  <a:pt x="0" y="5568536"/>
                </a:moveTo>
                <a:lnTo>
                  <a:pt x="9280893" y="5568536"/>
                </a:lnTo>
                <a:lnTo>
                  <a:pt x="9280893" y="0"/>
                </a:lnTo>
                <a:lnTo>
                  <a:pt x="0" y="0"/>
                </a:lnTo>
                <a:lnTo>
                  <a:pt x="0" y="5568536"/>
                </a:lnTo>
                <a:close/>
              </a:path>
            </a:pathLst>
          </a:custGeom>
          <a:blipFill>
            <a:blip r:embed="rId2"/>
            <a:stretch>
              <a:fillRect/>
            </a:stretch>
          </a:blipFill>
        </p:spPr>
        <p:txBody>
          <a:bodyPr/>
          <a:lstStyle/>
          <a:p>
            <a:endParaRPr lang="es-CO"/>
          </a:p>
        </p:txBody>
      </p:sp>
      <p:sp>
        <p:nvSpPr>
          <p:cNvPr id="4" name="Freeform 4"/>
          <p:cNvSpPr/>
          <p:nvPr/>
        </p:nvSpPr>
        <p:spPr>
          <a:xfrm flipV="1">
            <a:off x="-289875" y="-718493"/>
            <a:ext cx="3224507" cy="4114800"/>
          </a:xfrm>
          <a:custGeom>
            <a:avLst/>
            <a:gdLst/>
            <a:ahLst/>
            <a:cxnLst/>
            <a:rect l="l" t="t" r="r" b="b"/>
            <a:pathLst>
              <a:path w="3224507" h="4114800">
                <a:moveTo>
                  <a:pt x="0" y="4114800"/>
                </a:moveTo>
                <a:lnTo>
                  <a:pt x="3224507" y="4114800"/>
                </a:lnTo>
                <a:lnTo>
                  <a:pt x="3224507"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H="1">
            <a:off x="15359605" y="6890693"/>
            <a:ext cx="3224507" cy="4114800"/>
          </a:xfrm>
          <a:custGeom>
            <a:avLst/>
            <a:gdLst/>
            <a:ahLst/>
            <a:cxnLst/>
            <a:rect l="l" t="t" r="r" b="b"/>
            <a:pathLst>
              <a:path w="3224507" h="4114800">
                <a:moveTo>
                  <a:pt x="3224507" y="0"/>
                </a:moveTo>
                <a:lnTo>
                  <a:pt x="0" y="0"/>
                </a:lnTo>
                <a:lnTo>
                  <a:pt x="0" y="4114800"/>
                </a:lnTo>
                <a:lnTo>
                  <a:pt x="3224507" y="4114800"/>
                </a:lnTo>
                <a:lnTo>
                  <a:pt x="32245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a:off x="-453798" y="8217856"/>
            <a:ext cx="2964996" cy="2080888"/>
          </a:xfrm>
          <a:custGeom>
            <a:avLst/>
            <a:gdLst/>
            <a:ahLst/>
            <a:cxnLst/>
            <a:rect l="l" t="t" r="r" b="b"/>
            <a:pathLst>
              <a:path w="2964996" h="2080888">
                <a:moveTo>
                  <a:pt x="0" y="0"/>
                </a:moveTo>
                <a:lnTo>
                  <a:pt x="2964996" y="0"/>
                </a:lnTo>
                <a:lnTo>
                  <a:pt x="2964996" y="2080888"/>
                </a:lnTo>
                <a:lnTo>
                  <a:pt x="0" y="20808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flipH="1" flipV="1">
            <a:off x="15619116" y="-11744"/>
            <a:ext cx="2964996" cy="2080888"/>
          </a:xfrm>
          <a:custGeom>
            <a:avLst/>
            <a:gdLst/>
            <a:ahLst/>
            <a:cxnLst/>
            <a:rect l="l" t="t" r="r" b="b"/>
            <a:pathLst>
              <a:path w="2964996" h="2080888">
                <a:moveTo>
                  <a:pt x="2964996" y="2080888"/>
                </a:moveTo>
                <a:lnTo>
                  <a:pt x="0" y="2080888"/>
                </a:lnTo>
                <a:lnTo>
                  <a:pt x="0" y="0"/>
                </a:lnTo>
                <a:lnTo>
                  <a:pt x="2964996" y="0"/>
                </a:lnTo>
                <a:lnTo>
                  <a:pt x="2964996" y="208088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TextBox 8"/>
          <p:cNvSpPr txBox="1"/>
          <p:nvPr/>
        </p:nvSpPr>
        <p:spPr>
          <a:xfrm>
            <a:off x="5850942" y="1926269"/>
            <a:ext cx="7151432" cy="2601930"/>
          </a:xfrm>
          <a:prstGeom prst="rect">
            <a:avLst/>
          </a:prstGeom>
        </p:spPr>
        <p:txBody>
          <a:bodyPr lIns="0" tIns="0" rIns="0" bIns="0" rtlCol="0" anchor="t">
            <a:spAutoFit/>
          </a:bodyPr>
          <a:lstStyle/>
          <a:p>
            <a:pPr algn="ctr">
              <a:lnSpc>
                <a:spcPts val="10426"/>
              </a:lnSpc>
            </a:pPr>
            <a:r>
              <a:rPr lang="en-US" sz="7447">
                <a:solidFill>
                  <a:srgbClr val="5C6B73"/>
                </a:solidFill>
                <a:latin typeface="Hobo"/>
                <a:ea typeface="Hobo"/>
                <a:cs typeface="Hobo"/>
                <a:sym typeface="Hobo"/>
              </a:rPr>
              <a:t>HIMNO Y ORACION FINAL</a:t>
            </a:r>
          </a:p>
        </p:txBody>
      </p:sp>
      <p:sp>
        <p:nvSpPr>
          <p:cNvPr id="9" name="TextBox 9"/>
          <p:cNvSpPr txBox="1"/>
          <p:nvPr/>
        </p:nvSpPr>
        <p:spPr>
          <a:xfrm>
            <a:off x="6212532" y="5512700"/>
            <a:ext cx="8496845" cy="765073"/>
          </a:xfrm>
          <a:prstGeom prst="rect">
            <a:avLst/>
          </a:prstGeom>
        </p:spPr>
        <p:txBody>
          <a:bodyPr lIns="0" tIns="0" rIns="0" bIns="0" rtlCol="0" anchor="t">
            <a:spAutoFit/>
          </a:bodyPr>
          <a:lstStyle/>
          <a:p>
            <a:pPr algn="l">
              <a:lnSpc>
                <a:spcPts val="5605"/>
              </a:lnSpc>
            </a:pPr>
            <a:r>
              <a:rPr lang="en-US" sz="4004">
                <a:solidFill>
                  <a:srgbClr val="5C6B73"/>
                </a:solidFill>
                <a:latin typeface="ITC Benguiat Condensed"/>
                <a:ea typeface="ITC Benguiat Condensed"/>
                <a:cs typeface="ITC Benguiat Condensed"/>
                <a:sym typeface="ITC Benguiat Condensed"/>
              </a:rPr>
              <a:t># 553, “¿Os pusisteis a arar?” </a:t>
            </a:r>
          </a:p>
        </p:txBody>
      </p:sp>
      <p:sp>
        <p:nvSpPr>
          <p:cNvPr id="10" name="TextBox 10"/>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a:off x="-1281895" y="5435272"/>
            <a:ext cx="9280893" cy="5568536"/>
          </a:xfrm>
          <a:custGeom>
            <a:avLst/>
            <a:gdLst/>
            <a:ahLst/>
            <a:cxnLst/>
            <a:rect l="l" t="t" r="r" b="b"/>
            <a:pathLst>
              <a:path w="9280893" h="5568536">
                <a:moveTo>
                  <a:pt x="9280893" y="0"/>
                </a:moveTo>
                <a:lnTo>
                  <a:pt x="0" y="0"/>
                </a:lnTo>
                <a:lnTo>
                  <a:pt x="0" y="5568536"/>
                </a:lnTo>
                <a:lnTo>
                  <a:pt x="9280893" y="5568536"/>
                </a:lnTo>
                <a:lnTo>
                  <a:pt x="9280893" y="0"/>
                </a:lnTo>
                <a:close/>
              </a:path>
            </a:pathLst>
          </a:custGeom>
          <a:blipFill>
            <a:blip r:embed="rId2"/>
            <a:stretch>
              <a:fillRect/>
            </a:stretch>
          </a:blipFill>
        </p:spPr>
        <p:txBody>
          <a:bodyPr/>
          <a:lstStyle/>
          <a:p>
            <a:endParaRPr lang="es-CO"/>
          </a:p>
        </p:txBody>
      </p:sp>
      <p:sp>
        <p:nvSpPr>
          <p:cNvPr id="3" name="Freeform 3"/>
          <p:cNvSpPr/>
          <p:nvPr/>
        </p:nvSpPr>
        <p:spPr>
          <a:xfrm flipV="1">
            <a:off x="10372863" y="-715124"/>
            <a:ext cx="9280893" cy="5568536"/>
          </a:xfrm>
          <a:custGeom>
            <a:avLst/>
            <a:gdLst/>
            <a:ahLst/>
            <a:cxnLst/>
            <a:rect l="l" t="t" r="r" b="b"/>
            <a:pathLst>
              <a:path w="9280893" h="5568536">
                <a:moveTo>
                  <a:pt x="0" y="5568536"/>
                </a:moveTo>
                <a:lnTo>
                  <a:pt x="9280894" y="5568536"/>
                </a:lnTo>
                <a:lnTo>
                  <a:pt x="9280894" y="0"/>
                </a:lnTo>
                <a:lnTo>
                  <a:pt x="0" y="0"/>
                </a:lnTo>
                <a:lnTo>
                  <a:pt x="0" y="5568536"/>
                </a:lnTo>
                <a:close/>
              </a:path>
            </a:pathLst>
          </a:custGeom>
          <a:blipFill>
            <a:blip r:embed="rId2"/>
            <a:stretch>
              <a:fillRect/>
            </a:stretch>
          </a:blipFill>
        </p:spPr>
        <p:txBody>
          <a:bodyPr/>
          <a:lstStyle/>
          <a:p>
            <a:endParaRPr lang="es-CO"/>
          </a:p>
        </p:txBody>
      </p:sp>
      <p:sp>
        <p:nvSpPr>
          <p:cNvPr id="4" name="Freeform 4"/>
          <p:cNvSpPr/>
          <p:nvPr/>
        </p:nvSpPr>
        <p:spPr>
          <a:xfrm flipV="1">
            <a:off x="-289875" y="-718493"/>
            <a:ext cx="3224507" cy="4114800"/>
          </a:xfrm>
          <a:custGeom>
            <a:avLst/>
            <a:gdLst/>
            <a:ahLst/>
            <a:cxnLst/>
            <a:rect l="l" t="t" r="r" b="b"/>
            <a:pathLst>
              <a:path w="3224507" h="4114800">
                <a:moveTo>
                  <a:pt x="0" y="4114800"/>
                </a:moveTo>
                <a:lnTo>
                  <a:pt x="3224507" y="4114800"/>
                </a:lnTo>
                <a:lnTo>
                  <a:pt x="3224507"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H="1">
            <a:off x="15359605" y="6890693"/>
            <a:ext cx="3224507" cy="4114800"/>
          </a:xfrm>
          <a:custGeom>
            <a:avLst/>
            <a:gdLst/>
            <a:ahLst/>
            <a:cxnLst/>
            <a:rect l="l" t="t" r="r" b="b"/>
            <a:pathLst>
              <a:path w="3224507" h="4114800">
                <a:moveTo>
                  <a:pt x="3224507" y="0"/>
                </a:moveTo>
                <a:lnTo>
                  <a:pt x="0" y="0"/>
                </a:lnTo>
                <a:lnTo>
                  <a:pt x="0" y="4114800"/>
                </a:lnTo>
                <a:lnTo>
                  <a:pt x="3224507" y="4114800"/>
                </a:lnTo>
                <a:lnTo>
                  <a:pt x="32245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a:off x="-453798" y="8217856"/>
            <a:ext cx="2964996" cy="2080888"/>
          </a:xfrm>
          <a:custGeom>
            <a:avLst/>
            <a:gdLst/>
            <a:ahLst/>
            <a:cxnLst/>
            <a:rect l="l" t="t" r="r" b="b"/>
            <a:pathLst>
              <a:path w="2964996" h="2080888">
                <a:moveTo>
                  <a:pt x="0" y="0"/>
                </a:moveTo>
                <a:lnTo>
                  <a:pt x="2964996" y="0"/>
                </a:lnTo>
                <a:lnTo>
                  <a:pt x="2964996" y="2080888"/>
                </a:lnTo>
                <a:lnTo>
                  <a:pt x="0" y="20808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flipH="1" flipV="1">
            <a:off x="15619116" y="-11744"/>
            <a:ext cx="2964996" cy="2080888"/>
          </a:xfrm>
          <a:custGeom>
            <a:avLst/>
            <a:gdLst/>
            <a:ahLst/>
            <a:cxnLst/>
            <a:rect l="l" t="t" r="r" b="b"/>
            <a:pathLst>
              <a:path w="2964996" h="2080888">
                <a:moveTo>
                  <a:pt x="2964996" y="2080888"/>
                </a:moveTo>
                <a:lnTo>
                  <a:pt x="0" y="2080888"/>
                </a:lnTo>
                <a:lnTo>
                  <a:pt x="0" y="0"/>
                </a:lnTo>
                <a:lnTo>
                  <a:pt x="2964996" y="0"/>
                </a:lnTo>
                <a:lnTo>
                  <a:pt x="2964996" y="208088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TextBox 8"/>
          <p:cNvSpPr txBox="1"/>
          <p:nvPr/>
        </p:nvSpPr>
        <p:spPr>
          <a:xfrm>
            <a:off x="5756805" y="1358795"/>
            <a:ext cx="7040138" cy="1277823"/>
          </a:xfrm>
          <a:prstGeom prst="rect">
            <a:avLst/>
          </a:prstGeom>
        </p:spPr>
        <p:txBody>
          <a:bodyPr lIns="0" tIns="0" rIns="0" bIns="0" rtlCol="0" anchor="t">
            <a:spAutoFit/>
          </a:bodyPr>
          <a:lstStyle/>
          <a:p>
            <a:pPr algn="ctr">
              <a:lnSpc>
                <a:spcPts val="10426"/>
              </a:lnSpc>
            </a:pPr>
            <a:r>
              <a:rPr lang="en-US" sz="7447">
                <a:solidFill>
                  <a:srgbClr val="5C6B73"/>
                </a:solidFill>
                <a:latin typeface="Hobo"/>
                <a:ea typeface="Hobo"/>
                <a:cs typeface="Hobo"/>
                <a:sym typeface="Hobo"/>
              </a:rPr>
              <a:t>INTRODUCCION</a:t>
            </a:r>
          </a:p>
        </p:txBody>
      </p:sp>
      <p:sp>
        <p:nvSpPr>
          <p:cNvPr id="9" name="TextBox 9"/>
          <p:cNvSpPr txBox="1"/>
          <p:nvPr/>
        </p:nvSpPr>
        <p:spPr>
          <a:xfrm>
            <a:off x="2934632" y="3167343"/>
            <a:ext cx="12684484" cy="3059276"/>
          </a:xfrm>
          <a:prstGeom prst="rect">
            <a:avLst/>
          </a:prstGeom>
        </p:spPr>
        <p:txBody>
          <a:bodyPr lIns="0" tIns="0" rIns="0" bIns="0" rtlCol="0" anchor="t">
            <a:spAutoFit/>
          </a:bodyPr>
          <a:lstStyle/>
          <a:p>
            <a:pPr algn="ctr">
              <a:lnSpc>
                <a:spcPts val="4755"/>
              </a:lnSpc>
            </a:pPr>
            <a:r>
              <a:rPr lang="en-US" sz="3396">
                <a:solidFill>
                  <a:srgbClr val="5C6B73"/>
                </a:solidFill>
                <a:latin typeface="ITC Benguiat Condensed"/>
                <a:ea typeface="ITC Benguiat Condensed"/>
                <a:cs typeface="ITC Benguiat Condensed"/>
                <a:sym typeface="ITC Benguiat Condensed"/>
              </a:rPr>
              <a:t>Una de las labores más difíciles del liderazgo cristiano es pasar la antorcha. Sobre la importancia de esta labor, John Maxwell dijo: «El éxito sin sucesión es fracaso». Josué no solo fue un conquistador valiente, sino también un líder que supo preparar a otros para continuar la misión después de él. </a:t>
            </a:r>
          </a:p>
        </p:txBody>
      </p:sp>
      <p:sp>
        <p:nvSpPr>
          <p:cNvPr id="10" name="TextBox 10"/>
          <p:cNvSpPr txBox="1"/>
          <p:nvPr/>
        </p:nvSpPr>
        <p:spPr>
          <a:xfrm>
            <a:off x="3194142" y="6257603"/>
            <a:ext cx="12424974" cy="3047365"/>
          </a:xfrm>
          <a:prstGeom prst="rect">
            <a:avLst/>
          </a:prstGeom>
        </p:spPr>
        <p:txBody>
          <a:bodyPr lIns="0" tIns="0" rIns="0" bIns="0" rtlCol="0" anchor="t">
            <a:spAutoFit/>
          </a:bodyPr>
          <a:lstStyle/>
          <a:p>
            <a:pPr algn="ctr">
              <a:lnSpc>
                <a:spcPts val="4759"/>
              </a:lnSpc>
            </a:pPr>
            <a:r>
              <a:rPr lang="en-US" sz="3399">
                <a:solidFill>
                  <a:srgbClr val="5C6B73"/>
                </a:solidFill>
                <a:latin typeface="ITC Benguiat Condensed"/>
                <a:ea typeface="ITC Benguiat Condensed"/>
                <a:cs typeface="ITC Benguiat Condensed"/>
                <a:sym typeface="ITC Benguiat Condensed"/>
              </a:rPr>
              <a:t>Su influencia se extendió más allá de su vida. Josué no acaparó el liderazgo ni buscó perpetuar su figura, sino que formó y dejó estructuras que sostuvieran la fidelidad del pueblo. Ese legado silencioso, pero duradero, nos abre la puerta para reflexionar sobre cómo liderar pensando en el mañana. </a:t>
            </a:r>
          </a:p>
        </p:txBody>
      </p:sp>
      <p:sp>
        <p:nvSpPr>
          <p:cNvPr id="11" name="TextBox 11"/>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a:off x="-1281895" y="5435272"/>
            <a:ext cx="9280893" cy="5568536"/>
          </a:xfrm>
          <a:custGeom>
            <a:avLst/>
            <a:gdLst/>
            <a:ahLst/>
            <a:cxnLst/>
            <a:rect l="l" t="t" r="r" b="b"/>
            <a:pathLst>
              <a:path w="9280893" h="5568536">
                <a:moveTo>
                  <a:pt x="9280893" y="0"/>
                </a:moveTo>
                <a:lnTo>
                  <a:pt x="0" y="0"/>
                </a:lnTo>
                <a:lnTo>
                  <a:pt x="0" y="5568536"/>
                </a:lnTo>
                <a:lnTo>
                  <a:pt x="9280893" y="5568536"/>
                </a:lnTo>
                <a:lnTo>
                  <a:pt x="9280893" y="0"/>
                </a:lnTo>
                <a:close/>
              </a:path>
            </a:pathLst>
          </a:custGeom>
          <a:blipFill>
            <a:blip r:embed="rId2"/>
            <a:stretch>
              <a:fillRect/>
            </a:stretch>
          </a:blipFill>
        </p:spPr>
        <p:txBody>
          <a:bodyPr/>
          <a:lstStyle/>
          <a:p>
            <a:endParaRPr lang="es-CO"/>
          </a:p>
        </p:txBody>
      </p:sp>
      <p:sp>
        <p:nvSpPr>
          <p:cNvPr id="3" name="Freeform 3"/>
          <p:cNvSpPr/>
          <p:nvPr/>
        </p:nvSpPr>
        <p:spPr>
          <a:xfrm flipV="1">
            <a:off x="10372863" y="-715124"/>
            <a:ext cx="9280893" cy="5568536"/>
          </a:xfrm>
          <a:custGeom>
            <a:avLst/>
            <a:gdLst/>
            <a:ahLst/>
            <a:cxnLst/>
            <a:rect l="l" t="t" r="r" b="b"/>
            <a:pathLst>
              <a:path w="9280893" h="5568536">
                <a:moveTo>
                  <a:pt x="0" y="5568536"/>
                </a:moveTo>
                <a:lnTo>
                  <a:pt x="9280894" y="5568536"/>
                </a:lnTo>
                <a:lnTo>
                  <a:pt x="9280894" y="0"/>
                </a:lnTo>
                <a:lnTo>
                  <a:pt x="0" y="0"/>
                </a:lnTo>
                <a:lnTo>
                  <a:pt x="0" y="5568536"/>
                </a:lnTo>
                <a:close/>
              </a:path>
            </a:pathLst>
          </a:custGeom>
          <a:blipFill>
            <a:blip r:embed="rId2"/>
            <a:stretch>
              <a:fillRect/>
            </a:stretch>
          </a:blipFill>
        </p:spPr>
        <p:txBody>
          <a:bodyPr/>
          <a:lstStyle/>
          <a:p>
            <a:endParaRPr lang="es-CO"/>
          </a:p>
        </p:txBody>
      </p:sp>
      <p:sp>
        <p:nvSpPr>
          <p:cNvPr id="4" name="Freeform 4"/>
          <p:cNvSpPr/>
          <p:nvPr/>
        </p:nvSpPr>
        <p:spPr>
          <a:xfrm flipV="1">
            <a:off x="-289875" y="-718493"/>
            <a:ext cx="3224507" cy="4114800"/>
          </a:xfrm>
          <a:custGeom>
            <a:avLst/>
            <a:gdLst/>
            <a:ahLst/>
            <a:cxnLst/>
            <a:rect l="l" t="t" r="r" b="b"/>
            <a:pathLst>
              <a:path w="3224507" h="4114800">
                <a:moveTo>
                  <a:pt x="0" y="4114800"/>
                </a:moveTo>
                <a:lnTo>
                  <a:pt x="3224507" y="4114800"/>
                </a:lnTo>
                <a:lnTo>
                  <a:pt x="3224507"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H="1">
            <a:off x="15359605" y="6890693"/>
            <a:ext cx="3224507" cy="4114800"/>
          </a:xfrm>
          <a:custGeom>
            <a:avLst/>
            <a:gdLst/>
            <a:ahLst/>
            <a:cxnLst/>
            <a:rect l="l" t="t" r="r" b="b"/>
            <a:pathLst>
              <a:path w="3224507" h="4114800">
                <a:moveTo>
                  <a:pt x="3224507" y="0"/>
                </a:moveTo>
                <a:lnTo>
                  <a:pt x="0" y="0"/>
                </a:lnTo>
                <a:lnTo>
                  <a:pt x="0" y="4114800"/>
                </a:lnTo>
                <a:lnTo>
                  <a:pt x="3224507" y="4114800"/>
                </a:lnTo>
                <a:lnTo>
                  <a:pt x="322450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a:off x="-453798" y="8217856"/>
            <a:ext cx="2964996" cy="2080888"/>
          </a:xfrm>
          <a:custGeom>
            <a:avLst/>
            <a:gdLst/>
            <a:ahLst/>
            <a:cxnLst/>
            <a:rect l="l" t="t" r="r" b="b"/>
            <a:pathLst>
              <a:path w="2964996" h="2080888">
                <a:moveTo>
                  <a:pt x="0" y="0"/>
                </a:moveTo>
                <a:lnTo>
                  <a:pt x="2964996" y="0"/>
                </a:lnTo>
                <a:lnTo>
                  <a:pt x="2964996" y="2080888"/>
                </a:lnTo>
                <a:lnTo>
                  <a:pt x="0" y="20808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flipH="1" flipV="1">
            <a:off x="15619116" y="-11744"/>
            <a:ext cx="2964996" cy="2080888"/>
          </a:xfrm>
          <a:custGeom>
            <a:avLst/>
            <a:gdLst/>
            <a:ahLst/>
            <a:cxnLst/>
            <a:rect l="l" t="t" r="r" b="b"/>
            <a:pathLst>
              <a:path w="2964996" h="2080888">
                <a:moveTo>
                  <a:pt x="2964996" y="2080888"/>
                </a:moveTo>
                <a:lnTo>
                  <a:pt x="0" y="2080888"/>
                </a:lnTo>
                <a:lnTo>
                  <a:pt x="0" y="0"/>
                </a:lnTo>
                <a:lnTo>
                  <a:pt x="2964996" y="0"/>
                </a:lnTo>
                <a:lnTo>
                  <a:pt x="2964996" y="208088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Freeform 8"/>
          <p:cNvSpPr/>
          <p:nvPr/>
        </p:nvSpPr>
        <p:spPr>
          <a:xfrm>
            <a:off x="6785948" y="5435272"/>
            <a:ext cx="4716103" cy="4114800"/>
          </a:xfrm>
          <a:custGeom>
            <a:avLst/>
            <a:gdLst/>
            <a:ahLst/>
            <a:cxnLst/>
            <a:rect l="l" t="t" r="r" b="b"/>
            <a:pathLst>
              <a:path w="4716103" h="4114800">
                <a:moveTo>
                  <a:pt x="0" y="0"/>
                </a:moveTo>
                <a:lnTo>
                  <a:pt x="4716104" y="0"/>
                </a:lnTo>
                <a:lnTo>
                  <a:pt x="471610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CO"/>
          </a:p>
        </p:txBody>
      </p:sp>
      <p:sp>
        <p:nvSpPr>
          <p:cNvPr id="9" name="TextBox 9"/>
          <p:cNvSpPr txBox="1"/>
          <p:nvPr/>
        </p:nvSpPr>
        <p:spPr>
          <a:xfrm>
            <a:off x="2801758" y="2978437"/>
            <a:ext cx="12684484" cy="2456836"/>
          </a:xfrm>
          <a:prstGeom prst="rect">
            <a:avLst/>
          </a:prstGeom>
        </p:spPr>
        <p:txBody>
          <a:bodyPr lIns="0" tIns="0" rIns="0" bIns="0" rtlCol="0" anchor="t">
            <a:spAutoFit/>
          </a:bodyPr>
          <a:lstStyle/>
          <a:p>
            <a:pPr algn="ctr">
              <a:lnSpc>
                <a:spcPts val="4755"/>
              </a:lnSpc>
            </a:pPr>
            <a:r>
              <a:rPr lang="en-US" sz="3396">
                <a:solidFill>
                  <a:srgbClr val="5C6B73"/>
                </a:solidFill>
                <a:latin typeface="ITC Benguiat Condensed"/>
                <a:ea typeface="ITC Benguiat Condensed"/>
                <a:cs typeface="ITC Benguiat Condensed"/>
                <a:sym typeface="ITC Benguiat Condensed"/>
              </a:rPr>
              <a:t>El programa de hoy tiene como objetivo que nuestra iglesia experimente la capacitación de un nuevo liderazgo y que eso se convierta en una cultura que fortalezca la iglesia y la ayude a cumplir su misión en cualquier contexto.</a:t>
            </a:r>
          </a:p>
        </p:txBody>
      </p:sp>
      <p:sp>
        <p:nvSpPr>
          <p:cNvPr id="10" name="TextBox 10"/>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flipV="1">
            <a:off x="-1281895" y="-716808"/>
            <a:ext cx="9280893" cy="5568536"/>
          </a:xfrm>
          <a:custGeom>
            <a:avLst/>
            <a:gdLst/>
            <a:ahLst/>
            <a:cxnLst/>
            <a:rect l="l" t="t" r="r" b="b"/>
            <a:pathLst>
              <a:path w="9280893" h="5568536">
                <a:moveTo>
                  <a:pt x="9280893" y="5568536"/>
                </a:moveTo>
                <a:lnTo>
                  <a:pt x="0" y="5568536"/>
                </a:lnTo>
                <a:lnTo>
                  <a:pt x="0" y="0"/>
                </a:lnTo>
                <a:lnTo>
                  <a:pt x="9280893" y="0"/>
                </a:lnTo>
                <a:lnTo>
                  <a:pt x="9280893" y="5568536"/>
                </a:lnTo>
                <a:close/>
              </a:path>
            </a:pathLst>
          </a:custGeom>
          <a:blipFill>
            <a:blip r:embed="rId2"/>
            <a:stretch>
              <a:fillRect/>
            </a:stretch>
          </a:blipFill>
        </p:spPr>
        <p:txBody>
          <a:bodyPr/>
          <a:lstStyle/>
          <a:p>
            <a:endParaRPr lang="es-CO"/>
          </a:p>
        </p:txBody>
      </p:sp>
      <p:sp>
        <p:nvSpPr>
          <p:cNvPr id="3" name="Freeform 3"/>
          <p:cNvSpPr/>
          <p:nvPr/>
        </p:nvSpPr>
        <p:spPr>
          <a:xfrm>
            <a:off x="10289002" y="5435272"/>
            <a:ext cx="9280893" cy="5568536"/>
          </a:xfrm>
          <a:custGeom>
            <a:avLst/>
            <a:gdLst/>
            <a:ahLst/>
            <a:cxnLst/>
            <a:rect l="l" t="t" r="r" b="b"/>
            <a:pathLst>
              <a:path w="9280893" h="5568536">
                <a:moveTo>
                  <a:pt x="0" y="0"/>
                </a:moveTo>
                <a:lnTo>
                  <a:pt x="9280893" y="0"/>
                </a:lnTo>
                <a:lnTo>
                  <a:pt x="9280893" y="5568536"/>
                </a:lnTo>
                <a:lnTo>
                  <a:pt x="0" y="5568536"/>
                </a:lnTo>
                <a:lnTo>
                  <a:pt x="0" y="0"/>
                </a:lnTo>
                <a:close/>
              </a:path>
            </a:pathLst>
          </a:custGeom>
          <a:blipFill>
            <a:blip r:embed="rId2"/>
            <a:stretch>
              <a:fillRect/>
            </a:stretch>
          </a:blipFill>
        </p:spPr>
        <p:txBody>
          <a:bodyPr/>
          <a:lstStyle/>
          <a:p>
            <a:endParaRPr lang="es-CO"/>
          </a:p>
        </p:txBody>
      </p:sp>
      <p:sp>
        <p:nvSpPr>
          <p:cNvPr id="4" name="Freeform 4"/>
          <p:cNvSpPr/>
          <p:nvPr/>
        </p:nvSpPr>
        <p:spPr>
          <a:xfrm flipH="1">
            <a:off x="15776802" y="8217856"/>
            <a:ext cx="2964996" cy="2080888"/>
          </a:xfrm>
          <a:custGeom>
            <a:avLst/>
            <a:gdLst/>
            <a:ahLst/>
            <a:cxnLst/>
            <a:rect l="l" t="t" r="r" b="b"/>
            <a:pathLst>
              <a:path w="2964996" h="2080888">
                <a:moveTo>
                  <a:pt x="2964996" y="0"/>
                </a:moveTo>
                <a:lnTo>
                  <a:pt x="0" y="0"/>
                </a:lnTo>
                <a:lnTo>
                  <a:pt x="0" y="2080888"/>
                </a:lnTo>
                <a:lnTo>
                  <a:pt x="2964996" y="2080888"/>
                </a:lnTo>
                <a:lnTo>
                  <a:pt x="296499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V="1">
            <a:off x="-453798" y="-11744"/>
            <a:ext cx="2964996" cy="2080888"/>
          </a:xfrm>
          <a:custGeom>
            <a:avLst/>
            <a:gdLst/>
            <a:ahLst/>
            <a:cxnLst/>
            <a:rect l="l" t="t" r="r" b="b"/>
            <a:pathLst>
              <a:path w="2964996" h="2080888">
                <a:moveTo>
                  <a:pt x="0" y="2080888"/>
                </a:moveTo>
                <a:lnTo>
                  <a:pt x="2964996" y="2080888"/>
                </a:lnTo>
                <a:lnTo>
                  <a:pt x="2964996" y="0"/>
                </a:lnTo>
                <a:lnTo>
                  <a:pt x="0" y="0"/>
                </a:lnTo>
                <a:lnTo>
                  <a:pt x="0" y="20808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flipH="1" flipV="1">
            <a:off x="15353076" y="-718493"/>
            <a:ext cx="3224507" cy="4114800"/>
          </a:xfrm>
          <a:custGeom>
            <a:avLst/>
            <a:gdLst/>
            <a:ahLst/>
            <a:cxnLst/>
            <a:rect l="l" t="t" r="r" b="b"/>
            <a:pathLst>
              <a:path w="3224507" h="4114800">
                <a:moveTo>
                  <a:pt x="3224506" y="4114800"/>
                </a:moveTo>
                <a:lnTo>
                  <a:pt x="0" y="4114800"/>
                </a:lnTo>
                <a:lnTo>
                  <a:pt x="0" y="0"/>
                </a:lnTo>
                <a:lnTo>
                  <a:pt x="3224506" y="0"/>
                </a:lnTo>
                <a:lnTo>
                  <a:pt x="3224506" y="41148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a:off x="-290283" y="6890693"/>
            <a:ext cx="3224507" cy="4114800"/>
          </a:xfrm>
          <a:custGeom>
            <a:avLst/>
            <a:gdLst/>
            <a:ahLst/>
            <a:cxnLst/>
            <a:rect l="l" t="t" r="r" b="b"/>
            <a:pathLst>
              <a:path w="3224507" h="4114800">
                <a:moveTo>
                  <a:pt x="0" y="0"/>
                </a:moveTo>
                <a:lnTo>
                  <a:pt x="3224507" y="0"/>
                </a:lnTo>
                <a:lnTo>
                  <a:pt x="322450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TextBox 8"/>
          <p:cNvSpPr txBox="1"/>
          <p:nvPr/>
        </p:nvSpPr>
        <p:spPr>
          <a:xfrm>
            <a:off x="2111676" y="2244530"/>
            <a:ext cx="7046202" cy="1402150"/>
          </a:xfrm>
          <a:prstGeom prst="rect">
            <a:avLst/>
          </a:prstGeom>
        </p:spPr>
        <p:txBody>
          <a:bodyPr lIns="0" tIns="0" rIns="0" bIns="0" rtlCol="0" anchor="t">
            <a:spAutoFit/>
          </a:bodyPr>
          <a:lstStyle/>
          <a:p>
            <a:pPr algn="ctr">
              <a:lnSpc>
                <a:spcPts val="5666"/>
              </a:lnSpc>
            </a:pPr>
            <a:r>
              <a:rPr lang="en-US" sz="4047">
                <a:solidFill>
                  <a:srgbClr val="5C6B73"/>
                </a:solidFill>
                <a:latin typeface="Hobo"/>
                <a:ea typeface="Hobo"/>
                <a:cs typeface="Hobo"/>
                <a:sym typeface="Hobo"/>
              </a:rPr>
              <a:t>DIRECTOR DE CANTOS EXPERTO:</a:t>
            </a:r>
          </a:p>
        </p:txBody>
      </p:sp>
      <p:sp>
        <p:nvSpPr>
          <p:cNvPr id="9" name="TextBox 9"/>
          <p:cNvSpPr txBox="1"/>
          <p:nvPr/>
        </p:nvSpPr>
        <p:spPr>
          <a:xfrm>
            <a:off x="2934224" y="3908484"/>
            <a:ext cx="6223654" cy="5447665"/>
          </a:xfrm>
          <a:prstGeom prst="rect">
            <a:avLst/>
          </a:prstGeom>
        </p:spPr>
        <p:txBody>
          <a:bodyPr lIns="0" tIns="0" rIns="0" bIns="0" rtlCol="0" anchor="t">
            <a:spAutoFit/>
          </a:bodyPr>
          <a:lstStyle/>
          <a:p>
            <a:pPr algn="l">
              <a:lnSpc>
                <a:spcPts val="4759"/>
              </a:lnSpc>
            </a:pPr>
            <a:r>
              <a:rPr lang="en-US" sz="3399">
                <a:solidFill>
                  <a:srgbClr val="5C6B73"/>
                </a:solidFill>
                <a:latin typeface="ITC Benguiat Condensed"/>
                <a:ea typeface="ITC Benguiat Condensed"/>
                <a:cs typeface="ITC Benguiat Condensed"/>
                <a:sym typeface="ITC Benguiat Condensed"/>
              </a:rPr>
              <a:t> Josué fue un líder que no actuó según impulsos personales, sino conforme a lo que Dios le mandaba. Desde el inicio, se le encomienda: «Esfuérzate y sé valiente [...] para cuidar de hacer conforme a toda la ley» (Jos. 1: 7). Esta obediencia le dio autoridad moral y dirección clara. </a:t>
            </a:r>
          </a:p>
        </p:txBody>
      </p:sp>
      <p:sp>
        <p:nvSpPr>
          <p:cNvPr id="10" name="TextBox 10"/>
          <p:cNvSpPr txBox="1"/>
          <p:nvPr/>
        </p:nvSpPr>
        <p:spPr>
          <a:xfrm>
            <a:off x="9280518" y="2244530"/>
            <a:ext cx="7046202" cy="1402150"/>
          </a:xfrm>
          <a:prstGeom prst="rect">
            <a:avLst/>
          </a:prstGeom>
        </p:spPr>
        <p:txBody>
          <a:bodyPr lIns="0" tIns="0" rIns="0" bIns="0" rtlCol="0" anchor="t">
            <a:spAutoFit/>
          </a:bodyPr>
          <a:lstStyle/>
          <a:p>
            <a:pPr algn="ctr">
              <a:lnSpc>
                <a:spcPts val="5666"/>
              </a:lnSpc>
            </a:pPr>
            <a:r>
              <a:rPr lang="en-US" sz="4047">
                <a:solidFill>
                  <a:srgbClr val="5C6B73"/>
                </a:solidFill>
                <a:latin typeface="Hobo"/>
                <a:ea typeface="Hobo"/>
                <a:cs typeface="Hobo"/>
                <a:sym typeface="Hobo"/>
              </a:rPr>
              <a:t>DIRECTOR DE CANTOS EXPERTO:</a:t>
            </a:r>
          </a:p>
        </p:txBody>
      </p:sp>
      <p:sp>
        <p:nvSpPr>
          <p:cNvPr id="11" name="TextBox 11"/>
          <p:cNvSpPr txBox="1"/>
          <p:nvPr/>
        </p:nvSpPr>
        <p:spPr>
          <a:xfrm>
            <a:off x="10103066" y="3908484"/>
            <a:ext cx="6223654" cy="4247515"/>
          </a:xfrm>
          <a:prstGeom prst="rect">
            <a:avLst/>
          </a:prstGeom>
        </p:spPr>
        <p:txBody>
          <a:bodyPr lIns="0" tIns="0" rIns="0" bIns="0" rtlCol="0" anchor="t">
            <a:spAutoFit/>
          </a:bodyPr>
          <a:lstStyle/>
          <a:p>
            <a:pPr algn="l">
              <a:lnSpc>
                <a:spcPts val="4759"/>
              </a:lnSpc>
            </a:pPr>
            <a:r>
              <a:rPr lang="en-US" sz="3399">
                <a:solidFill>
                  <a:srgbClr val="5C6B73"/>
                </a:solidFill>
                <a:latin typeface="ITC Benguiat Condensed"/>
                <a:ea typeface="ITC Benguiat Condensed"/>
                <a:cs typeface="ITC Benguiat Condensed"/>
                <a:sym typeface="ITC Benguiat Condensed"/>
              </a:rPr>
              <a:t>Es necesario que la iglesia se dedique a enseñar a la nueva generación a basar sus decisiones en la Palabra les forma como líderes firmes, guiados por convicciones bíblicas y no por la presión del momento.</a:t>
            </a:r>
          </a:p>
        </p:txBody>
      </p:sp>
      <p:sp>
        <p:nvSpPr>
          <p:cNvPr id="12" name="TextBox 12"/>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flipV="1">
            <a:off x="-1281895" y="-716808"/>
            <a:ext cx="9280893" cy="5568536"/>
          </a:xfrm>
          <a:custGeom>
            <a:avLst/>
            <a:gdLst/>
            <a:ahLst/>
            <a:cxnLst/>
            <a:rect l="l" t="t" r="r" b="b"/>
            <a:pathLst>
              <a:path w="9280893" h="5568536">
                <a:moveTo>
                  <a:pt x="9280893" y="5568536"/>
                </a:moveTo>
                <a:lnTo>
                  <a:pt x="0" y="5568536"/>
                </a:lnTo>
                <a:lnTo>
                  <a:pt x="0" y="0"/>
                </a:lnTo>
                <a:lnTo>
                  <a:pt x="9280893" y="0"/>
                </a:lnTo>
                <a:lnTo>
                  <a:pt x="9280893" y="5568536"/>
                </a:lnTo>
                <a:close/>
              </a:path>
            </a:pathLst>
          </a:custGeom>
          <a:blipFill>
            <a:blip r:embed="rId2"/>
            <a:stretch>
              <a:fillRect/>
            </a:stretch>
          </a:blipFill>
        </p:spPr>
        <p:txBody>
          <a:bodyPr/>
          <a:lstStyle/>
          <a:p>
            <a:endParaRPr lang="es-CO"/>
          </a:p>
        </p:txBody>
      </p:sp>
      <p:sp>
        <p:nvSpPr>
          <p:cNvPr id="3" name="Freeform 3"/>
          <p:cNvSpPr/>
          <p:nvPr/>
        </p:nvSpPr>
        <p:spPr>
          <a:xfrm>
            <a:off x="10289002" y="5435272"/>
            <a:ext cx="9280893" cy="5568536"/>
          </a:xfrm>
          <a:custGeom>
            <a:avLst/>
            <a:gdLst/>
            <a:ahLst/>
            <a:cxnLst/>
            <a:rect l="l" t="t" r="r" b="b"/>
            <a:pathLst>
              <a:path w="9280893" h="5568536">
                <a:moveTo>
                  <a:pt x="0" y="0"/>
                </a:moveTo>
                <a:lnTo>
                  <a:pt x="9280893" y="0"/>
                </a:lnTo>
                <a:lnTo>
                  <a:pt x="9280893" y="5568536"/>
                </a:lnTo>
                <a:lnTo>
                  <a:pt x="0" y="5568536"/>
                </a:lnTo>
                <a:lnTo>
                  <a:pt x="0" y="0"/>
                </a:lnTo>
                <a:close/>
              </a:path>
            </a:pathLst>
          </a:custGeom>
          <a:blipFill>
            <a:blip r:embed="rId2"/>
            <a:stretch>
              <a:fillRect/>
            </a:stretch>
          </a:blipFill>
        </p:spPr>
        <p:txBody>
          <a:bodyPr/>
          <a:lstStyle/>
          <a:p>
            <a:endParaRPr lang="es-CO"/>
          </a:p>
        </p:txBody>
      </p:sp>
      <p:sp>
        <p:nvSpPr>
          <p:cNvPr id="4" name="Freeform 4"/>
          <p:cNvSpPr/>
          <p:nvPr/>
        </p:nvSpPr>
        <p:spPr>
          <a:xfrm flipH="1">
            <a:off x="15776802" y="8217856"/>
            <a:ext cx="2964996" cy="2080888"/>
          </a:xfrm>
          <a:custGeom>
            <a:avLst/>
            <a:gdLst/>
            <a:ahLst/>
            <a:cxnLst/>
            <a:rect l="l" t="t" r="r" b="b"/>
            <a:pathLst>
              <a:path w="2964996" h="2080888">
                <a:moveTo>
                  <a:pt x="2964996" y="0"/>
                </a:moveTo>
                <a:lnTo>
                  <a:pt x="0" y="0"/>
                </a:lnTo>
                <a:lnTo>
                  <a:pt x="0" y="2080888"/>
                </a:lnTo>
                <a:lnTo>
                  <a:pt x="2964996" y="2080888"/>
                </a:lnTo>
                <a:lnTo>
                  <a:pt x="296499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V="1">
            <a:off x="-453798" y="-11744"/>
            <a:ext cx="2964996" cy="2080888"/>
          </a:xfrm>
          <a:custGeom>
            <a:avLst/>
            <a:gdLst/>
            <a:ahLst/>
            <a:cxnLst/>
            <a:rect l="l" t="t" r="r" b="b"/>
            <a:pathLst>
              <a:path w="2964996" h="2080888">
                <a:moveTo>
                  <a:pt x="0" y="2080888"/>
                </a:moveTo>
                <a:lnTo>
                  <a:pt x="2964996" y="2080888"/>
                </a:lnTo>
                <a:lnTo>
                  <a:pt x="2964996" y="0"/>
                </a:lnTo>
                <a:lnTo>
                  <a:pt x="0" y="0"/>
                </a:lnTo>
                <a:lnTo>
                  <a:pt x="0" y="20808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flipH="1" flipV="1">
            <a:off x="15353076" y="-718493"/>
            <a:ext cx="3224507" cy="4114800"/>
          </a:xfrm>
          <a:custGeom>
            <a:avLst/>
            <a:gdLst/>
            <a:ahLst/>
            <a:cxnLst/>
            <a:rect l="l" t="t" r="r" b="b"/>
            <a:pathLst>
              <a:path w="3224507" h="4114800">
                <a:moveTo>
                  <a:pt x="3224506" y="4114800"/>
                </a:moveTo>
                <a:lnTo>
                  <a:pt x="0" y="4114800"/>
                </a:lnTo>
                <a:lnTo>
                  <a:pt x="0" y="0"/>
                </a:lnTo>
                <a:lnTo>
                  <a:pt x="3224506" y="0"/>
                </a:lnTo>
                <a:lnTo>
                  <a:pt x="3224506" y="41148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a:off x="-290283" y="6890693"/>
            <a:ext cx="3224507" cy="4114800"/>
          </a:xfrm>
          <a:custGeom>
            <a:avLst/>
            <a:gdLst/>
            <a:ahLst/>
            <a:cxnLst/>
            <a:rect l="l" t="t" r="r" b="b"/>
            <a:pathLst>
              <a:path w="3224507" h="4114800">
                <a:moveTo>
                  <a:pt x="0" y="0"/>
                </a:moveTo>
                <a:lnTo>
                  <a:pt x="3224507" y="0"/>
                </a:lnTo>
                <a:lnTo>
                  <a:pt x="322450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Freeform 8"/>
          <p:cNvSpPr/>
          <p:nvPr/>
        </p:nvSpPr>
        <p:spPr>
          <a:xfrm>
            <a:off x="7713726" y="6197601"/>
            <a:ext cx="2860547" cy="4101143"/>
          </a:xfrm>
          <a:custGeom>
            <a:avLst/>
            <a:gdLst/>
            <a:ahLst/>
            <a:cxnLst/>
            <a:rect l="l" t="t" r="r" b="b"/>
            <a:pathLst>
              <a:path w="2860547" h="4101143">
                <a:moveTo>
                  <a:pt x="0" y="0"/>
                </a:moveTo>
                <a:lnTo>
                  <a:pt x="2860548" y="0"/>
                </a:lnTo>
                <a:lnTo>
                  <a:pt x="2860548" y="4101143"/>
                </a:lnTo>
                <a:lnTo>
                  <a:pt x="0" y="4101143"/>
                </a:lnTo>
                <a:lnTo>
                  <a:pt x="0" y="0"/>
                </a:lnTo>
                <a:close/>
              </a:path>
            </a:pathLst>
          </a:custGeom>
          <a:blipFill>
            <a:blip r:embed="rId7"/>
            <a:stretch>
              <a:fillRect/>
            </a:stretch>
          </a:blipFill>
        </p:spPr>
        <p:txBody>
          <a:bodyPr/>
          <a:lstStyle/>
          <a:p>
            <a:endParaRPr lang="es-CO"/>
          </a:p>
        </p:txBody>
      </p:sp>
      <p:sp>
        <p:nvSpPr>
          <p:cNvPr id="9" name="TextBox 9"/>
          <p:cNvSpPr txBox="1"/>
          <p:nvPr/>
        </p:nvSpPr>
        <p:spPr>
          <a:xfrm>
            <a:off x="3133835" y="2165508"/>
            <a:ext cx="12020330" cy="2213949"/>
          </a:xfrm>
          <a:prstGeom prst="rect">
            <a:avLst/>
          </a:prstGeom>
        </p:spPr>
        <p:txBody>
          <a:bodyPr lIns="0" tIns="0" rIns="0" bIns="0" rtlCol="0" anchor="t">
            <a:spAutoFit/>
          </a:bodyPr>
          <a:lstStyle/>
          <a:p>
            <a:pPr algn="ctr">
              <a:lnSpc>
                <a:spcPts val="18146"/>
              </a:lnSpc>
            </a:pPr>
            <a:r>
              <a:rPr lang="en-US" sz="12961">
                <a:solidFill>
                  <a:srgbClr val="5C6B73"/>
                </a:solidFill>
                <a:latin typeface="Hobo"/>
                <a:ea typeface="Hobo"/>
                <a:cs typeface="Hobo"/>
                <a:sym typeface="Hobo"/>
              </a:rPr>
              <a:t>HIMNO INICIAL</a:t>
            </a:r>
          </a:p>
        </p:txBody>
      </p:sp>
      <p:sp>
        <p:nvSpPr>
          <p:cNvPr id="10" name="TextBox 10"/>
          <p:cNvSpPr txBox="1"/>
          <p:nvPr/>
        </p:nvSpPr>
        <p:spPr>
          <a:xfrm>
            <a:off x="4306628" y="4953000"/>
            <a:ext cx="9674744" cy="949326"/>
          </a:xfrm>
          <a:prstGeom prst="rect">
            <a:avLst/>
          </a:prstGeom>
        </p:spPr>
        <p:txBody>
          <a:bodyPr lIns="0" tIns="0" rIns="0" bIns="0" rtlCol="0" anchor="t">
            <a:spAutoFit/>
          </a:bodyPr>
          <a:lstStyle/>
          <a:p>
            <a:pPr algn="l">
              <a:lnSpc>
                <a:spcPts val="6999"/>
              </a:lnSpc>
            </a:pPr>
            <a:r>
              <a:rPr lang="en-US" sz="4999">
                <a:solidFill>
                  <a:srgbClr val="5C6B73"/>
                </a:solidFill>
                <a:latin typeface="ITC Benguiat Condensed"/>
                <a:ea typeface="ITC Benguiat Condensed"/>
                <a:cs typeface="ITC Benguiat Condensed"/>
                <a:sym typeface="ITC Benguiat Condensed"/>
              </a:rPr>
              <a:t># 502, “Brilla en el sitio donde estés”</a:t>
            </a:r>
          </a:p>
        </p:txBody>
      </p:sp>
      <p:sp>
        <p:nvSpPr>
          <p:cNvPr id="11" name="TextBox 11"/>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flipV="1">
            <a:off x="-1281895" y="-716808"/>
            <a:ext cx="9280893" cy="5568536"/>
          </a:xfrm>
          <a:custGeom>
            <a:avLst/>
            <a:gdLst/>
            <a:ahLst/>
            <a:cxnLst/>
            <a:rect l="l" t="t" r="r" b="b"/>
            <a:pathLst>
              <a:path w="9280893" h="5568536">
                <a:moveTo>
                  <a:pt x="9280893" y="5568536"/>
                </a:moveTo>
                <a:lnTo>
                  <a:pt x="0" y="5568536"/>
                </a:lnTo>
                <a:lnTo>
                  <a:pt x="0" y="0"/>
                </a:lnTo>
                <a:lnTo>
                  <a:pt x="9280893" y="0"/>
                </a:lnTo>
                <a:lnTo>
                  <a:pt x="9280893" y="5568536"/>
                </a:lnTo>
                <a:close/>
              </a:path>
            </a:pathLst>
          </a:custGeom>
          <a:blipFill>
            <a:blip r:embed="rId2"/>
            <a:stretch>
              <a:fillRect/>
            </a:stretch>
          </a:blipFill>
        </p:spPr>
        <p:txBody>
          <a:bodyPr/>
          <a:lstStyle/>
          <a:p>
            <a:endParaRPr lang="es-CO"/>
          </a:p>
        </p:txBody>
      </p:sp>
      <p:sp>
        <p:nvSpPr>
          <p:cNvPr id="3" name="Freeform 3"/>
          <p:cNvSpPr/>
          <p:nvPr/>
        </p:nvSpPr>
        <p:spPr>
          <a:xfrm>
            <a:off x="10289002" y="5435272"/>
            <a:ext cx="9280893" cy="5568536"/>
          </a:xfrm>
          <a:custGeom>
            <a:avLst/>
            <a:gdLst/>
            <a:ahLst/>
            <a:cxnLst/>
            <a:rect l="l" t="t" r="r" b="b"/>
            <a:pathLst>
              <a:path w="9280893" h="5568536">
                <a:moveTo>
                  <a:pt x="0" y="0"/>
                </a:moveTo>
                <a:lnTo>
                  <a:pt x="9280893" y="0"/>
                </a:lnTo>
                <a:lnTo>
                  <a:pt x="9280893" y="5568536"/>
                </a:lnTo>
                <a:lnTo>
                  <a:pt x="0" y="5568536"/>
                </a:lnTo>
                <a:lnTo>
                  <a:pt x="0" y="0"/>
                </a:lnTo>
                <a:close/>
              </a:path>
            </a:pathLst>
          </a:custGeom>
          <a:blipFill>
            <a:blip r:embed="rId2"/>
            <a:stretch>
              <a:fillRect/>
            </a:stretch>
          </a:blipFill>
        </p:spPr>
        <p:txBody>
          <a:bodyPr/>
          <a:lstStyle/>
          <a:p>
            <a:endParaRPr lang="es-CO"/>
          </a:p>
        </p:txBody>
      </p:sp>
      <p:sp>
        <p:nvSpPr>
          <p:cNvPr id="4" name="Freeform 4"/>
          <p:cNvSpPr/>
          <p:nvPr/>
        </p:nvSpPr>
        <p:spPr>
          <a:xfrm flipH="1">
            <a:off x="15776802" y="8217856"/>
            <a:ext cx="2964996" cy="2080888"/>
          </a:xfrm>
          <a:custGeom>
            <a:avLst/>
            <a:gdLst/>
            <a:ahLst/>
            <a:cxnLst/>
            <a:rect l="l" t="t" r="r" b="b"/>
            <a:pathLst>
              <a:path w="2964996" h="2080888">
                <a:moveTo>
                  <a:pt x="2964996" y="0"/>
                </a:moveTo>
                <a:lnTo>
                  <a:pt x="0" y="0"/>
                </a:lnTo>
                <a:lnTo>
                  <a:pt x="0" y="2080888"/>
                </a:lnTo>
                <a:lnTo>
                  <a:pt x="2964996" y="2080888"/>
                </a:lnTo>
                <a:lnTo>
                  <a:pt x="296499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V="1">
            <a:off x="-453798" y="-11744"/>
            <a:ext cx="2964996" cy="2080888"/>
          </a:xfrm>
          <a:custGeom>
            <a:avLst/>
            <a:gdLst/>
            <a:ahLst/>
            <a:cxnLst/>
            <a:rect l="l" t="t" r="r" b="b"/>
            <a:pathLst>
              <a:path w="2964996" h="2080888">
                <a:moveTo>
                  <a:pt x="0" y="2080888"/>
                </a:moveTo>
                <a:lnTo>
                  <a:pt x="2964996" y="2080888"/>
                </a:lnTo>
                <a:lnTo>
                  <a:pt x="2964996" y="0"/>
                </a:lnTo>
                <a:lnTo>
                  <a:pt x="0" y="0"/>
                </a:lnTo>
                <a:lnTo>
                  <a:pt x="0" y="20808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flipH="1" flipV="1">
            <a:off x="15353076" y="-718493"/>
            <a:ext cx="3224507" cy="4114800"/>
          </a:xfrm>
          <a:custGeom>
            <a:avLst/>
            <a:gdLst/>
            <a:ahLst/>
            <a:cxnLst/>
            <a:rect l="l" t="t" r="r" b="b"/>
            <a:pathLst>
              <a:path w="3224507" h="4114800">
                <a:moveTo>
                  <a:pt x="3224506" y="4114800"/>
                </a:moveTo>
                <a:lnTo>
                  <a:pt x="0" y="4114800"/>
                </a:lnTo>
                <a:lnTo>
                  <a:pt x="0" y="0"/>
                </a:lnTo>
                <a:lnTo>
                  <a:pt x="3224506" y="0"/>
                </a:lnTo>
                <a:lnTo>
                  <a:pt x="3224506" y="41148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a:off x="-290283" y="6890693"/>
            <a:ext cx="3224507" cy="4114800"/>
          </a:xfrm>
          <a:custGeom>
            <a:avLst/>
            <a:gdLst/>
            <a:ahLst/>
            <a:cxnLst/>
            <a:rect l="l" t="t" r="r" b="b"/>
            <a:pathLst>
              <a:path w="3224507" h="4114800">
                <a:moveTo>
                  <a:pt x="0" y="0"/>
                </a:moveTo>
                <a:lnTo>
                  <a:pt x="3224507" y="0"/>
                </a:lnTo>
                <a:lnTo>
                  <a:pt x="322450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TextBox 8"/>
          <p:cNvSpPr txBox="1"/>
          <p:nvPr/>
        </p:nvSpPr>
        <p:spPr>
          <a:xfrm>
            <a:off x="2111676" y="2244530"/>
            <a:ext cx="7046202" cy="687775"/>
          </a:xfrm>
          <a:prstGeom prst="rect">
            <a:avLst/>
          </a:prstGeom>
        </p:spPr>
        <p:txBody>
          <a:bodyPr lIns="0" tIns="0" rIns="0" bIns="0" rtlCol="0" anchor="t">
            <a:spAutoFit/>
          </a:bodyPr>
          <a:lstStyle/>
          <a:p>
            <a:pPr algn="ctr">
              <a:lnSpc>
                <a:spcPts val="5666"/>
              </a:lnSpc>
            </a:pPr>
            <a:r>
              <a:rPr lang="en-US" sz="4047">
                <a:solidFill>
                  <a:srgbClr val="5C6B73"/>
                </a:solidFill>
                <a:latin typeface="Hobo"/>
                <a:ea typeface="Hobo"/>
                <a:cs typeface="Hobo"/>
                <a:sym typeface="Hobo"/>
              </a:rPr>
              <a:t>HERMANO/A DE ORACIÓN: </a:t>
            </a:r>
          </a:p>
        </p:txBody>
      </p:sp>
      <p:sp>
        <p:nvSpPr>
          <p:cNvPr id="9" name="TextBox 9"/>
          <p:cNvSpPr txBox="1"/>
          <p:nvPr/>
        </p:nvSpPr>
        <p:spPr>
          <a:xfrm>
            <a:off x="2934224" y="3908484"/>
            <a:ext cx="6223654" cy="4847590"/>
          </a:xfrm>
          <a:prstGeom prst="rect">
            <a:avLst/>
          </a:prstGeom>
        </p:spPr>
        <p:txBody>
          <a:bodyPr lIns="0" tIns="0" rIns="0" bIns="0" rtlCol="0" anchor="t">
            <a:spAutoFit/>
          </a:bodyPr>
          <a:lstStyle/>
          <a:p>
            <a:pPr algn="l">
              <a:lnSpc>
                <a:spcPts val="4759"/>
              </a:lnSpc>
            </a:pPr>
            <a:r>
              <a:rPr lang="en-US" sz="3399">
                <a:solidFill>
                  <a:srgbClr val="5C6B73"/>
                </a:solidFill>
                <a:latin typeface="ITC Benguiat Condensed"/>
                <a:ea typeface="ITC Benguiat Condensed"/>
                <a:cs typeface="ITC Benguiat Condensed"/>
                <a:sym typeface="ITC Benguiat Condensed"/>
              </a:rPr>
              <a:t>Cuando Josué enfrentó murallas impenetrables como las de Jericó, no retrocedió. Siguió instrucciones que humanamente parecían absurdas: rodear la ciudad en silencio durante siete días. Sin embargo, confió en Dios más que en la lógica militar. </a:t>
            </a:r>
          </a:p>
        </p:txBody>
      </p:sp>
      <p:sp>
        <p:nvSpPr>
          <p:cNvPr id="10" name="TextBox 10"/>
          <p:cNvSpPr txBox="1"/>
          <p:nvPr/>
        </p:nvSpPr>
        <p:spPr>
          <a:xfrm>
            <a:off x="9280518" y="2244530"/>
            <a:ext cx="7046202" cy="687775"/>
          </a:xfrm>
          <a:prstGeom prst="rect">
            <a:avLst/>
          </a:prstGeom>
        </p:spPr>
        <p:txBody>
          <a:bodyPr lIns="0" tIns="0" rIns="0" bIns="0" rtlCol="0" anchor="t">
            <a:spAutoFit/>
          </a:bodyPr>
          <a:lstStyle/>
          <a:p>
            <a:pPr algn="ctr">
              <a:lnSpc>
                <a:spcPts val="5666"/>
              </a:lnSpc>
            </a:pPr>
            <a:r>
              <a:rPr lang="en-US" sz="4047">
                <a:solidFill>
                  <a:srgbClr val="5C6B73"/>
                </a:solidFill>
                <a:latin typeface="Hobo"/>
                <a:ea typeface="Hobo"/>
                <a:cs typeface="Hobo"/>
                <a:sym typeface="Hobo"/>
              </a:rPr>
              <a:t>JOVEN DE ORACION:</a:t>
            </a:r>
          </a:p>
        </p:txBody>
      </p:sp>
      <p:sp>
        <p:nvSpPr>
          <p:cNvPr id="11" name="TextBox 11"/>
          <p:cNvSpPr txBox="1"/>
          <p:nvPr/>
        </p:nvSpPr>
        <p:spPr>
          <a:xfrm>
            <a:off x="10103066" y="3908484"/>
            <a:ext cx="6223654" cy="4847590"/>
          </a:xfrm>
          <a:prstGeom prst="rect">
            <a:avLst/>
          </a:prstGeom>
        </p:spPr>
        <p:txBody>
          <a:bodyPr lIns="0" tIns="0" rIns="0" bIns="0" rtlCol="0" anchor="t">
            <a:spAutoFit/>
          </a:bodyPr>
          <a:lstStyle/>
          <a:p>
            <a:pPr algn="l">
              <a:lnSpc>
                <a:spcPts val="4759"/>
              </a:lnSpc>
            </a:pPr>
            <a:r>
              <a:rPr lang="en-US" sz="3399">
                <a:solidFill>
                  <a:srgbClr val="5C6B73"/>
                </a:solidFill>
                <a:latin typeface="ITC Benguiat Condensed"/>
                <a:ea typeface="ITC Benguiat Condensed"/>
                <a:cs typeface="ITC Benguiat Condensed"/>
                <a:sym typeface="ITC Benguiat Condensed"/>
              </a:rPr>
              <a:t>Su ejemplo enseña a los jóvenes que el liderazgo cristiano muchas veces implica avanzar en fe, incluso cuando el camino no parece tener sentido desde una perspectiva humana. El coraje espiritual es una herencia que debemos cultivar y transmitir. </a:t>
            </a:r>
          </a:p>
        </p:txBody>
      </p:sp>
      <p:sp>
        <p:nvSpPr>
          <p:cNvPr id="12" name="TextBox 12"/>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flipV="1">
            <a:off x="-1281895" y="-716808"/>
            <a:ext cx="9280893" cy="5568536"/>
          </a:xfrm>
          <a:custGeom>
            <a:avLst/>
            <a:gdLst/>
            <a:ahLst/>
            <a:cxnLst/>
            <a:rect l="l" t="t" r="r" b="b"/>
            <a:pathLst>
              <a:path w="9280893" h="5568536">
                <a:moveTo>
                  <a:pt x="9280893" y="5568536"/>
                </a:moveTo>
                <a:lnTo>
                  <a:pt x="0" y="5568536"/>
                </a:lnTo>
                <a:lnTo>
                  <a:pt x="0" y="0"/>
                </a:lnTo>
                <a:lnTo>
                  <a:pt x="9280893" y="0"/>
                </a:lnTo>
                <a:lnTo>
                  <a:pt x="9280893" y="5568536"/>
                </a:lnTo>
                <a:close/>
              </a:path>
            </a:pathLst>
          </a:custGeom>
          <a:blipFill>
            <a:blip r:embed="rId2"/>
            <a:stretch>
              <a:fillRect/>
            </a:stretch>
          </a:blipFill>
        </p:spPr>
        <p:txBody>
          <a:bodyPr/>
          <a:lstStyle/>
          <a:p>
            <a:endParaRPr lang="es-CO"/>
          </a:p>
        </p:txBody>
      </p:sp>
      <p:sp>
        <p:nvSpPr>
          <p:cNvPr id="3" name="Freeform 3"/>
          <p:cNvSpPr/>
          <p:nvPr/>
        </p:nvSpPr>
        <p:spPr>
          <a:xfrm>
            <a:off x="10289002" y="5435272"/>
            <a:ext cx="9280893" cy="5568536"/>
          </a:xfrm>
          <a:custGeom>
            <a:avLst/>
            <a:gdLst/>
            <a:ahLst/>
            <a:cxnLst/>
            <a:rect l="l" t="t" r="r" b="b"/>
            <a:pathLst>
              <a:path w="9280893" h="5568536">
                <a:moveTo>
                  <a:pt x="0" y="0"/>
                </a:moveTo>
                <a:lnTo>
                  <a:pt x="9280893" y="0"/>
                </a:lnTo>
                <a:lnTo>
                  <a:pt x="9280893" y="5568536"/>
                </a:lnTo>
                <a:lnTo>
                  <a:pt x="0" y="5568536"/>
                </a:lnTo>
                <a:lnTo>
                  <a:pt x="0" y="0"/>
                </a:lnTo>
                <a:close/>
              </a:path>
            </a:pathLst>
          </a:custGeom>
          <a:blipFill>
            <a:blip r:embed="rId2"/>
            <a:stretch>
              <a:fillRect/>
            </a:stretch>
          </a:blipFill>
        </p:spPr>
        <p:txBody>
          <a:bodyPr/>
          <a:lstStyle/>
          <a:p>
            <a:endParaRPr lang="es-CO"/>
          </a:p>
        </p:txBody>
      </p:sp>
      <p:sp>
        <p:nvSpPr>
          <p:cNvPr id="4" name="Freeform 4"/>
          <p:cNvSpPr/>
          <p:nvPr/>
        </p:nvSpPr>
        <p:spPr>
          <a:xfrm flipH="1">
            <a:off x="15776802" y="8217856"/>
            <a:ext cx="2964996" cy="2080888"/>
          </a:xfrm>
          <a:custGeom>
            <a:avLst/>
            <a:gdLst/>
            <a:ahLst/>
            <a:cxnLst/>
            <a:rect l="l" t="t" r="r" b="b"/>
            <a:pathLst>
              <a:path w="2964996" h="2080888">
                <a:moveTo>
                  <a:pt x="2964996" y="0"/>
                </a:moveTo>
                <a:lnTo>
                  <a:pt x="0" y="0"/>
                </a:lnTo>
                <a:lnTo>
                  <a:pt x="0" y="2080888"/>
                </a:lnTo>
                <a:lnTo>
                  <a:pt x="2964996" y="2080888"/>
                </a:lnTo>
                <a:lnTo>
                  <a:pt x="296499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V="1">
            <a:off x="-453798" y="-11744"/>
            <a:ext cx="2964996" cy="2080888"/>
          </a:xfrm>
          <a:custGeom>
            <a:avLst/>
            <a:gdLst/>
            <a:ahLst/>
            <a:cxnLst/>
            <a:rect l="l" t="t" r="r" b="b"/>
            <a:pathLst>
              <a:path w="2964996" h="2080888">
                <a:moveTo>
                  <a:pt x="0" y="2080888"/>
                </a:moveTo>
                <a:lnTo>
                  <a:pt x="2964996" y="2080888"/>
                </a:lnTo>
                <a:lnTo>
                  <a:pt x="2964996" y="0"/>
                </a:lnTo>
                <a:lnTo>
                  <a:pt x="0" y="0"/>
                </a:lnTo>
                <a:lnTo>
                  <a:pt x="0" y="20808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flipH="1" flipV="1">
            <a:off x="15353076" y="-718493"/>
            <a:ext cx="3224507" cy="4114800"/>
          </a:xfrm>
          <a:custGeom>
            <a:avLst/>
            <a:gdLst/>
            <a:ahLst/>
            <a:cxnLst/>
            <a:rect l="l" t="t" r="r" b="b"/>
            <a:pathLst>
              <a:path w="3224507" h="4114800">
                <a:moveTo>
                  <a:pt x="3224506" y="4114800"/>
                </a:moveTo>
                <a:lnTo>
                  <a:pt x="0" y="4114800"/>
                </a:lnTo>
                <a:lnTo>
                  <a:pt x="0" y="0"/>
                </a:lnTo>
                <a:lnTo>
                  <a:pt x="3224506" y="0"/>
                </a:lnTo>
                <a:lnTo>
                  <a:pt x="3224506" y="41148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a:off x="-290283" y="6890693"/>
            <a:ext cx="3224507" cy="4114800"/>
          </a:xfrm>
          <a:custGeom>
            <a:avLst/>
            <a:gdLst/>
            <a:ahLst/>
            <a:cxnLst/>
            <a:rect l="l" t="t" r="r" b="b"/>
            <a:pathLst>
              <a:path w="3224507" h="4114800">
                <a:moveTo>
                  <a:pt x="0" y="0"/>
                </a:moveTo>
                <a:lnTo>
                  <a:pt x="3224507" y="0"/>
                </a:lnTo>
                <a:lnTo>
                  <a:pt x="322450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TextBox 8"/>
          <p:cNvSpPr txBox="1"/>
          <p:nvPr/>
        </p:nvSpPr>
        <p:spPr>
          <a:xfrm>
            <a:off x="3332745" y="1119832"/>
            <a:ext cx="12020330" cy="1949779"/>
          </a:xfrm>
          <a:prstGeom prst="rect">
            <a:avLst/>
          </a:prstGeom>
        </p:spPr>
        <p:txBody>
          <a:bodyPr lIns="0" tIns="0" rIns="0" bIns="0" rtlCol="0" anchor="t">
            <a:spAutoFit/>
          </a:bodyPr>
          <a:lstStyle/>
          <a:p>
            <a:pPr algn="ctr">
              <a:lnSpc>
                <a:spcPts val="15906"/>
              </a:lnSpc>
            </a:pPr>
            <a:r>
              <a:rPr lang="en-US" sz="11362">
                <a:solidFill>
                  <a:srgbClr val="5C6B73"/>
                </a:solidFill>
                <a:latin typeface="Hobo"/>
                <a:ea typeface="Hobo"/>
                <a:cs typeface="Hobo"/>
                <a:sym typeface="Hobo"/>
              </a:rPr>
              <a:t>LECTURA BIBLICA</a:t>
            </a:r>
          </a:p>
        </p:txBody>
      </p:sp>
      <p:sp>
        <p:nvSpPr>
          <p:cNvPr id="9" name="TextBox 9"/>
          <p:cNvSpPr txBox="1"/>
          <p:nvPr/>
        </p:nvSpPr>
        <p:spPr>
          <a:xfrm>
            <a:off x="10931942" y="3682529"/>
            <a:ext cx="3413059" cy="949326"/>
          </a:xfrm>
          <a:prstGeom prst="rect">
            <a:avLst/>
          </a:prstGeom>
        </p:spPr>
        <p:txBody>
          <a:bodyPr lIns="0" tIns="0" rIns="0" bIns="0" rtlCol="0" anchor="t">
            <a:spAutoFit/>
          </a:bodyPr>
          <a:lstStyle/>
          <a:p>
            <a:pPr algn="l">
              <a:lnSpc>
                <a:spcPts val="6999"/>
              </a:lnSpc>
            </a:pPr>
            <a:r>
              <a:rPr lang="en-US" sz="4999">
                <a:solidFill>
                  <a:srgbClr val="5C6B73"/>
                </a:solidFill>
                <a:latin typeface="ITC Benguiat Condensed"/>
                <a:ea typeface="ITC Benguiat Condensed"/>
                <a:cs typeface="ITC Benguiat Condensed"/>
                <a:sym typeface="ITC Benguiat Condensed"/>
              </a:rPr>
              <a:t>Josué 24:31</a:t>
            </a:r>
          </a:p>
        </p:txBody>
      </p:sp>
      <p:sp>
        <p:nvSpPr>
          <p:cNvPr id="10" name="TextBox 10"/>
          <p:cNvSpPr txBox="1"/>
          <p:nvPr/>
        </p:nvSpPr>
        <p:spPr>
          <a:xfrm>
            <a:off x="3670064" y="4661228"/>
            <a:ext cx="12106738" cy="3606801"/>
          </a:xfrm>
          <a:prstGeom prst="rect">
            <a:avLst/>
          </a:prstGeom>
        </p:spPr>
        <p:txBody>
          <a:bodyPr lIns="0" tIns="0" rIns="0" bIns="0" rtlCol="0" anchor="t">
            <a:spAutoFit/>
          </a:bodyPr>
          <a:lstStyle/>
          <a:p>
            <a:pPr algn="l">
              <a:lnSpc>
                <a:spcPts val="6999"/>
              </a:lnSpc>
            </a:pPr>
            <a:r>
              <a:rPr lang="en-US" sz="4999">
                <a:solidFill>
                  <a:srgbClr val="5C6B73"/>
                </a:solidFill>
                <a:latin typeface="ITC Benguiat Condensed"/>
                <a:ea typeface="ITC Benguiat Condensed"/>
                <a:cs typeface="ITC Benguiat Condensed"/>
                <a:sym typeface="ITC Benguiat Condensed"/>
              </a:rPr>
              <a:t>«Y sirvió Israel a Jehová todo el tiempo de Josué, y todo el tiempo de los ancianos que sobrevivieron a Josué y que sabían todas las obras que Jehová había hecho por Israel.»</a:t>
            </a:r>
          </a:p>
        </p:txBody>
      </p:sp>
      <p:sp>
        <p:nvSpPr>
          <p:cNvPr id="11" name="TextBox 11"/>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flipV="1">
            <a:off x="-1281895" y="-716808"/>
            <a:ext cx="9280893" cy="5568536"/>
          </a:xfrm>
          <a:custGeom>
            <a:avLst/>
            <a:gdLst/>
            <a:ahLst/>
            <a:cxnLst/>
            <a:rect l="l" t="t" r="r" b="b"/>
            <a:pathLst>
              <a:path w="9280893" h="5568536">
                <a:moveTo>
                  <a:pt x="9280893" y="5568536"/>
                </a:moveTo>
                <a:lnTo>
                  <a:pt x="0" y="5568536"/>
                </a:lnTo>
                <a:lnTo>
                  <a:pt x="0" y="0"/>
                </a:lnTo>
                <a:lnTo>
                  <a:pt x="9280893" y="0"/>
                </a:lnTo>
                <a:lnTo>
                  <a:pt x="9280893" y="5568536"/>
                </a:lnTo>
                <a:close/>
              </a:path>
            </a:pathLst>
          </a:custGeom>
          <a:blipFill>
            <a:blip r:embed="rId2"/>
            <a:stretch>
              <a:fillRect/>
            </a:stretch>
          </a:blipFill>
        </p:spPr>
        <p:txBody>
          <a:bodyPr/>
          <a:lstStyle/>
          <a:p>
            <a:endParaRPr lang="es-CO"/>
          </a:p>
        </p:txBody>
      </p:sp>
      <p:sp>
        <p:nvSpPr>
          <p:cNvPr id="3" name="Freeform 3"/>
          <p:cNvSpPr/>
          <p:nvPr/>
        </p:nvSpPr>
        <p:spPr>
          <a:xfrm>
            <a:off x="10289002" y="5435272"/>
            <a:ext cx="9280893" cy="5568536"/>
          </a:xfrm>
          <a:custGeom>
            <a:avLst/>
            <a:gdLst/>
            <a:ahLst/>
            <a:cxnLst/>
            <a:rect l="l" t="t" r="r" b="b"/>
            <a:pathLst>
              <a:path w="9280893" h="5568536">
                <a:moveTo>
                  <a:pt x="0" y="0"/>
                </a:moveTo>
                <a:lnTo>
                  <a:pt x="9280893" y="0"/>
                </a:lnTo>
                <a:lnTo>
                  <a:pt x="9280893" y="5568536"/>
                </a:lnTo>
                <a:lnTo>
                  <a:pt x="0" y="5568536"/>
                </a:lnTo>
                <a:lnTo>
                  <a:pt x="0" y="0"/>
                </a:lnTo>
                <a:close/>
              </a:path>
            </a:pathLst>
          </a:custGeom>
          <a:blipFill>
            <a:blip r:embed="rId2"/>
            <a:stretch>
              <a:fillRect/>
            </a:stretch>
          </a:blipFill>
        </p:spPr>
        <p:txBody>
          <a:bodyPr/>
          <a:lstStyle/>
          <a:p>
            <a:endParaRPr lang="es-CO"/>
          </a:p>
        </p:txBody>
      </p:sp>
      <p:sp>
        <p:nvSpPr>
          <p:cNvPr id="4" name="Freeform 4"/>
          <p:cNvSpPr/>
          <p:nvPr/>
        </p:nvSpPr>
        <p:spPr>
          <a:xfrm flipH="1">
            <a:off x="15776802" y="8217856"/>
            <a:ext cx="2964996" cy="2080888"/>
          </a:xfrm>
          <a:custGeom>
            <a:avLst/>
            <a:gdLst/>
            <a:ahLst/>
            <a:cxnLst/>
            <a:rect l="l" t="t" r="r" b="b"/>
            <a:pathLst>
              <a:path w="2964996" h="2080888">
                <a:moveTo>
                  <a:pt x="2964996" y="0"/>
                </a:moveTo>
                <a:lnTo>
                  <a:pt x="0" y="0"/>
                </a:lnTo>
                <a:lnTo>
                  <a:pt x="0" y="2080888"/>
                </a:lnTo>
                <a:lnTo>
                  <a:pt x="2964996" y="2080888"/>
                </a:lnTo>
                <a:lnTo>
                  <a:pt x="296499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V="1">
            <a:off x="-453798" y="-11744"/>
            <a:ext cx="2964996" cy="2080888"/>
          </a:xfrm>
          <a:custGeom>
            <a:avLst/>
            <a:gdLst/>
            <a:ahLst/>
            <a:cxnLst/>
            <a:rect l="l" t="t" r="r" b="b"/>
            <a:pathLst>
              <a:path w="2964996" h="2080888">
                <a:moveTo>
                  <a:pt x="0" y="2080888"/>
                </a:moveTo>
                <a:lnTo>
                  <a:pt x="2964996" y="2080888"/>
                </a:lnTo>
                <a:lnTo>
                  <a:pt x="2964996" y="0"/>
                </a:lnTo>
                <a:lnTo>
                  <a:pt x="0" y="0"/>
                </a:lnTo>
                <a:lnTo>
                  <a:pt x="0" y="20808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flipH="1" flipV="1">
            <a:off x="15353076" y="-718493"/>
            <a:ext cx="3224507" cy="4114800"/>
          </a:xfrm>
          <a:custGeom>
            <a:avLst/>
            <a:gdLst/>
            <a:ahLst/>
            <a:cxnLst/>
            <a:rect l="l" t="t" r="r" b="b"/>
            <a:pathLst>
              <a:path w="3224507" h="4114800">
                <a:moveTo>
                  <a:pt x="3224506" y="4114800"/>
                </a:moveTo>
                <a:lnTo>
                  <a:pt x="0" y="4114800"/>
                </a:lnTo>
                <a:lnTo>
                  <a:pt x="0" y="0"/>
                </a:lnTo>
                <a:lnTo>
                  <a:pt x="3224506" y="0"/>
                </a:lnTo>
                <a:lnTo>
                  <a:pt x="3224506" y="41148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a:off x="-290283" y="6890693"/>
            <a:ext cx="3224507" cy="4114800"/>
          </a:xfrm>
          <a:custGeom>
            <a:avLst/>
            <a:gdLst/>
            <a:ahLst/>
            <a:cxnLst/>
            <a:rect l="l" t="t" r="r" b="b"/>
            <a:pathLst>
              <a:path w="3224507" h="4114800">
                <a:moveTo>
                  <a:pt x="0" y="0"/>
                </a:moveTo>
                <a:lnTo>
                  <a:pt x="3224507" y="0"/>
                </a:lnTo>
                <a:lnTo>
                  <a:pt x="322450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Freeform 8"/>
          <p:cNvSpPr/>
          <p:nvPr/>
        </p:nvSpPr>
        <p:spPr>
          <a:xfrm>
            <a:off x="13512279" y="6160456"/>
            <a:ext cx="2643759" cy="4114800"/>
          </a:xfrm>
          <a:custGeom>
            <a:avLst/>
            <a:gdLst/>
            <a:ahLst/>
            <a:cxnLst/>
            <a:rect l="l" t="t" r="r" b="b"/>
            <a:pathLst>
              <a:path w="2643759" h="4114800">
                <a:moveTo>
                  <a:pt x="0" y="0"/>
                </a:moveTo>
                <a:lnTo>
                  <a:pt x="2643759" y="0"/>
                </a:lnTo>
                <a:lnTo>
                  <a:pt x="2643759"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CO"/>
          </a:p>
        </p:txBody>
      </p:sp>
      <p:sp>
        <p:nvSpPr>
          <p:cNvPr id="9" name="TextBox 9"/>
          <p:cNvSpPr txBox="1"/>
          <p:nvPr/>
        </p:nvSpPr>
        <p:spPr>
          <a:xfrm>
            <a:off x="3133835" y="2165508"/>
            <a:ext cx="12020330" cy="2213949"/>
          </a:xfrm>
          <a:prstGeom prst="rect">
            <a:avLst/>
          </a:prstGeom>
        </p:spPr>
        <p:txBody>
          <a:bodyPr lIns="0" tIns="0" rIns="0" bIns="0" rtlCol="0" anchor="t">
            <a:spAutoFit/>
          </a:bodyPr>
          <a:lstStyle/>
          <a:p>
            <a:pPr algn="ctr">
              <a:lnSpc>
                <a:spcPts val="18146"/>
              </a:lnSpc>
            </a:pPr>
            <a:r>
              <a:rPr lang="en-US" sz="12961">
                <a:solidFill>
                  <a:srgbClr val="5C6B73"/>
                </a:solidFill>
                <a:latin typeface="Hobo"/>
                <a:ea typeface="Hobo"/>
                <a:cs typeface="Hobo"/>
                <a:sym typeface="Hobo"/>
              </a:rPr>
              <a:t>ORACION</a:t>
            </a:r>
          </a:p>
        </p:txBody>
      </p:sp>
      <p:sp>
        <p:nvSpPr>
          <p:cNvPr id="10" name="TextBox 10"/>
          <p:cNvSpPr txBox="1"/>
          <p:nvPr/>
        </p:nvSpPr>
        <p:spPr>
          <a:xfrm>
            <a:off x="4306628" y="5010150"/>
            <a:ext cx="9674744" cy="1847215"/>
          </a:xfrm>
          <a:prstGeom prst="rect">
            <a:avLst/>
          </a:prstGeom>
        </p:spPr>
        <p:txBody>
          <a:bodyPr lIns="0" tIns="0" rIns="0" bIns="0" rtlCol="0" anchor="t">
            <a:spAutoFit/>
          </a:bodyPr>
          <a:lstStyle/>
          <a:p>
            <a:pPr algn="l">
              <a:lnSpc>
                <a:spcPts val="4759"/>
              </a:lnSpc>
            </a:pPr>
            <a:r>
              <a:rPr lang="en-US" sz="3399">
                <a:solidFill>
                  <a:srgbClr val="5C6B73"/>
                </a:solidFill>
                <a:latin typeface="ITC Benguiat Condensed"/>
                <a:ea typeface="ITC Benguiat Condensed"/>
                <a:cs typeface="ITC Benguiat Condensed"/>
                <a:sym typeface="ITC Benguiat Condensed"/>
              </a:rPr>
              <a:t> En este momento tendremos dos oraciones. Una será por los líderes adultos de la iglesia. La siguiente será por los jóvenes de la iglesia.</a:t>
            </a:r>
          </a:p>
        </p:txBody>
      </p:sp>
      <p:sp>
        <p:nvSpPr>
          <p:cNvPr id="11" name="TextBox 11"/>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0FBFC"/>
        </a:solidFill>
        <a:effectLst/>
      </p:bgPr>
    </p:bg>
    <p:spTree>
      <p:nvGrpSpPr>
        <p:cNvPr id="1" name=""/>
        <p:cNvGrpSpPr/>
        <p:nvPr/>
      </p:nvGrpSpPr>
      <p:grpSpPr>
        <a:xfrm>
          <a:off x="0" y="0"/>
          <a:ext cx="0" cy="0"/>
          <a:chOff x="0" y="0"/>
          <a:chExt cx="0" cy="0"/>
        </a:xfrm>
      </p:grpSpPr>
      <p:sp>
        <p:nvSpPr>
          <p:cNvPr id="2" name="Freeform 2"/>
          <p:cNvSpPr/>
          <p:nvPr/>
        </p:nvSpPr>
        <p:spPr>
          <a:xfrm flipH="1" flipV="1">
            <a:off x="-1281895" y="-716808"/>
            <a:ext cx="9280893" cy="5568536"/>
          </a:xfrm>
          <a:custGeom>
            <a:avLst/>
            <a:gdLst/>
            <a:ahLst/>
            <a:cxnLst/>
            <a:rect l="l" t="t" r="r" b="b"/>
            <a:pathLst>
              <a:path w="9280893" h="5568536">
                <a:moveTo>
                  <a:pt x="9280893" y="5568536"/>
                </a:moveTo>
                <a:lnTo>
                  <a:pt x="0" y="5568536"/>
                </a:lnTo>
                <a:lnTo>
                  <a:pt x="0" y="0"/>
                </a:lnTo>
                <a:lnTo>
                  <a:pt x="9280893" y="0"/>
                </a:lnTo>
                <a:lnTo>
                  <a:pt x="9280893" y="5568536"/>
                </a:lnTo>
                <a:close/>
              </a:path>
            </a:pathLst>
          </a:custGeom>
          <a:blipFill>
            <a:blip r:embed="rId2"/>
            <a:stretch>
              <a:fillRect/>
            </a:stretch>
          </a:blipFill>
        </p:spPr>
        <p:txBody>
          <a:bodyPr/>
          <a:lstStyle/>
          <a:p>
            <a:endParaRPr lang="es-CO"/>
          </a:p>
        </p:txBody>
      </p:sp>
      <p:sp>
        <p:nvSpPr>
          <p:cNvPr id="3" name="Freeform 3"/>
          <p:cNvSpPr/>
          <p:nvPr/>
        </p:nvSpPr>
        <p:spPr>
          <a:xfrm>
            <a:off x="10289002" y="5435272"/>
            <a:ext cx="9280893" cy="5568536"/>
          </a:xfrm>
          <a:custGeom>
            <a:avLst/>
            <a:gdLst/>
            <a:ahLst/>
            <a:cxnLst/>
            <a:rect l="l" t="t" r="r" b="b"/>
            <a:pathLst>
              <a:path w="9280893" h="5568536">
                <a:moveTo>
                  <a:pt x="0" y="0"/>
                </a:moveTo>
                <a:lnTo>
                  <a:pt x="9280893" y="0"/>
                </a:lnTo>
                <a:lnTo>
                  <a:pt x="9280893" y="5568536"/>
                </a:lnTo>
                <a:lnTo>
                  <a:pt x="0" y="5568536"/>
                </a:lnTo>
                <a:lnTo>
                  <a:pt x="0" y="0"/>
                </a:lnTo>
                <a:close/>
              </a:path>
            </a:pathLst>
          </a:custGeom>
          <a:blipFill>
            <a:blip r:embed="rId2"/>
            <a:stretch>
              <a:fillRect/>
            </a:stretch>
          </a:blipFill>
        </p:spPr>
        <p:txBody>
          <a:bodyPr/>
          <a:lstStyle/>
          <a:p>
            <a:endParaRPr lang="es-CO"/>
          </a:p>
        </p:txBody>
      </p:sp>
      <p:sp>
        <p:nvSpPr>
          <p:cNvPr id="4" name="Freeform 4"/>
          <p:cNvSpPr/>
          <p:nvPr/>
        </p:nvSpPr>
        <p:spPr>
          <a:xfrm flipH="1">
            <a:off x="15776802" y="8217856"/>
            <a:ext cx="2964996" cy="2080888"/>
          </a:xfrm>
          <a:custGeom>
            <a:avLst/>
            <a:gdLst/>
            <a:ahLst/>
            <a:cxnLst/>
            <a:rect l="l" t="t" r="r" b="b"/>
            <a:pathLst>
              <a:path w="2964996" h="2080888">
                <a:moveTo>
                  <a:pt x="2964996" y="0"/>
                </a:moveTo>
                <a:lnTo>
                  <a:pt x="0" y="0"/>
                </a:lnTo>
                <a:lnTo>
                  <a:pt x="0" y="2080888"/>
                </a:lnTo>
                <a:lnTo>
                  <a:pt x="2964996" y="2080888"/>
                </a:lnTo>
                <a:lnTo>
                  <a:pt x="296499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5" name="Freeform 5"/>
          <p:cNvSpPr/>
          <p:nvPr/>
        </p:nvSpPr>
        <p:spPr>
          <a:xfrm flipV="1">
            <a:off x="-453798" y="-11744"/>
            <a:ext cx="2964996" cy="2080888"/>
          </a:xfrm>
          <a:custGeom>
            <a:avLst/>
            <a:gdLst/>
            <a:ahLst/>
            <a:cxnLst/>
            <a:rect l="l" t="t" r="r" b="b"/>
            <a:pathLst>
              <a:path w="2964996" h="2080888">
                <a:moveTo>
                  <a:pt x="0" y="2080888"/>
                </a:moveTo>
                <a:lnTo>
                  <a:pt x="2964996" y="2080888"/>
                </a:lnTo>
                <a:lnTo>
                  <a:pt x="2964996" y="0"/>
                </a:lnTo>
                <a:lnTo>
                  <a:pt x="0" y="0"/>
                </a:lnTo>
                <a:lnTo>
                  <a:pt x="0" y="20808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 name="Freeform 6"/>
          <p:cNvSpPr/>
          <p:nvPr/>
        </p:nvSpPr>
        <p:spPr>
          <a:xfrm flipH="1" flipV="1">
            <a:off x="15353076" y="-718493"/>
            <a:ext cx="3224507" cy="4114800"/>
          </a:xfrm>
          <a:custGeom>
            <a:avLst/>
            <a:gdLst/>
            <a:ahLst/>
            <a:cxnLst/>
            <a:rect l="l" t="t" r="r" b="b"/>
            <a:pathLst>
              <a:path w="3224507" h="4114800">
                <a:moveTo>
                  <a:pt x="3224506" y="4114800"/>
                </a:moveTo>
                <a:lnTo>
                  <a:pt x="0" y="4114800"/>
                </a:lnTo>
                <a:lnTo>
                  <a:pt x="0" y="0"/>
                </a:lnTo>
                <a:lnTo>
                  <a:pt x="3224506" y="0"/>
                </a:lnTo>
                <a:lnTo>
                  <a:pt x="3224506" y="41148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7" name="Freeform 7"/>
          <p:cNvSpPr/>
          <p:nvPr/>
        </p:nvSpPr>
        <p:spPr>
          <a:xfrm>
            <a:off x="-290283" y="6890693"/>
            <a:ext cx="3224507" cy="4114800"/>
          </a:xfrm>
          <a:custGeom>
            <a:avLst/>
            <a:gdLst/>
            <a:ahLst/>
            <a:cxnLst/>
            <a:rect l="l" t="t" r="r" b="b"/>
            <a:pathLst>
              <a:path w="3224507" h="4114800">
                <a:moveTo>
                  <a:pt x="0" y="0"/>
                </a:moveTo>
                <a:lnTo>
                  <a:pt x="3224507" y="0"/>
                </a:lnTo>
                <a:lnTo>
                  <a:pt x="322450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O"/>
          </a:p>
        </p:txBody>
      </p:sp>
      <p:sp>
        <p:nvSpPr>
          <p:cNvPr id="8" name="TextBox 8"/>
          <p:cNvSpPr txBox="1"/>
          <p:nvPr/>
        </p:nvSpPr>
        <p:spPr>
          <a:xfrm>
            <a:off x="2111676" y="2244530"/>
            <a:ext cx="7046202" cy="1402150"/>
          </a:xfrm>
          <a:prstGeom prst="rect">
            <a:avLst/>
          </a:prstGeom>
        </p:spPr>
        <p:txBody>
          <a:bodyPr lIns="0" tIns="0" rIns="0" bIns="0" rtlCol="0" anchor="t">
            <a:spAutoFit/>
          </a:bodyPr>
          <a:lstStyle/>
          <a:p>
            <a:pPr algn="ctr">
              <a:lnSpc>
                <a:spcPts val="5666"/>
              </a:lnSpc>
            </a:pPr>
            <a:r>
              <a:rPr lang="en-US" sz="4047">
                <a:solidFill>
                  <a:srgbClr val="5C6B73"/>
                </a:solidFill>
                <a:latin typeface="Hobo"/>
                <a:ea typeface="Hobo"/>
                <a:cs typeface="Hobo"/>
                <a:sym typeface="Hobo"/>
              </a:rPr>
              <a:t>ADORADOR EXPERIMENTADO:</a:t>
            </a:r>
          </a:p>
        </p:txBody>
      </p:sp>
      <p:sp>
        <p:nvSpPr>
          <p:cNvPr id="9" name="TextBox 9"/>
          <p:cNvSpPr txBox="1"/>
          <p:nvPr/>
        </p:nvSpPr>
        <p:spPr>
          <a:xfrm>
            <a:off x="2934224" y="3908484"/>
            <a:ext cx="6223654" cy="4847590"/>
          </a:xfrm>
          <a:prstGeom prst="rect">
            <a:avLst/>
          </a:prstGeom>
        </p:spPr>
        <p:txBody>
          <a:bodyPr lIns="0" tIns="0" rIns="0" bIns="0" rtlCol="0" anchor="t">
            <a:spAutoFit/>
          </a:bodyPr>
          <a:lstStyle/>
          <a:p>
            <a:pPr algn="l">
              <a:lnSpc>
                <a:spcPts val="4759"/>
              </a:lnSpc>
            </a:pPr>
            <a:r>
              <a:rPr lang="en-US" sz="3399">
                <a:solidFill>
                  <a:srgbClr val="5C6B73"/>
                </a:solidFill>
                <a:latin typeface="ITC Benguiat Condensed"/>
                <a:ea typeface="ITC Benguiat Condensed"/>
                <a:cs typeface="ITC Benguiat Condensed"/>
                <a:sym typeface="ITC Benguiat Condensed"/>
              </a:rPr>
              <a:t> Antes de conquistar Jericó, Josué se encontró con el Príncipe del ejército de Jehová y se postra, preguntando: «¿Qué dice mi Señor a su siervo?» (Jos. 5: 14). Aunque ya era el líder de Israel, mantuvo un corazón humilde, dispuesto a recibir instrucciones.</a:t>
            </a:r>
          </a:p>
        </p:txBody>
      </p:sp>
      <p:sp>
        <p:nvSpPr>
          <p:cNvPr id="10" name="TextBox 10"/>
          <p:cNvSpPr txBox="1"/>
          <p:nvPr/>
        </p:nvSpPr>
        <p:spPr>
          <a:xfrm>
            <a:off x="9919127" y="2244530"/>
            <a:ext cx="7046202" cy="687775"/>
          </a:xfrm>
          <a:prstGeom prst="rect">
            <a:avLst/>
          </a:prstGeom>
        </p:spPr>
        <p:txBody>
          <a:bodyPr lIns="0" tIns="0" rIns="0" bIns="0" rtlCol="0" anchor="t">
            <a:spAutoFit/>
          </a:bodyPr>
          <a:lstStyle/>
          <a:p>
            <a:pPr algn="ctr">
              <a:lnSpc>
                <a:spcPts val="5666"/>
              </a:lnSpc>
            </a:pPr>
            <a:r>
              <a:rPr lang="en-US" sz="4047">
                <a:solidFill>
                  <a:srgbClr val="5C6B73"/>
                </a:solidFill>
                <a:latin typeface="Hobo"/>
                <a:ea typeface="Hobo"/>
                <a:cs typeface="Hobo"/>
                <a:sym typeface="Hobo"/>
              </a:rPr>
              <a:t>ADORADOR EN DESARROLLO:</a:t>
            </a:r>
          </a:p>
        </p:txBody>
      </p:sp>
      <p:sp>
        <p:nvSpPr>
          <p:cNvPr id="11" name="TextBox 11"/>
          <p:cNvSpPr txBox="1"/>
          <p:nvPr/>
        </p:nvSpPr>
        <p:spPr>
          <a:xfrm>
            <a:off x="10103066" y="3908484"/>
            <a:ext cx="6862263" cy="5447665"/>
          </a:xfrm>
          <a:prstGeom prst="rect">
            <a:avLst/>
          </a:prstGeom>
        </p:spPr>
        <p:txBody>
          <a:bodyPr lIns="0" tIns="0" rIns="0" bIns="0" rtlCol="0" anchor="t">
            <a:spAutoFit/>
          </a:bodyPr>
          <a:lstStyle/>
          <a:p>
            <a:pPr algn="l">
              <a:lnSpc>
                <a:spcPts val="4759"/>
              </a:lnSpc>
            </a:pPr>
            <a:r>
              <a:rPr lang="en-US" sz="3399">
                <a:solidFill>
                  <a:srgbClr val="5C6B73"/>
                </a:solidFill>
                <a:latin typeface="ITC Benguiat Condensed"/>
                <a:ea typeface="ITC Benguiat Condensed"/>
                <a:cs typeface="ITC Benguiat Condensed"/>
                <a:sym typeface="ITC Benguiat Condensed"/>
              </a:rPr>
              <a:t>Esta actitud es esencial para la nueva generación: no asumir que el liderazgo otorga autonomía absoluta, sino depender constantemente de la guía de Dios para tomar decisiones correctas y justas. Nuestra adoración siempre debe caracterizarse por la humildad y el sometimiento de nuestros talentos a Dios.</a:t>
            </a:r>
          </a:p>
        </p:txBody>
      </p:sp>
      <p:sp>
        <p:nvSpPr>
          <p:cNvPr id="12" name="TextBox 12"/>
          <p:cNvSpPr txBox="1"/>
          <p:nvPr/>
        </p:nvSpPr>
        <p:spPr>
          <a:xfrm>
            <a:off x="8940607" y="9655175"/>
            <a:ext cx="9143344" cy="297180"/>
          </a:xfrm>
          <a:prstGeom prst="rect">
            <a:avLst/>
          </a:prstGeom>
        </p:spPr>
        <p:txBody>
          <a:bodyPr lIns="0" tIns="0" rIns="0" bIns="0" rtlCol="0" anchor="t">
            <a:spAutoFit/>
          </a:bodyPr>
          <a:lstStyle/>
          <a:p>
            <a:pPr algn="ctr">
              <a:lnSpc>
                <a:spcPts val="2520"/>
              </a:lnSpc>
            </a:pPr>
            <a:r>
              <a:rPr lang="en-US" sz="1800">
                <a:solidFill>
                  <a:srgbClr val="5C6B73">
                    <a:alpha val="49804"/>
                  </a:srgbClr>
                </a:solidFill>
                <a:latin typeface="Nunito"/>
                <a:ea typeface="Nunito"/>
                <a:cs typeface="Nunito"/>
                <a:sym typeface="Nunito"/>
              </a:rPr>
              <a:t>recursos-biblicos.com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1077</Words>
  <Application>Microsoft Office PowerPoint</Application>
  <PresentationFormat>Personalizado</PresentationFormat>
  <Paragraphs>69</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Hobo</vt:lpstr>
      <vt:lpstr>ITC Franklin Gothic LT</vt:lpstr>
      <vt:lpstr>Calibri</vt:lpstr>
      <vt:lpstr>ITC Benguiat Condensed</vt:lpstr>
      <vt:lpstr>Nunito</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DIA PPT 27-12-25 </dc:title>
  <cp:lastModifiedBy>Diego Castilla</cp:lastModifiedBy>
  <cp:revision>2</cp:revision>
  <dcterms:created xsi:type="dcterms:W3CDTF">2006-08-16T00:00:00Z</dcterms:created>
  <dcterms:modified xsi:type="dcterms:W3CDTF">2025-12-25T23:06:31Z</dcterms:modified>
  <dc:identifier>DAG8dxRY6aA</dc:identifier>
</cp:coreProperties>
</file>