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Open Sans 1 Medium" charset="1" panose="00000000000000000000"/>
      <p:regular r:id="rId21"/>
    </p:embeddedFont>
    <p:embeddedFont>
      <p:font typeface="Open Sans 1 Ultra-Bold" charset="1" panose="00000000000000000000"/>
      <p:regular r:id="rId22"/>
    </p:embeddedFont>
    <p:embeddedFont>
      <p:font typeface="Open Sans 2 Bold" charset="1" panose="020B0806030504020204"/>
      <p:regular r:id="rId23"/>
    </p:embeddedFont>
    <p:embeddedFont>
      <p:font typeface="Open Sans 2" charset="1" panose="020B0606030504020204"/>
      <p:regular r:id="rId24"/>
    </p:embeddedFont>
    <p:embeddedFont>
      <p:font typeface="Open Sans 1 Bold" charset="1" panose="00000000000000000000"/>
      <p:regular r:id="rId25"/>
    </p:embeddedFont>
    <p:embeddedFont>
      <p:font typeface="Open Sans 1" charset="1" panose="00000000000000000000"/>
      <p:regular r:id="rId26"/>
    </p:embeddedFont>
    <p:embeddedFont>
      <p:font typeface="TT Chocolates" charset="1" panose="020005030200000200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AutoShape 2" id="2"/>
          <p:cNvSpPr/>
          <p:nvPr/>
        </p:nvSpPr>
        <p:spPr>
          <a:xfrm>
            <a:off x="1693960" y="7073953"/>
            <a:ext cx="6483182" cy="0"/>
          </a:xfrm>
          <a:prstGeom prst="line">
            <a:avLst/>
          </a:prstGeom>
          <a:ln cap="rnd" w="323850">
            <a:solidFill>
              <a:srgbClr val="B48C5D"/>
            </a:solidFill>
            <a:prstDash val="sysDot"/>
            <a:headEnd type="none" len="sm" w="sm"/>
            <a:tailEnd type="none" len="sm" w="sm"/>
          </a:ln>
        </p:spPr>
      </p:sp>
      <p:sp>
        <p:nvSpPr>
          <p:cNvPr name="Freeform 3" id="3"/>
          <p:cNvSpPr/>
          <p:nvPr/>
        </p:nvSpPr>
        <p:spPr>
          <a:xfrm flipH="false" flipV="false" rot="-7757409">
            <a:off x="12007383" y="-4543149"/>
            <a:ext cx="9928415" cy="8087145"/>
          </a:xfrm>
          <a:custGeom>
            <a:avLst/>
            <a:gdLst/>
            <a:ahLst/>
            <a:cxnLst/>
            <a:rect r="r" b="b" t="t" l="l"/>
            <a:pathLst>
              <a:path h="8087145" w="9928415">
                <a:moveTo>
                  <a:pt x="0" y="0"/>
                </a:moveTo>
                <a:lnTo>
                  <a:pt x="9928415" y="0"/>
                </a:lnTo>
                <a:lnTo>
                  <a:pt x="9928415" y="8087145"/>
                </a:lnTo>
                <a:lnTo>
                  <a:pt x="0" y="80871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5428339" y="921542"/>
            <a:ext cx="1918052" cy="1918052"/>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4004857" y="607583"/>
            <a:ext cx="700314" cy="70031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485639" y="8394558"/>
            <a:ext cx="7394558" cy="645692"/>
            <a:chOff x="0" y="0"/>
            <a:chExt cx="3282592" cy="286635"/>
          </a:xfrm>
        </p:grpSpPr>
        <p:sp>
          <p:nvSpPr>
            <p:cNvPr name="Freeform 11" id="11"/>
            <p:cNvSpPr/>
            <p:nvPr/>
          </p:nvSpPr>
          <p:spPr>
            <a:xfrm flipH="false" flipV="false" rot="0">
              <a:off x="0" y="0"/>
              <a:ext cx="3282592" cy="286635"/>
            </a:xfrm>
            <a:custGeom>
              <a:avLst/>
              <a:gdLst/>
              <a:ahLst/>
              <a:cxnLst/>
              <a:rect r="r" b="b" t="t" l="l"/>
              <a:pathLst>
                <a:path h="286635" w="3282592">
                  <a:moveTo>
                    <a:pt x="0" y="0"/>
                  </a:moveTo>
                  <a:lnTo>
                    <a:pt x="3282592" y="0"/>
                  </a:lnTo>
                  <a:lnTo>
                    <a:pt x="3282592" y="286635"/>
                  </a:lnTo>
                  <a:lnTo>
                    <a:pt x="0" y="286635"/>
                  </a:lnTo>
                  <a:close/>
                </a:path>
              </a:pathLst>
            </a:custGeom>
            <a:solidFill>
              <a:srgbClr val="B48C5D"/>
            </a:solidFill>
          </p:spPr>
        </p:sp>
        <p:sp>
          <p:nvSpPr>
            <p:cNvPr name="TextBox 12" id="12"/>
            <p:cNvSpPr txBox="true"/>
            <p:nvPr/>
          </p:nvSpPr>
          <p:spPr>
            <a:xfrm>
              <a:off x="0" y="-47625"/>
              <a:ext cx="3282592" cy="33426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693960" y="2229771"/>
            <a:ext cx="14160264" cy="2577520"/>
          </a:xfrm>
          <a:prstGeom prst="rect">
            <a:avLst/>
          </a:prstGeom>
        </p:spPr>
        <p:txBody>
          <a:bodyPr anchor="t" rtlCol="false" tIns="0" lIns="0" bIns="0" rIns="0">
            <a:spAutoFit/>
          </a:bodyPr>
          <a:lstStyle/>
          <a:p>
            <a:pPr algn="l">
              <a:lnSpc>
                <a:spcPts val="9824"/>
              </a:lnSpc>
            </a:pPr>
            <a:r>
              <a:rPr lang="en-US" b="true" sz="10233" spc="2711">
                <a:solidFill>
                  <a:srgbClr val="FFFFFF"/>
                </a:solidFill>
                <a:latin typeface="Open Sans 1 Medium"/>
                <a:ea typeface="Open Sans 1 Medium"/>
                <a:cs typeface="Open Sans 1 Medium"/>
                <a:sym typeface="Open Sans 1 Medium"/>
              </a:rPr>
              <a:t>HÉROES DE DIOS </a:t>
            </a:r>
          </a:p>
        </p:txBody>
      </p:sp>
      <p:sp>
        <p:nvSpPr>
          <p:cNvPr name="TextBox 14" id="14"/>
          <p:cNvSpPr txBox="true"/>
          <p:nvPr/>
        </p:nvSpPr>
        <p:spPr>
          <a:xfrm rot="0">
            <a:off x="1714574" y="5102566"/>
            <a:ext cx="25301158" cy="1646526"/>
          </a:xfrm>
          <a:prstGeom prst="rect">
            <a:avLst/>
          </a:prstGeom>
        </p:spPr>
        <p:txBody>
          <a:bodyPr anchor="t" rtlCol="false" tIns="0" lIns="0" bIns="0" rIns="0">
            <a:spAutoFit/>
          </a:bodyPr>
          <a:lstStyle/>
          <a:p>
            <a:pPr algn="l">
              <a:lnSpc>
                <a:spcPts val="12259"/>
              </a:lnSpc>
            </a:pPr>
            <a:r>
              <a:rPr lang="en-US" b="true" sz="12769" spc="804">
                <a:solidFill>
                  <a:srgbClr val="FFFFFF"/>
                </a:solidFill>
                <a:latin typeface="Open Sans 1 Ultra-Bold"/>
                <a:ea typeface="Open Sans 1 Ultra-Bold"/>
                <a:cs typeface="Open Sans 1 Ultra-Bold"/>
                <a:sym typeface="Open Sans 1 Ultra-Bold"/>
              </a:rPr>
              <a:t>EN ESTE TIEMРО</a:t>
            </a:r>
          </a:p>
        </p:txBody>
      </p:sp>
      <p:sp>
        <p:nvSpPr>
          <p:cNvPr name="TextBox 15" id="15"/>
          <p:cNvSpPr txBox="true"/>
          <p:nvPr/>
        </p:nvSpPr>
        <p:spPr>
          <a:xfrm rot="0">
            <a:off x="9672559" y="8617711"/>
            <a:ext cx="7020718" cy="259716"/>
          </a:xfrm>
          <a:prstGeom prst="rect">
            <a:avLst/>
          </a:prstGeom>
        </p:spPr>
        <p:txBody>
          <a:bodyPr anchor="t" rtlCol="false" tIns="0" lIns="0" bIns="0" rIns="0">
            <a:spAutoFit/>
          </a:bodyPr>
          <a:lstStyle/>
          <a:p>
            <a:pPr algn="ctr">
              <a:lnSpc>
                <a:spcPts val="1880"/>
              </a:lnSpc>
            </a:pPr>
            <a:r>
              <a:rPr lang="en-US" b="true" sz="1958" spc="270">
                <a:solidFill>
                  <a:srgbClr val="FFFFFF"/>
                </a:solidFill>
                <a:latin typeface="Open Sans 1 Ultra-Bold"/>
                <a:ea typeface="Open Sans 1 Ultra-Bold"/>
                <a:cs typeface="Open Sans 1 Ultra-Bold"/>
                <a:sym typeface="Open Sans 1 Ultra-Bold"/>
              </a:rPr>
              <a:t>Reconocimiento a líderes locales</a:t>
            </a:r>
          </a:p>
        </p:txBody>
      </p:sp>
      <p:sp>
        <p:nvSpPr>
          <p:cNvPr name="TextBox 16" id="16"/>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Freeform 2" id="2"/>
          <p:cNvSpPr/>
          <p:nvPr/>
        </p:nvSpPr>
        <p:spPr>
          <a:xfrm flipH="false" flipV="false" rot="132068">
            <a:off x="12558574" y="-4180257"/>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62575" y="1028700"/>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283D60"/>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sp>
        <p:nvSpPr>
          <p:cNvPr name="TextBox 6" id="6"/>
          <p:cNvSpPr txBox="true"/>
          <p:nvPr/>
        </p:nvSpPr>
        <p:spPr>
          <a:xfrm rot="0">
            <a:off x="1892419" y="2759945"/>
            <a:ext cx="13472652" cy="2066926"/>
          </a:xfrm>
          <a:prstGeom prst="rect">
            <a:avLst/>
          </a:prstGeom>
        </p:spPr>
        <p:txBody>
          <a:bodyPr anchor="t" rtlCol="false" tIns="0" lIns="0" bIns="0" rIns="0">
            <a:spAutoFit/>
          </a:bodyPr>
          <a:lstStyle/>
          <a:p>
            <a:pPr algn="just">
              <a:lnSpc>
                <a:spcPts val="4199"/>
              </a:lnSpc>
              <a:spcBef>
                <a:spcPct val="0"/>
              </a:spcBef>
            </a:pPr>
            <a:r>
              <a:rPr lang="en-US" sz="2999">
                <a:solidFill>
                  <a:srgbClr val="022A3D"/>
                </a:solidFill>
                <a:latin typeface="Open Sans 1"/>
                <a:ea typeface="Open Sans 1"/>
                <a:cs typeface="Open Sans 1"/>
                <a:sym typeface="Open Sans 1"/>
              </a:rPr>
              <a:t>Si algo caracterizó la obra y el liderazgo de Josué y Caleb fue la visión de futuro. Motivaron al pueblo cuando nadie pensó que era posible, y mantuvieron su fe firme en todo momento. Caleb, por ejemplo, cuando terminó de conquistar motivó a otros a conquistar después de él. </a:t>
            </a:r>
          </a:p>
        </p:txBody>
      </p:sp>
      <p:sp>
        <p:nvSpPr>
          <p:cNvPr name="AutoShape 7" id="7"/>
          <p:cNvSpPr/>
          <p:nvPr/>
        </p:nvSpPr>
        <p:spPr>
          <a:xfrm>
            <a:off x="5804481" y="8646396"/>
            <a:ext cx="6483182" cy="0"/>
          </a:xfrm>
          <a:prstGeom prst="line">
            <a:avLst/>
          </a:prstGeom>
          <a:ln cap="rnd" w="323850">
            <a:solidFill>
              <a:srgbClr val="B48C5D"/>
            </a:solidFill>
            <a:prstDash val="sysDot"/>
            <a:headEnd type="none" len="sm" w="sm"/>
            <a:tailEnd type="none" len="sm" w="sm"/>
          </a:ln>
        </p:spPr>
      </p:sp>
      <p:grpSp>
        <p:nvGrpSpPr>
          <p:cNvPr name="Group 8" id="8"/>
          <p:cNvGrpSpPr/>
          <p:nvPr/>
        </p:nvGrpSpPr>
        <p:grpSpPr>
          <a:xfrm rot="0">
            <a:off x="15715228" y="1298787"/>
            <a:ext cx="1830961" cy="183096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5014915" y="756491"/>
            <a:ext cx="700314" cy="70031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892419" y="6122271"/>
            <a:ext cx="14307304" cy="1019176"/>
          </a:xfrm>
          <a:prstGeom prst="rect">
            <a:avLst/>
          </a:prstGeom>
        </p:spPr>
        <p:txBody>
          <a:bodyPr anchor="t" rtlCol="false" tIns="0" lIns="0" bIns="0" rIns="0">
            <a:spAutoFit/>
          </a:bodyPr>
          <a:lstStyle/>
          <a:p>
            <a:pPr algn="just">
              <a:lnSpc>
                <a:spcPts val="4199"/>
              </a:lnSpc>
              <a:spcBef>
                <a:spcPct val="0"/>
              </a:spcBef>
            </a:pPr>
            <a:r>
              <a:rPr lang="en-US" sz="2999">
                <a:solidFill>
                  <a:srgbClr val="022A3D"/>
                </a:solidFill>
                <a:latin typeface="Open Sans 1"/>
                <a:ea typeface="Open Sans 1"/>
                <a:cs typeface="Open Sans 1"/>
                <a:sym typeface="Open Sans 1"/>
              </a:rPr>
              <a:t>Hoy reconocemos a líderes de visión de la iglesia, gracias a los cuales hemos conseguido ver más allá de nuestras posibilidades para gloria de Dios </a:t>
            </a:r>
          </a:p>
        </p:txBody>
      </p:sp>
      <p:sp>
        <p:nvSpPr>
          <p:cNvPr name="TextBox 15" id="15"/>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Freeform 2" id="2"/>
          <p:cNvSpPr/>
          <p:nvPr/>
        </p:nvSpPr>
        <p:spPr>
          <a:xfrm flipH="false" flipV="false" rot="0">
            <a:off x="7037292" y="3475779"/>
            <a:ext cx="4213415" cy="6586972"/>
          </a:xfrm>
          <a:custGeom>
            <a:avLst/>
            <a:gdLst/>
            <a:ahLst/>
            <a:cxnLst/>
            <a:rect r="r" b="b" t="t" l="l"/>
            <a:pathLst>
              <a:path h="6586972" w="4213415">
                <a:moveTo>
                  <a:pt x="0" y="0"/>
                </a:moveTo>
                <a:lnTo>
                  <a:pt x="4213416" y="0"/>
                </a:lnTo>
                <a:lnTo>
                  <a:pt x="4213416" y="6586973"/>
                </a:lnTo>
                <a:lnTo>
                  <a:pt x="0" y="6586973"/>
                </a:lnTo>
                <a:lnTo>
                  <a:pt x="0" y="0"/>
                </a:lnTo>
                <a:close/>
              </a:path>
            </a:pathLst>
          </a:custGeom>
          <a:blipFill>
            <a:blip r:embed="rId2"/>
            <a:stretch>
              <a:fillRect l="0" t="0" r="0" b="0"/>
            </a:stretch>
          </a:blipFill>
          <a:ln w="66675" cap="sq">
            <a:solidFill>
              <a:srgbClr val="C6BEBC"/>
            </a:solidFill>
            <a:prstDash val="solid"/>
            <a:miter/>
          </a:ln>
        </p:spPr>
      </p:sp>
      <p:sp>
        <p:nvSpPr>
          <p:cNvPr name="TextBox 3" id="3"/>
          <p:cNvSpPr txBox="true"/>
          <p:nvPr/>
        </p:nvSpPr>
        <p:spPr>
          <a:xfrm rot="0">
            <a:off x="2117997" y="733701"/>
            <a:ext cx="14052006" cy="2517244"/>
          </a:xfrm>
          <a:prstGeom prst="rect">
            <a:avLst/>
          </a:prstGeom>
        </p:spPr>
        <p:txBody>
          <a:bodyPr anchor="t" rtlCol="false" tIns="0" lIns="0" bIns="0" rIns="0">
            <a:spAutoFit/>
          </a:bodyPr>
          <a:lstStyle/>
          <a:p>
            <a:pPr algn="ctr">
              <a:lnSpc>
                <a:spcPts val="9779"/>
              </a:lnSpc>
            </a:pPr>
            <a:r>
              <a:rPr lang="en-US" b="true" sz="9494" spc="3285">
                <a:solidFill>
                  <a:srgbClr val="FFFFFF"/>
                </a:solidFill>
                <a:latin typeface="Open Sans 1 Bold"/>
                <a:ea typeface="Open Sans 1 Bold"/>
                <a:cs typeface="Open Sans 1 Bold"/>
                <a:sym typeface="Open Sans 1 Bold"/>
              </a:rPr>
              <a:t>NUEVO HORIZONTE</a:t>
            </a:r>
          </a:p>
        </p:txBody>
      </p:sp>
      <p:sp>
        <p:nvSpPr>
          <p:cNvPr name="TextBox 4" id="4"/>
          <p:cNvSpPr txBox="true"/>
          <p:nvPr/>
        </p:nvSpPr>
        <p:spPr>
          <a:xfrm rot="0">
            <a:off x="2594183" y="3731670"/>
            <a:ext cx="3071543" cy="514051"/>
          </a:xfrm>
          <a:prstGeom prst="rect">
            <a:avLst/>
          </a:prstGeom>
        </p:spPr>
        <p:txBody>
          <a:bodyPr anchor="t" rtlCol="false" tIns="0" lIns="0" bIns="0" rIns="0">
            <a:spAutoFit/>
          </a:bodyPr>
          <a:lstStyle/>
          <a:p>
            <a:pPr algn="l">
              <a:lnSpc>
                <a:spcPts val="4216"/>
              </a:lnSpc>
              <a:spcBef>
                <a:spcPct val="0"/>
              </a:spcBef>
            </a:pPr>
            <a:r>
              <a:rPr lang="en-US" b="true" sz="3011" spc="-69">
                <a:solidFill>
                  <a:srgbClr val="FFFFFF"/>
                </a:solidFill>
                <a:latin typeface="Open Sans 1 Bold"/>
                <a:ea typeface="Open Sans 1 Bold"/>
                <a:cs typeface="Open Sans 1 Bold"/>
                <a:sym typeface="Open Sans 1 Bold"/>
              </a:rPr>
              <a:t>Mejoramiento: </a:t>
            </a:r>
          </a:p>
        </p:txBody>
      </p:sp>
      <p:sp>
        <p:nvSpPr>
          <p:cNvPr name="TextBox 5" id="5"/>
          <p:cNvSpPr txBox="true"/>
          <p:nvPr/>
        </p:nvSpPr>
        <p:spPr>
          <a:xfrm rot="0">
            <a:off x="2594183" y="4745497"/>
            <a:ext cx="4066225" cy="2559561"/>
          </a:xfrm>
          <a:prstGeom prst="rect">
            <a:avLst/>
          </a:prstGeom>
        </p:spPr>
        <p:txBody>
          <a:bodyPr anchor="t" rtlCol="false" tIns="0" lIns="0" bIns="0" rIns="0">
            <a:spAutoFit/>
          </a:bodyPr>
          <a:lstStyle/>
          <a:p>
            <a:pPr algn="l">
              <a:lnSpc>
                <a:spcPts val="4051"/>
              </a:lnSpc>
            </a:pPr>
            <a:r>
              <a:rPr lang="en-US" sz="3045" b="true">
                <a:solidFill>
                  <a:srgbClr val="FFFFFF"/>
                </a:solidFill>
                <a:latin typeface="Open Sans 2 Bold"/>
                <a:ea typeface="Open Sans 2 Bold"/>
                <a:cs typeface="Open Sans 2 Bold"/>
                <a:sym typeface="Open Sans 2 Bold"/>
              </a:rPr>
              <a:t>Integración de los niños con necesidades especiales en la escuela Sabática</a:t>
            </a:r>
          </a:p>
        </p:txBody>
      </p:sp>
      <p:sp>
        <p:nvSpPr>
          <p:cNvPr name="TextBox 6" id="6"/>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Freeform 2" id="2"/>
          <p:cNvSpPr/>
          <p:nvPr/>
        </p:nvSpPr>
        <p:spPr>
          <a:xfrm flipH="false" flipV="false" rot="132068">
            <a:off x="12558574" y="-4180257"/>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62575" y="1028700"/>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283D60"/>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sp>
        <p:nvSpPr>
          <p:cNvPr name="AutoShape 6" id="6"/>
          <p:cNvSpPr/>
          <p:nvPr/>
        </p:nvSpPr>
        <p:spPr>
          <a:xfrm>
            <a:off x="13191347" y="8454981"/>
            <a:ext cx="6396656" cy="0"/>
          </a:xfrm>
          <a:prstGeom prst="line">
            <a:avLst/>
          </a:prstGeom>
          <a:ln cap="rnd" w="323850">
            <a:solidFill>
              <a:srgbClr val="B48C5D"/>
            </a:solidFill>
            <a:prstDash val="sysDot"/>
            <a:headEnd type="none" len="sm" w="sm"/>
            <a:tailEnd type="none" len="sm" w="sm"/>
          </a:ln>
        </p:spPr>
      </p:sp>
      <p:grpSp>
        <p:nvGrpSpPr>
          <p:cNvPr name="Group 7" id="7"/>
          <p:cNvGrpSpPr/>
          <p:nvPr/>
        </p:nvGrpSpPr>
        <p:grpSpPr>
          <a:xfrm rot="0">
            <a:off x="16165155" y="1456805"/>
            <a:ext cx="1339151" cy="1339151"/>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014915" y="756491"/>
            <a:ext cx="700314" cy="70031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010949" y="1758148"/>
            <a:ext cx="6396656" cy="0"/>
          </a:xfrm>
          <a:prstGeom prst="line">
            <a:avLst/>
          </a:prstGeom>
          <a:ln cap="rnd" w="323850">
            <a:solidFill>
              <a:srgbClr val="B48C5D"/>
            </a:solidFill>
            <a:prstDash val="sysDot"/>
            <a:headEnd type="none" len="sm" w="sm"/>
            <a:tailEnd type="none" len="sm" w="sm"/>
          </a:ln>
        </p:spPr>
      </p:sp>
      <p:sp>
        <p:nvSpPr>
          <p:cNvPr name="Freeform 14" id="14"/>
          <p:cNvSpPr/>
          <p:nvPr/>
        </p:nvSpPr>
        <p:spPr>
          <a:xfrm flipH="false" flipV="false" rot="0">
            <a:off x="11805770" y="4340181"/>
            <a:ext cx="3559302" cy="4114800"/>
          </a:xfrm>
          <a:custGeom>
            <a:avLst/>
            <a:gdLst/>
            <a:ahLst/>
            <a:cxnLst/>
            <a:rect r="r" b="b" t="t" l="l"/>
            <a:pathLst>
              <a:path h="4114800" w="3559302">
                <a:moveTo>
                  <a:pt x="0" y="0"/>
                </a:moveTo>
                <a:lnTo>
                  <a:pt x="3559302" y="0"/>
                </a:lnTo>
                <a:lnTo>
                  <a:pt x="3559302" y="4114800"/>
                </a:lnTo>
                <a:lnTo>
                  <a:pt x="0" y="4114800"/>
                </a:lnTo>
                <a:lnTo>
                  <a:pt x="0" y="0"/>
                </a:lnTo>
                <a:close/>
              </a:path>
            </a:pathLst>
          </a:custGeom>
          <a:blipFill>
            <a:blip r:embed="rId4"/>
            <a:stretch>
              <a:fillRect l="0" t="0" r="0" b="0"/>
            </a:stretch>
          </a:blipFill>
        </p:spPr>
      </p:sp>
      <p:sp>
        <p:nvSpPr>
          <p:cNvPr name="TextBox 15" id="15"/>
          <p:cNvSpPr txBox="true"/>
          <p:nvPr/>
        </p:nvSpPr>
        <p:spPr>
          <a:xfrm rot="0">
            <a:off x="1807190" y="6794029"/>
            <a:ext cx="15358064" cy="973056"/>
          </a:xfrm>
          <a:prstGeom prst="rect">
            <a:avLst/>
          </a:prstGeom>
        </p:spPr>
        <p:txBody>
          <a:bodyPr anchor="t" rtlCol="false" tIns="0" lIns="0" bIns="0" rIns="0">
            <a:spAutoFit/>
          </a:bodyPr>
          <a:lstStyle/>
          <a:p>
            <a:pPr algn="ctr">
              <a:lnSpc>
                <a:spcPts val="7247"/>
              </a:lnSpc>
            </a:pPr>
            <a:r>
              <a:rPr lang="en-US" b="true" sz="7549" spc="1419">
                <a:solidFill>
                  <a:srgbClr val="022A3D"/>
                </a:solidFill>
                <a:latin typeface="Open Sans 1 Ultra-Bold"/>
                <a:ea typeface="Open Sans 1 Ultra-Bold"/>
                <a:cs typeface="Open Sans 1 Ultra-Bold"/>
                <a:sym typeface="Open Sans 1 Ultra-Bold"/>
              </a:rPr>
              <a:t>INFORME SECRETARIAL</a:t>
            </a:r>
          </a:p>
        </p:txBody>
      </p:sp>
      <p:sp>
        <p:nvSpPr>
          <p:cNvPr name="TextBox 16" id="16"/>
          <p:cNvSpPr txBox="true"/>
          <p:nvPr/>
        </p:nvSpPr>
        <p:spPr>
          <a:xfrm rot="0">
            <a:off x="2334269" y="2069230"/>
            <a:ext cx="13619462" cy="3181123"/>
          </a:xfrm>
          <a:prstGeom prst="rect">
            <a:avLst/>
          </a:prstGeom>
        </p:spPr>
        <p:txBody>
          <a:bodyPr anchor="t" rtlCol="false" tIns="0" lIns="0" bIns="0" rIns="0">
            <a:spAutoFit/>
          </a:bodyPr>
          <a:lstStyle/>
          <a:p>
            <a:pPr algn="just">
              <a:lnSpc>
                <a:spcPts val="4212"/>
              </a:lnSpc>
            </a:pPr>
            <a:r>
              <a:rPr lang="en-US" sz="3008">
                <a:solidFill>
                  <a:srgbClr val="022A3D"/>
                </a:solidFill>
                <a:latin typeface="Open Sans 1"/>
                <a:ea typeface="Open Sans 1"/>
                <a:cs typeface="Open Sans 1"/>
                <a:sym typeface="Open Sans 1"/>
              </a:rPr>
              <a:t>Parte de nuestro desarrollo en la congregación depende del estudio de la escuela sabática. Por eso, reconocemos también en esta ocasión maestros y maestras de todos los departamentos de la Escuela Sabática por su incansable esfuerzo por enseñar el evangelio. </a:t>
            </a:r>
          </a:p>
          <a:p>
            <a:pPr algn="just">
              <a:lnSpc>
                <a:spcPts val="4212"/>
              </a:lnSpc>
            </a:pPr>
          </a:p>
          <a:p>
            <a:pPr algn="just">
              <a:lnSpc>
                <a:spcPts val="4212"/>
              </a:lnSpc>
              <a:spcBef>
                <a:spcPct val="0"/>
              </a:spcBef>
            </a:pPr>
            <a:r>
              <a:rPr lang="en-US" sz="3008">
                <a:solidFill>
                  <a:srgbClr val="022A3D"/>
                </a:solidFill>
                <a:latin typeface="Open Sans 1"/>
                <a:ea typeface="Open Sans 1"/>
                <a:cs typeface="Open Sans 1"/>
                <a:sym typeface="Open Sans 1"/>
              </a:rPr>
              <a:t>Ahora les compartimos el informe secretarial. </a:t>
            </a:r>
          </a:p>
        </p:txBody>
      </p:sp>
      <p:sp>
        <p:nvSpPr>
          <p:cNvPr name="TextBox 17" id="17"/>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Freeform 2" id="2"/>
          <p:cNvSpPr/>
          <p:nvPr/>
        </p:nvSpPr>
        <p:spPr>
          <a:xfrm flipH="false" flipV="false" rot="1493448">
            <a:off x="12764455" y="-4493527"/>
            <a:ext cx="9213358" cy="7504698"/>
          </a:xfrm>
          <a:custGeom>
            <a:avLst/>
            <a:gdLst/>
            <a:ahLst/>
            <a:cxnLst/>
            <a:rect r="r" b="b" t="t" l="l"/>
            <a:pathLst>
              <a:path h="7504698" w="9213358">
                <a:moveTo>
                  <a:pt x="0" y="0"/>
                </a:moveTo>
                <a:lnTo>
                  <a:pt x="9213358" y="0"/>
                </a:lnTo>
                <a:lnTo>
                  <a:pt x="9213358" y="7504699"/>
                </a:lnTo>
                <a:lnTo>
                  <a:pt x="0" y="7504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715228" y="1298787"/>
            <a:ext cx="1830961" cy="183096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014915" y="756491"/>
            <a:ext cx="700314" cy="70031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9745943">
            <a:off x="-3062969" y="7273832"/>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10398089">
            <a:off x="758873" y="7326533"/>
            <a:ext cx="1830961" cy="183096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10398089">
            <a:off x="3671316" y="9225861"/>
            <a:ext cx="700314" cy="70031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4045545" y="6058398"/>
            <a:ext cx="10969370" cy="3687842"/>
          </a:xfrm>
          <a:custGeom>
            <a:avLst/>
            <a:gdLst/>
            <a:ahLst/>
            <a:cxnLst/>
            <a:rect r="r" b="b" t="t" l="l"/>
            <a:pathLst>
              <a:path h="3687842" w="10969370">
                <a:moveTo>
                  <a:pt x="0" y="0"/>
                </a:moveTo>
                <a:lnTo>
                  <a:pt x="10969370" y="0"/>
                </a:lnTo>
                <a:lnTo>
                  <a:pt x="10969370" y="3687842"/>
                </a:lnTo>
                <a:lnTo>
                  <a:pt x="0" y="3687842"/>
                </a:lnTo>
                <a:lnTo>
                  <a:pt x="0" y="0"/>
                </a:lnTo>
                <a:close/>
              </a:path>
            </a:pathLst>
          </a:custGeom>
          <a:blipFill>
            <a:blip r:embed="rId6"/>
            <a:stretch>
              <a:fillRect l="0" t="0" r="0" b="0"/>
            </a:stretch>
          </a:blipFill>
        </p:spPr>
      </p:sp>
      <p:sp>
        <p:nvSpPr>
          <p:cNvPr name="TextBox 17" id="17"/>
          <p:cNvSpPr txBox="true"/>
          <p:nvPr/>
        </p:nvSpPr>
        <p:spPr>
          <a:xfrm rot="0">
            <a:off x="3852846" y="3496469"/>
            <a:ext cx="10245055" cy="2188027"/>
          </a:xfrm>
          <a:prstGeom prst="rect">
            <a:avLst/>
          </a:prstGeom>
        </p:spPr>
        <p:txBody>
          <a:bodyPr anchor="t" rtlCol="false" tIns="0" lIns="0" bIns="0" rIns="0">
            <a:spAutoFit/>
          </a:bodyPr>
          <a:lstStyle/>
          <a:p>
            <a:pPr algn="ctr">
              <a:lnSpc>
                <a:spcPts val="4350"/>
              </a:lnSpc>
              <a:spcBef>
                <a:spcPct val="0"/>
              </a:spcBef>
            </a:pPr>
            <a:r>
              <a:rPr lang="en-US" b="true" sz="3107" spc="68">
                <a:solidFill>
                  <a:srgbClr val="FFFFFF"/>
                </a:solidFill>
                <a:latin typeface="Open Sans 1 Bold"/>
                <a:ea typeface="Open Sans 1 Bold"/>
                <a:cs typeface="Open Sans 1 Bold"/>
                <a:sym typeface="Open Sans 1 Bold"/>
              </a:rPr>
              <a:t>Esta s</a:t>
            </a:r>
            <a:r>
              <a:rPr lang="en-US" b="true" sz="3107" spc="68">
                <a:solidFill>
                  <a:srgbClr val="FFFFFF"/>
                </a:solidFill>
                <a:latin typeface="Open Sans 1 Bold"/>
                <a:ea typeface="Open Sans 1 Bold"/>
                <a:cs typeface="Open Sans 1 Bold"/>
                <a:sym typeface="Open Sans 1 Bold"/>
              </a:rPr>
              <a:t>emana estuvimos estudiando «Gigantes de la fe: Josué y Caleb», donde analizamos la vida de dos hombres de Dios que confiaron en su promesa y fueron fieles hasta verla cumplida. </a:t>
            </a:r>
          </a:p>
        </p:txBody>
      </p:sp>
      <p:sp>
        <p:nvSpPr>
          <p:cNvPr name="TextBox 18" id="18"/>
          <p:cNvSpPr txBox="true"/>
          <p:nvPr/>
        </p:nvSpPr>
        <p:spPr>
          <a:xfrm rot="0">
            <a:off x="387676" y="1256780"/>
            <a:ext cx="16243033" cy="1774767"/>
          </a:xfrm>
          <a:prstGeom prst="rect">
            <a:avLst/>
          </a:prstGeom>
        </p:spPr>
        <p:txBody>
          <a:bodyPr anchor="t" rtlCol="false" tIns="0" lIns="0" bIns="0" rIns="0">
            <a:spAutoFit/>
          </a:bodyPr>
          <a:lstStyle/>
          <a:p>
            <a:pPr algn="just">
              <a:lnSpc>
                <a:spcPts val="14528"/>
              </a:lnSpc>
              <a:spcBef>
                <a:spcPct val="0"/>
              </a:spcBef>
            </a:pPr>
            <a:r>
              <a:rPr lang="en-US" b="true" sz="10377" spc="249">
                <a:solidFill>
                  <a:srgbClr val="FFFFFF"/>
                </a:solidFill>
                <a:latin typeface="Open Sans 1 Bold"/>
                <a:ea typeface="Open Sans 1 Bold"/>
                <a:cs typeface="Open Sans 1 Bold"/>
                <a:sym typeface="Open Sans 1 Bold"/>
              </a:rPr>
              <a:t>TIEMPO DE LA LECCION</a:t>
            </a:r>
          </a:p>
        </p:txBody>
      </p:sp>
      <p:sp>
        <p:nvSpPr>
          <p:cNvPr name="TextBox 19" id="19"/>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Freeform 2" id="2"/>
          <p:cNvSpPr/>
          <p:nvPr/>
        </p:nvSpPr>
        <p:spPr>
          <a:xfrm flipH="false" flipV="false" rot="132068">
            <a:off x="12558574" y="-4180257"/>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62575" y="1028700"/>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283D60"/>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sp>
        <p:nvSpPr>
          <p:cNvPr name="TextBox 6" id="6"/>
          <p:cNvSpPr txBox="true"/>
          <p:nvPr/>
        </p:nvSpPr>
        <p:spPr>
          <a:xfrm rot="0">
            <a:off x="2321998" y="3746255"/>
            <a:ext cx="13393231" cy="4247923"/>
          </a:xfrm>
          <a:prstGeom prst="rect">
            <a:avLst/>
          </a:prstGeom>
        </p:spPr>
        <p:txBody>
          <a:bodyPr anchor="t" rtlCol="false" tIns="0" lIns="0" bIns="0" rIns="0">
            <a:spAutoFit/>
          </a:bodyPr>
          <a:lstStyle/>
          <a:p>
            <a:pPr algn="just">
              <a:lnSpc>
                <a:spcPts val="4212"/>
              </a:lnSpc>
              <a:spcBef>
                <a:spcPct val="0"/>
              </a:spcBef>
            </a:pPr>
            <a:r>
              <a:rPr lang="en-US" sz="3008">
                <a:solidFill>
                  <a:srgbClr val="022A3D"/>
                </a:solidFill>
                <a:latin typeface="Open Sans 1"/>
                <a:ea typeface="Open Sans 1"/>
                <a:cs typeface="Open Sans 1"/>
                <a:sym typeface="Open Sans 1"/>
              </a:rPr>
              <a:t>Ningún reconocimiento terrenal puede sustituir las palabras de Jesús cuando entremos por las puertas de la Canaán celestial. Como humanos imperfectos, olvidadizos y desatentos que somos, de seguro no tomamos en cuenta algún nombre o protagonista de esta historia. Pedimos nuestras más sinceras disculpas, pero recordamos que el verdadero galardón no es corruptible, como todos los que podemos dar en esta tierra. Hermanos, hermanas, no nos detengamos hasta alcanzar la corona incorruptible: ¡Seamos fieles! </a:t>
            </a:r>
          </a:p>
        </p:txBody>
      </p:sp>
      <p:sp>
        <p:nvSpPr>
          <p:cNvPr name="AutoShape 7" id="7"/>
          <p:cNvSpPr/>
          <p:nvPr/>
        </p:nvSpPr>
        <p:spPr>
          <a:xfrm>
            <a:off x="13191347" y="8454981"/>
            <a:ext cx="6396656" cy="0"/>
          </a:xfrm>
          <a:prstGeom prst="line">
            <a:avLst/>
          </a:prstGeom>
          <a:ln cap="rnd" w="323850">
            <a:solidFill>
              <a:srgbClr val="B48C5D"/>
            </a:solidFill>
            <a:prstDash val="sysDot"/>
            <a:headEnd type="none" len="sm" w="sm"/>
            <a:tailEnd type="none" len="sm" w="sm"/>
          </a:ln>
        </p:spPr>
      </p:sp>
      <p:sp>
        <p:nvSpPr>
          <p:cNvPr name="TextBox 8" id="8"/>
          <p:cNvSpPr txBox="true"/>
          <p:nvPr/>
        </p:nvSpPr>
        <p:spPr>
          <a:xfrm rot="0">
            <a:off x="1476667" y="2395153"/>
            <a:ext cx="15358064" cy="973056"/>
          </a:xfrm>
          <a:prstGeom prst="rect">
            <a:avLst/>
          </a:prstGeom>
        </p:spPr>
        <p:txBody>
          <a:bodyPr anchor="t" rtlCol="false" tIns="0" lIns="0" bIns="0" rIns="0">
            <a:spAutoFit/>
          </a:bodyPr>
          <a:lstStyle/>
          <a:p>
            <a:pPr algn="ctr">
              <a:lnSpc>
                <a:spcPts val="7247"/>
              </a:lnSpc>
            </a:pPr>
            <a:r>
              <a:rPr lang="en-US" b="true" sz="7549" spc="3125">
                <a:solidFill>
                  <a:srgbClr val="022A3D"/>
                </a:solidFill>
                <a:latin typeface="Open Sans 1 Ultra-Bold"/>
                <a:ea typeface="Open Sans 1 Ultra-Bold"/>
                <a:cs typeface="Open Sans 1 Ultra-Bold"/>
                <a:sym typeface="Open Sans 1 Ultra-Bold"/>
              </a:rPr>
              <a:t>CONCLUSION</a:t>
            </a:r>
          </a:p>
        </p:txBody>
      </p:sp>
      <p:grpSp>
        <p:nvGrpSpPr>
          <p:cNvPr name="Group 9" id="9"/>
          <p:cNvGrpSpPr/>
          <p:nvPr/>
        </p:nvGrpSpPr>
        <p:grpSpPr>
          <a:xfrm rot="0">
            <a:off x="16165155" y="1456805"/>
            <a:ext cx="1339151" cy="13391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014915" y="756491"/>
            <a:ext cx="700314" cy="70031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15" id="15"/>
          <p:cNvSpPr/>
          <p:nvPr/>
        </p:nvSpPr>
        <p:spPr>
          <a:xfrm>
            <a:off x="-1010949" y="1758148"/>
            <a:ext cx="6396656" cy="0"/>
          </a:xfrm>
          <a:prstGeom prst="line">
            <a:avLst/>
          </a:prstGeom>
          <a:ln cap="rnd" w="323850">
            <a:solidFill>
              <a:srgbClr val="B48C5D"/>
            </a:solidFill>
            <a:prstDash val="sysDot"/>
            <a:headEnd type="none" len="sm" w="sm"/>
            <a:tailEnd type="none" len="sm" w="sm"/>
          </a:ln>
        </p:spPr>
      </p:sp>
      <p:sp>
        <p:nvSpPr>
          <p:cNvPr name="TextBox 16" id="16"/>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Freeform 2" id="2"/>
          <p:cNvSpPr/>
          <p:nvPr/>
        </p:nvSpPr>
        <p:spPr>
          <a:xfrm flipH="false" flipV="false" rot="1493448">
            <a:off x="12764455" y="-4493527"/>
            <a:ext cx="9213358" cy="7504698"/>
          </a:xfrm>
          <a:custGeom>
            <a:avLst/>
            <a:gdLst/>
            <a:ahLst/>
            <a:cxnLst/>
            <a:rect r="r" b="b" t="t" l="l"/>
            <a:pathLst>
              <a:path h="7504698" w="9213358">
                <a:moveTo>
                  <a:pt x="0" y="0"/>
                </a:moveTo>
                <a:lnTo>
                  <a:pt x="9213358" y="0"/>
                </a:lnTo>
                <a:lnTo>
                  <a:pt x="9213358" y="7504699"/>
                </a:lnTo>
                <a:lnTo>
                  <a:pt x="0" y="75046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1517347" y="8507273"/>
            <a:ext cx="6483182" cy="0"/>
          </a:xfrm>
          <a:prstGeom prst="line">
            <a:avLst/>
          </a:prstGeom>
          <a:ln cap="rnd" w="323850">
            <a:solidFill>
              <a:srgbClr val="B48C5D"/>
            </a:solidFill>
            <a:prstDash val="sysDot"/>
            <a:headEnd type="none" len="sm" w="sm"/>
            <a:tailEnd type="none" len="sm" w="sm"/>
          </a:ln>
        </p:spPr>
      </p:sp>
      <p:grpSp>
        <p:nvGrpSpPr>
          <p:cNvPr name="Group 4" id="4"/>
          <p:cNvGrpSpPr/>
          <p:nvPr/>
        </p:nvGrpSpPr>
        <p:grpSpPr>
          <a:xfrm rot="0">
            <a:off x="15715228" y="1298787"/>
            <a:ext cx="1830961" cy="1830961"/>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014915" y="756491"/>
            <a:ext cx="700314" cy="70031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4670974" y="5143500"/>
            <a:ext cx="8816704" cy="1459067"/>
            <a:chOff x="0" y="0"/>
            <a:chExt cx="3913911" cy="647709"/>
          </a:xfrm>
        </p:grpSpPr>
        <p:sp>
          <p:nvSpPr>
            <p:cNvPr name="Freeform 11" id="11"/>
            <p:cNvSpPr/>
            <p:nvPr/>
          </p:nvSpPr>
          <p:spPr>
            <a:xfrm flipH="false" flipV="false" rot="0">
              <a:off x="0" y="0"/>
              <a:ext cx="3913911" cy="647709"/>
            </a:xfrm>
            <a:custGeom>
              <a:avLst/>
              <a:gdLst/>
              <a:ahLst/>
              <a:cxnLst/>
              <a:rect r="r" b="b" t="t" l="l"/>
              <a:pathLst>
                <a:path h="647709" w="3913911">
                  <a:moveTo>
                    <a:pt x="0" y="0"/>
                  </a:moveTo>
                  <a:lnTo>
                    <a:pt x="3913911" y="0"/>
                  </a:lnTo>
                  <a:lnTo>
                    <a:pt x="3913911" y="647709"/>
                  </a:lnTo>
                  <a:lnTo>
                    <a:pt x="0" y="647709"/>
                  </a:lnTo>
                  <a:close/>
                </a:path>
              </a:pathLst>
            </a:custGeom>
            <a:solidFill>
              <a:srgbClr val="B48C5D"/>
            </a:solidFill>
          </p:spPr>
        </p:sp>
        <p:sp>
          <p:nvSpPr>
            <p:cNvPr name="TextBox 12" id="12"/>
            <p:cNvSpPr txBox="true"/>
            <p:nvPr/>
          </p:nvSpPr>
          <p:spPr>
            <a:xfrm>
              <a:off x="0" y="-47625"/>
              <a:ext cx="3913911" cy="695334"/>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517347" y="1335248"/>
            <a:ext cx="14160264" cy="1330416"/>
          </a:xfrm>
          <a:prstGeom prst="rect">
            <a:avLst/>
          </a:prstGeom>
        </p:spPr>
        <p:txBody>
          <a:bodyPr anchor="t" rtlCol="false" tIns="0" lIns="0" bIns="0" rIns="0">
            <a:spAutoFit/>
          </a:bodyPr>
          <a:lstStyle/>
          <a:p>
            <a:pPr algn="l">
              <a:lnSpc>
                <a:spcPts val="9824"/>
              </a:lnSpc>
            </a:pPr>
            <a:r>
              <a:rPr lang="en-US" b="true" sz="10233" spc="2711">
                <a:solidFill>
                  <a:srgbClr val="FFFFFF"/>
                </a:solidFill>
                <a:latin typeface="Open Sans 1 Medium"/>
                <a:ea typeface="Open Sans 1 Medium"/>
                <a:cs typeface="Open Sans 1 Medium"/>
                <a:sym typeface="Open Sans 1 Medium"/>
              </a:rPr>
              <a:t>HIMNO FINAL Y</a:t>
            </a:r>
          </a:p>
        </p:txBody>
      </p:sp>
      <p:sp>
        <p:nvSpPr>
          <p:cNvPr name="TextBox 14" id="14"/>
          <p:cNvSpPr txBox="true"/>
          <p:nvPr/>
        </p:nvSpPr>
        <p:spPr>
          <a:xfrm rot="0">
            <a:off x="1517347" y="2835983"/>
            <a:ext cx="15936584" cy="1642326"/>
          </a:xfrm>
          <a:prstGeom prst="rect">
            <a:avLst/>
          </a:prstGeom>
        </p:spPr>
        <p:txBody>
          <a:bodyPr anchor="t" rtlCol="false" tIns="0" lIns="0" bIns="0" rIns="0">
            <a:spAutoFit/>
          </a:bodyPr>
          <a:lstStyle/>
          <a:p>
            <a:pPr algn="l">
              <a:lnSpc>
                <a:spcPts val="12259"/>
              </a:lnSpc>
            </a:pPr>
            <a:r>
              <a:rPr lang="en-US" b="true" sz="12769" spc="5286">
                <a:solidFill>
                  <a:srgbClr val="FFFFFF"/>
                </a:solidFill>
                <a:latin typeface="Open Sans 1 Ultra-Bold"/>
                <a:ea typeface="Open Sans 1 Ultra-Bold"/>
                <a:cs typeface="Open Sans 1 Ultra-Bold"/>
                <a:sym typeface="Open Sans 1 Ultra-Bold"/>
              </a:rPr>
              <a:t>ORACION</a:t>
            </a:r>
          </a:p>
        </p:txBody>
      </p:sp>
      <p:sp>
        <p:nvSpPr>
          <p:cNvPr name="TextBox 15" id="15"/>
          <p:cNvSpPr txBox="true"/>
          <p:nvPr/>
        </p:nvSpPr>
        <p:spPr>
          <a:xfrm rot="0">
            <a:off x="4670974" y="5382968"/>
            <a:ext cx="8489263" cy="999038"/>
          </a:xfrm>
          <a:prstGeom prst="rect">
            <a:avLst/>
          </a:prstGeom>
        </p:spPr>
        <p:txBody>
          <a:bodyPr anchor="t" rtlCol="false" tIns="0" lIns="0" bIns="0" rIns="0">
            <a:spAutoFit/>
          </a:bodyPr>
          <a:lstStyle/>
          <a:p>
            <a:pPr algn="ctr">
              <a:lnSpc>
                <a:spcPts val="3865"/>
              </a:lnSpc>
            </a:pPr>
            <a:r>
              <a:rPr lang="en-US" b="true" sz="4026" spc="555">
                <a:solidFill>
                  <a:srgbClr val="FFFFFF"/>
                </a:solidFill>
                <a:latin typeface="Open Sans 1 Ultra-Bold"/>
                <a:ea typeface="Open Sans 1 Ultra-Bold"/>
                <a:cs typeface="Open Sans 1 Ultra-Bold"/>
                <a:sym typeface="Open Sans 1 Ultra-Bold"/>
              </a:rPr>
              <a:t># 478,”Sé fiel siempre, hermano”</a:t>
            </a:r>
          </a:p>
        </p:txBody>
      </p:sp>
      <p:sp>
        <p:nvSpPr>
          <p:cNvPr name="TextBox 16" id="16"/>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Freeform 2" id="2"/>
          <p:cNvSpPr/>
          <p:nvPr/>
        </p:nvSpPr>
        <p:spPr>
          <a:xfrm flipH="false" flipV="false" rot="7963491">
            <a:off x="12939510" y="-5089296"/>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745943">
            <a:off x="-2987443" y="7016159"/>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362575" y="1028700"/>
            <a:ext cx="15562849" cy="8179961"/>
            <a:chOff x="0" y="0"/>
            <a:chExt cx="5796956" cy="3046927"/>
          </a:xfrm>
        </p:grpSpPr>
        <p:sp>
          <p:nvSpPr>
            <p:cNvPr name="Freeform 5" id="5"/>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283D60"/>
              </a:solidFill>
              <a:prstDash val="solid"/>
              <a:miter/>
            </a:ln>
          </p:spPr>
        </p:sp>
        <p:sp>
          <p:nvSpPr>
            <p:cNvPr name="TextBox 6" id="6"/>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sp>
        <p:nvSpPr>
          <p:cNvPr name="TextBox 7" id="7"/>
          <p:cNvSpPr txBox="true"/>
          <p:nvPr/>
        </p:nvSpPr>
        <p:spPr>
          <a:xfrm rot="0">
            <a:off x="2169587" y="3539323"/>
            <a:ext cx="13948825" cy="2324100"/>
          </a:xfrm>
          <a:prstGeom prst="rect">
            <a:avLst/>
          </a:prstGeom>
        </p:spPr>
        <p:txBody>
          <a:bodyPr anchor="t" rtlCol="false" tIns="0" lIns="0" bIns="0" rIns="0">
            <a:spAutoFit/>
          </a:bodyPr>
          <a:lstStyle/>
          <a:p>
            <a:pPr algn="l">
              <a:lnSpc>
                <a:spcPts val="3709"/>
              </a:lnSpc>
            </a:pPr>
            <a:r>
              <a:rPr lang="en-US" sz="3091" b="true">
                <a:solidFill>
                  <a:srgbClr val="022A3D"/>
                </a:solidFill>
                <a:latin typeface="Open Sans 2 Bold"/>
                <a:ea typeface="Open Sans 2 Bold"/>
                <a:cs typeface="Open Sans 2 Bold"/>
                <a:sym typeface="Open Sans 2 Bold"/>
              </a:rPr>
              <a:t>Josué y Caleb:</a:t>
            </a:r>
            <a:r>
              <a:rPr lang="en-US" sz="3091">
                <a:solidFill>
                  <a:srgbClr val="022A3D"/>
                </a:solidFill>
                <a:latin typeface="Open Sans 2"/>
                <a:ea typeface="Open Sans 2"/>
                <a:cs typeface="Open Sans 2"/>
                <a:sym typeface="Open Sans 2"/>
              </a:rPr>
              <a:t> dos líderes de Dios que tuvieron fe cuando los demás dudaron. Hombres cuyo valor práctico nunca se separó de su sentido espiritual. Personas que mantuvieron al pueblo enfocado en la conquista cuando otros tal vez pensaban en acomodarse o bajar la guardia. Héroes de Dios en todo sentido, a los que el Señor recompensó en el ocaso de su vida.</a:t>
            </a:r>
          </a:p>
        </p:txBody>
      </p:sp>
      <p:sp>
        <p:nvSpPr>
          <p:cNvPr name="TextBox 8" id="8"/>
          <p:cNvSpPr txBox="true"/>
          <p:nvPr/>
        </p:nvSpPr>
        <p:spPr>
          <a:xfrm rot="0">
            <a:off x="2088276" y="1647305"/>
            <a:ext cx="14111447" cy="1084954"/>
          </a:xfrm>
          <a:prstGeom prst="rect">
            <a:avLst/>
          </a:prstGeom>
        </p:spPr>
        <p:txBody>
          <a:bodyPr anchor="t" rtlCol="false" tIns="0" lIns="0" bIns="0" rIns="0">
            <a:spAutoFit/>
          </a:bodyPr>
          <a:lstStyle/>
          <a:p>
            <a:pPr algn="ctr">
              <a:lnSpc>
                <a:spcPts val="8071"/>
              </a:lnSpc>
            </a:pPr>
            <a:r>
              <a:rPr lang="en-US" b="true" sz="8408" spc="3480">
                <a:solidFill>
                  <a:srgbClr val="B48C5D"/>
                </a:solidFill>
                <a:latin typeface="Open Sans 1 Ultra-Bold"/>
                <a:ea typeface="Open Sans 1 Ultra-Bold"/>
                <a:cs typeface="Open Sans 1 Ultra-Bold"/>
                <a:sym typeface="Open Sans 1 Ultra-Bold"/>
              </a:rPr>
              <a:t>INTRODUCCION</a:t>
            </a:r>
          </a:p>
        </p:txBody>
      </p:sp>
      <p:grpSp>
        <p:nvGrpSpPr>
          <p:cNvPr name="Group 9" id="9"/>
          <p:cNvGrpSpPr/>
          <p:nvPr/>
        </p:nvGrpSpPr>
        <p:grpSpPr>
          <a:xfrm rot="0">
            <a:off x="15715228" y="1298787"/>
            <a:ext cx="1830961" cy="183096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014915" y="756491"/>
            <a:ext cx="700314" cy="70031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7794460">
            <a:off x="447095" y="6758846"/>
            <a:ext cx="1830961" cy="183096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7794460">
            <a:off x="2030317" y="8721370"/>
            <a:ext cx="700314" cy="70031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20" id="2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21" id="21"/>
          <p:cNvSpPr/>
          <p:nvPr/>
        </p:nvSpPr>
        <p:spPr>
          <a:xfrm>
            <a:off x="4718733" y="3129748"/>
            <a:ext cx="5685043" cy="0"/>
          </a:xfrm>
          <a:prstGeom prst="line">
            <a:avLst/>
          </a:prstGeom>
          <a:ln cap="rnd" w="323850">
            <a:solidFill>
              <a:srgbClr val="283D60"/>
            </a:solidFill>
            <a:prstDash val="sysDot"/>
            <a:headEnd type="none" len="sm" w="sm"/>
            <a:tailEnd type="none" len="sm" w="sm"/>
          </a:ln>
        </p:spPr>
      </p:sp>
      <p:sp>
        <p:nvSpPr>
          <p:cNvPr name="TextBox 22" id="22"/>
          <p:cNvSpPr txBox="true"/>
          <p:nvPr/>
        </p:nvSpPr>
        <p:spPr>
          <a:xfrm rot="0">
            <a:off x="3577630" y="7187634"/>
            <a:ext cx="12362765" cy="1390650"/>
          </a:xfrm>
          <a:prstGeom prst="rect">
            <a:avLst/>
          </a:prstGeom>
        </p:spPr>
        <p:txBody>
          <a:bodyPr anchor="t" rtlCol="false" tIns="0" lIns="0" bIns="0" rIns="0">
            <a:spAutoFit/>
          </a:bodyPr>
          <a:lstStyle/>
          <a:p>
            <a:pPr algn="l">
              <a:lnSpc>
                <a:spcPts val="3709"/>
              </a:lnSpc>
            </a:pPr>
            <a:r>
              <a:rPr lang="en-US" sz="3091">
                <a:solidFill>
                  <a:srgbClr val="022A3D"/>
                </a:solidFill>
                <a:latin typeface="Open Sans 2"/>
                <a:ea typeface="Open Sans 2"/>
                <a:cs typeface="Open Sans 2"/>
                <a:sym typeface="Open Sans 2"/>
              </a:rPr>
              <a:t>En esta mañana queremos también reconocer nuestros héroes de la iglesia local. Hombres y mujeres de Dios que en su servicio nos han dejado un modelo de amor y fidelidad a Dios digno de imitar. </a:t>
            </a:r>
          </a:p>
        </p:txBody>
      </p:sp>
      <p:sp>
        <p:nvSpPr>
          <p:cNvPr name="TextBox 23" id="23"/>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TextBox 2" id="2"/>
          <p:cNvSpPr txBox="true"/>
          <p:nvPr/>
        </p:nvSpPr>
        <p:spPr>
          <a:xfrm rot="0">
            <a:off x="1421913" y="2313899"/>
            <a:ext cx="14945225" cy="1064729"/>
          </a:xfrm>
          <a:prstGeom prst="rect">
            <a:avLst/>
          </a:prstGeom>
        </p:spPr>
        <p:txBody>
          <a:bodyPr anchor="t" rtlCol="false" tIns="0" lIns="0" bIns="0" rIns="0">
            <a:spAutoFit/>
          </a:bodyPr>
          <a:lstStyle/>
          <a:p>
            <a:pPr algn="l">
              <a:lnSpc>
                <a:spcPts val="4314"/>
              </a:lnSpc>
            </a:pPr>
            <a:r>
              <a:rPr lang="en-US" sz="3081">
                <a:solidFill>
                  <a:srgbClr val="022A3D"/>
                </a:solidFill>
                <a:latin typeface="Open Sans 2"/>
                <a:ea typeface="Open Sans 2"/>
                <a:cs typeface="Open Sans 2"/>
                <a:sym typeface="Open Sans 2"/>
              </a:rPr>
              <a:t>Nos complace en esta mañana tener con nosotros a los héroes que forman parte de nuestra historia como iglesia.</a:t>
            </a:r>
          </a:p>
        </p:txBody>
      </p:sp>
      <p:sp>
        <p:nvSpPr>
          <p:cNvPr name="Freeform 3" id="3"/>
          <p:cNvSpPr/>
          <p:nvPr/>
        </p:nvSpPr>
        <p:spPr>
          <a:xfrm flipH="false" flipV="false" rot="7724685">
            <a:off x="11617639" y="6056519"/>
            <a:ext cx="10135766" cy="8256042"/>
          </a:xfrm>
          <a:custGeom>
            <a:avLst/>
            <a:gdLst/>
            <a:ahLst/>
            <a:cxnLst/>
            <a:rect r="r" b="b" t="t" l="l"/>
            <a:pathLst>
              <a:path h="8256042" w="10135766">
                <a:moveTo>
                  <a:pt x="0" y="0"/>
                </a:moveTo>
                <a:lnTo>
                  <a:pt x="10135766" y="0"/>
                </a:lnTo>
                <a:lnTo>
                  <a:pt x="10135766" y="8256042"/>
                </a:lnTo>
                <a:lnTo>
                  <a:pt x="0" y="82560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13190662" y="1028700"/>
            <a:ext cx="6483182" cy="0"/>
          </a:xfrm>
          <a:prstGeom prst="line">
            <a:avLst/>
          </a:prstGeom>
          <a:ln cap="rnd" w="323850">
            <a:solidFill>
              <a:srgbClr val="B48C5D"/>
            </a:solidFill>
            <a:prstDash val="sysDot"/>
            <a:headEnd type="none" len="sm" w="sm"/>
            <a:tailEnd type="none" len="sm" w="sm"/>
          </a:ln>
        </p:spPr>
      </p:sp>
      <p:sp>
        <p:nvSpPr>
          <p:cNvPr name="TextBox 5" id="5"/>
          <p:cNvSpPr txBox="true"/>
          <p:nvPr/>
        </p:nvSpPr>
        <p:spPr>
          <a:xfrm rot="0">
            <a:off x="1421913" y="4807395"/>
            <a:ext cx="14945225" cy="1064729"/>
          </a:xfrm>
          <a:prstGeom prst="rect">
            <a:avLst/>
          </a:prstGeom>
        </p:spPr>
        <p:txBody>
          <a:bodyPr anchor="t" rtlCol="false" tIns="0" lIns="0" bIns="0" rIns="0">
            <a:spAutoFit/>
          </a:bodyPr>
          <a:lstStyle/>
          <a:p>
            <a:pPr algn="l">
              <a:lnSpc>
                <a:spcPts val="4314"/>
              </a:lnSpc>
            </a:pPr>
            <a:r>
              <a:rPr lang="en-US" sz="3081">
                <a:solidFill>
                  <a:srgbClr val="022A3D"/>
                </a:solidFill>
                <a:latin typeface="Open Sans 2"/>
                <a:ea typeface="Open Sans 2"/>
                <a:cs typeface="Open Sans 2"/>
                <a:sym typeface="Open Sans 2"/>
              </a:rPr>
              <a:t>También recordamos con aprecio la obra de aquellos héroes y heroínas que hoy descansan hasta la venida de nuestro señor Jesucristo</a:t>
            </a:r>
          </a:p>
        </p:txBody>
      </p:sp>
      <p:sp>
        <p:nvSpPr>
          <p:cNvPr name="TextBox 6" id="6"/>
          <p:cNvSpPr txBox="true"/>
          <p:nvPr/>
        </p:nvSpPr>
        <p:spPr>
          <a:xfrm rot="0">
            <a:off x="1421913" y="7300891"/>
            <a:ext cx="14945225" cy="521804"/>
          </a:xfrm>
          <a:prstGeom prst="rect">
            <a:avLst/>
          </a:prstGeom>
        </p:spPr>
        <p:txBody>
          <a:bodyPr anchor="t" rtlCol="false" tIns="0" lIns="0" bIns="0" rIns="0">
            <a:spAutoFit/>
          </a:bodyPr>
          <a:lstStyle/>
          <a:p>
            <a:pPr algn="l">
              <a:lnSpc>
                <a:spcPts val="4314"/>
              </a:lnSpc>
            </a:pPr>
            <a:r>
              <a:rPr lang="en-US" sz="3081">
                <a:solidFill>
                  <a:srgbClr val="022A3D"/>
                </a:solidFill>
                <a:latin typeface="Open Sans 2"/>
                <a:ea typeface="Open Sans 2"/>
                <a:cs typeface="Open Sans 2"/>
                <a:sym typeface="Open Sans 2"/>
              </a:rPr>
              <a:t> No debemos olvidar la obra de ninguno de estos héroes y heroínas de Dios.</a:t>
            </a:r>
          </a:p>
        </p:txBody>
      </p:sp>
      <p:sp>
        <p:nvSpPr>
          <p:cNvPr name="TextBox 7" id="7"/>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AutoShape 2" id="2"/>
          <p:cNvSpPr/>
          <p:nvPr/>
        </p:nvSpPr>
        <p:spPr>
          <a:xfrm>
            <a:off x="13190662" y="1028700"/>
            <a:ext cx="6483182" cy="0"/>
          </a:xfrm>
          <a:prstGeom prst="line">
            <a:avLst/>
          </a:prstGeom>
          <a:ln cap="rnd" w="323850">
            <a:solidFill>
              <a:srgbClr val="B48C5D"/>
            </a:solidFill>
            <a:prstDash val="sysDot"/>
            <a:headEnd type="none" len="sm" w="sm"/>
            <a:tailEnd type="none" len="sm" w="sm"/>
          </a:ln>
        </p:spPr>
      </p:sp>
      <p:sp>
        <p:nvSpPr>
          <p:cNvPr name="AutoShape 3" id="3"/>
          <p:cNvSpPr/>
          <p:nvPr/>
        </p:nvSpPr>
        <p:spPr>
          <a:xfrm>
            <a:off x="-1447320" y="9096375"/>
            <a:ext cx="6483182" cy="0"/>
          </a:xfrm>
          <a:prstGeom prst="line">
            <a:avLst/>
          </a:prstGeom>
          <a:ln cap="rnd" w="323850">
            <a:solidFill>
              <a:srgbClr val="B48C5D"/>
            </a:solidFill>
            <a:prstDash val="sysDot"/>
            <a:headEnd type="none" len="sm" w="sm"/>
            <a:tailEnd type="none" len="sm" w="sm"/>
          </a:ln>
        </p:spPr>
      </p:sp>
      <p:sp>
        <p:nvSpPr>
          <p:cNvPr name="Freeform 4" id="4"/>
          <p:cNvSpPr/>
          <p:nvPr/>
        </p:nvSpPr>
        <p:spPr>
          <a:xfrm flipH="false" flipV="false" rot="0">
            <a:off x="14483988" y="3925341"/>
            <a:ext cx="2559941" cy="2771590"/>
          </a:xfrm>
          <a:custGeom>
            <a:avLst/>
            <a:gdLst/>
            <a:ahLst/>
            <a:cxnLst/>
            <a:rect r="r" b="b" t="t" l="l"/>
            <a:pathLst>
              <a:path h="2771590" w="2559941">
                <a:moveTo>
                  <a:pt x="0" y="0"/>
                </a:moveTo>
                <a:lnTo>
                  <a:pt x="2559941" y="0"/>
                </a:lnTo>
                <a:lnTo>
                  <a:pt x="2559941" y="2771590"/>
                </a:lnTo>
                <a:lnTo>
                  <a:pt x="0" y="27715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6233052" y="5517110"/>
            <a:ext cx="6103985" cy="570418"/>
          </a:xfrm>
          <a:prstGeom prst="rect">
            <a:avLst/>
          </a:prstGeom>
        </p:spPr>
        <p:txBody>
          <a:bodyPr anchor="t" rtlCol="false" tIns="0" lIns="0" bIns="0" rIns="0">
            <a:spAutoFit/>
          </a:bodyPr>
          <a:lstStyle/>
          <a:p>
            <a:pPr algn="just">
              <a:lnSpc>
                <a:spcPts val="4784"/>
              </a:lnSpc>
              <a:spcBef>
                <a:spcPct val="0"/>
              </a:spcBef>
            </a:pPr>
            <a:r>
              <a:rPr lang="en-US" b="true" sz="3417">
                <a:solidFill>
                  <a:srgbClr val="FFFFFF"/>
                </a:solidFill>
                <a:latin typeface="Open Sans 1 Bold"/>
                <a:ea typeface="Open Sans 1 Bold"/>
                <a:cs typeface="Open Sans 1 Bold"/>
                <a:sym typeface="Open Sans 1 Bold"/>
              </a:rPr>
              <a:t>“Honra al hombre de valor”</a:t>
            </a:r>
          </a:p>
        </p:txBody>
      </p:sp>
      <p:sp>
        <p:nvSpPr>
          <p:cNvPr name="TextBox 6" id="6"/>
          <p:cNvSpPr txBox="true"/>
          <p:nvPr/>
        </p:nvSpPr>
        <p:spPr>
          <a:xfrm rot="0">
            <a:off x="1555659" y="2570796"/>
            <a:ext cx="14699459" cy="1170082"/>
          </a:xfrm>
          <a:prstGeom prst="rect">
            <a:avLst/>
          </a:prstGeom>
        </p:spPr>
        <p:txBody>
          <a:bodyPr anchor="t" rtlCol="false" tIns="0" lIns="0" bIns="0" rIns="0">
            <a:spAutoFit/>
          </a:bodyPr>
          <a:lstStyle/>
          <a:p>
            <a:pPr algn="ctr">
              <a:lnSpc>
                <a:spcPts val="8743"/>
              </a:lnSpc>
            </a:pPr>
            <a:r>
              <a:rPr lang="en-US" b="true" sz="9107" spc="2413">
                <a:solidFill>
                  <a:srgbClr val="FFFFFF"/>
                </a:solidFill>
                <a:latin typeface="Open Sans 1 Bold"/>
                <a:ea typeface="Open Sans 1 Bold"/>
                <a:cs typeface="Open Sans 1 Bold"/>
                <a:sym typeface="Open Sans 1 Bold"/>
              </a:rPr>
              <a:t>HIMNO INICIAL</a:t>
            </a:r>
          </a:p>
        </p:txBody>
      </p:sp>
      <p:sp>
        <p:nvSpPr>
          <p:cNvPr name="TextBox 7" id="7"/>
          <p:cNvSpPr txBox="true"/>
          <p:nvPr/>
        </p:nvSpPr>
        <p:spPr>
          <a:xfrm rot="0">
            <a:off x="7933728" y="4335710"/>
            <a:ext cx="2420545" cy="463067"/>
          </a:xfrm>
          <a:prstGeom prst="rect">
            <a:avLst/>
          </a:prstGeom>
        </p:spPr>
        <p:txBody>
          <a:bodyPr anchor="t" rtlCol="false" tIns="0" lIns="0" bIns="0" rIns="0">
            <a:spAutoFit/>
          </a:bodyPr>
          <a:lstStyle/>
          <a:p>
            <a:pPr algn="l">
              <a:lnSpc>
                <a:spcPts val="3484"/>
              </a:lnSpc>
            </a:pPr>
            <a:r>
              <a:rPr lang="en-US" b="true" sz="3629" spc="1502">
                <a:solidFill>
                  <a:srgbClr val="FFFFFF"/>
                </a:solidFill>
                <a:latin typeface="Open Sans 1 Ultra-Bold"/>
                <a:ea typeface="Open Sans 1 Ultra-Bold"/>
                <a:cs typeface="Open Sans 1 Ultra-Bold"/>
                <a:sym typeface="Open Sans 1 Ultra-Bold"/>
              </a:rPr>
              <a:t># 513</a:t>
            </a:r>
          </a:p>
        </p:txBody>
      </p:sp>
      <p:sp>
        <p:nvSpPr>
          <p:cNvPr name="TextBox 8" id="8"/>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Freeform 2" id="2"/>
          <p:cNvSpPr/>
          <p:nvPr/>
        </p:nvSpPr>
        <p:spPr>
          <a:xfrm flipH="false" flipV="false" rot="132068">
            <a:off x="12558574" y="-4180257"/>
            <a:ext cx="9213358" cy="7504698"/>
          </a:xfrm>
          <a:custGeom>
            <a:avLst/>
            <a:gdLst/>
            <a:ahLst/>
            <a:cxnLst/>
            <a:rect r="r" b="b" t="t" l="l"/>
            <a:pathLst>
              <a:path h="7504698" w="9213358">
                <a:moveTo>
                  <a:pt x="0" y="0"/>
                </a:moveTo>
                <a:lnTo>
                  <a:pt x="9213358" y="0"/>
                </a:lnTo>
                <a:lnTo>
                  <a:pt x="9213358" y="7504698"/>
                </a:lnTo>
                <a:lnTo>
                  <a:pt x="0" y="75046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62575" y="1028700"/>
            <a:ext cx="15562849" cy="8179961"/>
            <a:chOff x="0" y="0"/>
            <a:chExt cx="5796956" cy="3046927"/>
          </a:xfrm>
        </p:grpSpPr>
        <p:sp>
          <p:nvSpPr>
            <p:cNvPr name="Freeform 4" id="4"/>
            <p:cNvSpPr/>
            <p:nvPr/>
          </p:nvSpPr>
          <p:spPr>
            <a:xfrm flipH="false" flipV="false" rot="0">
              <a:off x="0" y="0"/>
              <a:ext cx="5796955" cy="3046927"/>
            </a:xfrm>
            <a:custGeom>
              <a:avLst/>
              <a:gdLst/>
              <a:ahLst/>
              <a:cxnLst/>
              <a:rect r="r" b="b" t="t" l="l"/>
              <a:pathLst>
                <a:path h="3046927" w="5796955">
                  <a:moveTo>
                    <a:pt x="0" y="0"/>
                  </a:moveTo>
                  <a:lnTo>
                    <a:pt x="5796955" y="0"/>
                  </a:lnTo>
                  <a:lnTo>
                    <a:pt x="5796955" y="3046927"/>
                  </a:lnTo>
                  <a:lnTo>
                    <a:pt x="0" y="3046927"/>
                  </a:lnTo>
                  <a:close/>
                </a:path>
              </a:pathLst>
            </a:custGeom>
            <a:solidFill>
              <a:srgbClr val="000000">
                <a:alpha val="0"/>
              </a:srgbClr>
            </a:solidFill>
            <a:ln w="66675" cap="sq">
              <a:solidFill>
                <a:srgbClr val="283D60"/>
              </a:solidFill>
              <a:prstDash val="solid"/>
              <a:miter/>
            </a:ln>
          </p:spPr>
        </p:sp>
        <p:sp>
          <p:nvSpPr>
            <p:cNvPr name="TextBox 5" id="5"/>
            <p:cNvSpPr txBox="true"/>
            <p:nvPr/>
          </p:nvSpPr>
          <p:spPr>
            <a:xfrm>
              <a:off x="0" y="9525"/>
              <a:ext cx="5796956" cy="3037402"/>
            </a:xfrm>
            <a:prstGeom prst="rect">
              <a:avLst/>
            </a:prstGeom>
          </p:spPr>
          <p:txBody>
            <a:bodyPr anchor="ctr" rtlCol="false" tIns="48876" lIns="48876" bIns="48876" rIns="48876"/>
            <a:lstStyle/>
            <a:p>
              <a:pPr algn="ctr">
                <a:lnSpc>
                  <a:spcPts val="1813"/>
                </a:lnSpc>
              </a:pPr>
            </a:p>
          </p:txBody>
        </p:sp>
      </p:grpSp>
      <p:sp>
        <p:nvSpPr>
          <p:cNvPr name="TextBox 6" id="6"/>
          <p:cNvSpPr txBox="true"/>
          <p:nvPr/>
        </p:nvSpPr>
        <p:spPr>
          <a:xfrm rot="0">
            <a:off x="2088276" y="2895109"/>
            <a:ext cx="13472652" cy="2066926"/>
          </a:xfrm>
          <a:prstGeom prst="rect">
            <a:avLst/>
          </a:prstGeom>
        </p:spPr>
        <p:txBody>
          <a:bodyPr anchor="t" rtlCol="false" tIns="0" lIns="0" bIns="0" rIns="0">
            <a:spAutoFit/>
          </a:bodyPr>
          <a:lstStyle/>
          <a:p>
            <a:pPr algn="just">
              <a:lnSpc>
                <a:spcPts val="4199"/>
              </a:lnSpc>
              <a:spcBef>
                <a:spcPct val="0"/>
              </a:spcBef>
            </a:pPr>
            <a:r>
              <a:rPr lang="en-US" sz="2999">
                <a:solidFill>
                  <a:srgbClr val="022A3D"/>
                </a:solidFill>
                <a:latin typeface="Open Sans 1"/>
                <a:ea typeface="Open Sans 1"/>
                <a:cs typeface="Open Sans 1"/>
                <a:sym typeface="Open Sans 1"/>
              </a:rPr>
              <a:t>Josué y Caleb nos muestran con su ejemplo que el líder de acción no es un pragmático que deja la devoción personal en manos de los sacerdotes o profetas. Josué mantuvo al pueblo motivado a estudiar su Ley, como Dios le instruyó antes a él. Nuestra lectura bíblica se encuentra en:</a:t>
            </a:r>
          </a:p>
        </p:txBody>
      </p:sp>
      <p:sp>
        <p:nvSpPr>
          <p:cNvPr name="AutoShape 7" id="7"/>
          <p:cNvSpPr/>
          <p:nvPr/>
        </p:nvSpPr>
        <p:spPr>
          <a:xfrm>
            <a:off x="3374707" y="8648240"/>
            <a:ext cx="6483182" cy="0"/>
          </a:xfrm>
          <a:prstGeom prst="line">
            <a:avLst/>
          </a:prstGeom>
          <a:ln cap="rnd" w="323850">
            <a:solidFill>
              <a:srgbClr val="B48C5D"/>
            </a:solidFill>
            <a:prstDash val="sysDot"/>
            <a:headEnd type="none" len="sm" w="sm"/>
            <a:tailEnd type="none" len="sm" w="sm"/>
          </a:ln>
        </p:spPr>
      </p:sp>
      <p:grpSp>
        <p:nvGrpSpPr>
          <p:cNvPr name="Group 8" id="8"/>
          <p:cNvGrpSpPr/>
          <p:nvPr/>
        </p:nvGrpSpPr>
        <p:grpSpPr>
          <a:xfrm rot="0">
            <a:off x="15715228" y="1298787"/>
            <a:ext cx="1830961" cy="183096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5014915" y="756491"/>
            <a:ext cx="700314" cy="70031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8C5D"/>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088276" y="1628255"/>
            <a:ext cx="14111447" cy="949706"/>
          </a:xfrm>
          <a:prstGeom prst="rect">
            <a:avLst/>
          </a:prstGeom>
        </p:spPr>
        <p:txBody>
          <a:bodyPr anchor="t" rtlCol="false" tIns="0" lIns="0" bIns="0" rIns="0">
            <a:spAutoFit/>
          </a:bodyPr>
          <a:lstStyle/>
          <a:p>
            <a:pPr algn="ctr">
              <a:lnSpc>
                <a:spcPts val="7111"/>
              </a:lnSpc>
            </a:pPr>
            <a:r>
              <a:rPr lang="en-US" b="true" sz="7408">
                <a:solidFill>
                  <a:srgbClr val="B48C5D"/>
                </a:solidFill>
                <a:latin typeface="Open Sans 1 Ultra-Bold"/>
                <a:ea typeface="Open Sans 1 Ultra-Bold"/>
                <a:cs typeface="Open Sans 1 Ultra-Bold"/>
                <a:sym typeface="Open Sans 1 Ultra-Bold"/>
              </a:rPr>
              <a:t>LECTURA BIBLICA Y ORACION </a:t>
            </a:r>
          </a:p>
        </p:txBody>
      </p:sp>
      <p:sp>
        <p:nvSpPr>
          <p:cNvPr name="TextBox 15" id="15"/>
          <p:cNvSpPr txBox="true"/>
          <p:nvPr/>
        </p:nvSpPr>
        <p:spPr>
          <a:xfrm rot="0">
            <a:off x="6920724" y="5409710"/>
            <a:ext cx="6438703" cy="463067"/>
          </a:xfrm>
          <a:prstGeom prst="rect">
            <a:avLst/>
          </a:prstGeom>
        </p:spPr>
        <p:txBody>
          <a:bodyPr anchor="t" rtlCol="false" tIns="0" lIns="0" bIns="0" rIns="0">
            <a:spAutoFit/>
          </a:bodyPr>
          <a:lstStyle/>
          <a:p>
            <a:pPr algn="l">
              <a:lnSpc>
                <a:spcPts val="3484"/>
              </a:lnSpc>
            </a:pPr>
            <a:r>
              <a:rPr lang="en-US" b="true" sz="3629" spc="827">
                <a:solidFill>
                  <a:srgbClr val="FFFFFF"/>
                </a:solidFill>
                <a:latin typeface="Open Sans 1 Ultra-Bold"/>
                <a:ea typeface="Open Sans 1 Ultra-Bold"/>
                <a:cs typeface="Open Sans 1 Ultra-Bold"/>
                <a:sym typeface="Open Sans 1 Ultra-Bold"/>
              </a:rPr>
              <a:t>JOSUÉ 22: 5, 6</a:t>
            </a:r>
          </a:p>
        </p:txBody>
      </p:sp>
      <p:sp>
        <p:nvSpPr>
          <p:cNvPr name="TextBox 16" id="16"/>
          <p:cNvSpPr txBox="true"/>
          <p:nvPr/>
        </p:nvSpPr>
        <p:spPr>
          <a:xfrm rot="0">
            <a:off x="1892419" y="6122271"/>
            <a:ext cx="14307304" cy="2066926"/>
          </a:xfrm>
          <a:prstGeom prst="rect">
            <a:avLst/>
          </a:prstGeom>
        </p:spPr>
        <p:txBody>
          <a:bodyPr anchor="t" rtlCol="false" tIns="0" lIns="0" bIns="0" rIns="0">
            <a:spAutoFit/>
          </a:bodyPr>
          <a:lstStyle/>
          <a:p>
            <a:pPr algn="just">
              <a:lnSpc>
                <a:spcPts val="4199"/>
              </a:lnSpc>
              <a:spcBef>
                <a:spcPct val="0"/>
              </a:spcBef>
            </a:pPr>
            <a:r>
              <a:rPr lang="en-US" sz="2999">
                <a:solidFill>
                  <a:srgbClr val="022A3D"/>
                </a:solidFill>
                <a:latin typeface="Open Sans 1"/>
                <a:ea typeface="Open Sans 1"/>
                <a:cs typeface="Open Sans 1"/>
                <a:sym typeface="Open Sans 1"/>
              </a:rPr>
              <a:t>Así también, en Josué y Caleb encontramos un liderazgo de fe y oración Reconocemos en este momento héroes y heroínas de oración en nuestra congregación. Ahora, sigamos su ejemplo orando de rodillas para agradecer a Dios por sus vidas y porque se mantenga encendida la llama en nosotros. </a:t>
            </a:r>
          </a:p>
        </p:txBody>
      </p:sp>
      <p:sp>
        <p:nvSpPr>
          <p:cNvPr name="TextBox 17" id="17"/>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TextBox 2" id="2"/>
          <p:cNvSpPr txBox="true"/>
          <p:nvPr/>
        </p:nvSpPr>
        <p:spPr>
          <a:xfrm rot="0">
            <a:off x="1298067" y="4145520"/>
            <a:ext cx="8415513" cy="3969977"/>
          </a:xfrm>
          <a:prstGeom prst="rect">
            <a:avLst/>
          </a:prstGeom>
        </p:spPr>
        <p:txBody>
          <a:bodyPr anchor="t" rtlCol="false" tIns="0" lIns="0" bIns="0" rIns="0">
            <a:spAutoFit/>
          </a:bodyPr>
          <a:lstStyle/>
          <a:p>
            <a:pPr algn="l">
              <a:lnSpc>
                <a:spcPts val="4524"/>
              </a:lnSpc>
            </a:pPr>
            <a:r>
              <a:rPr lang="en-US" sz="3231">
                <a:solidFill>
                  <a:srgbClr val="022A3D"/>
                </a:solidFill>
                <a:latin typeface="Open Sans 2"/>
                <a:ea typeface="Open Sans 2"/>
                <a:cs typeface="Open Sans 2"/>
                <a:sym typeface="Open Sans 2"/>
              </a:rPr>
              <a:t>Josué y Caleb eran los más adultos al momento de la conquista. Dios los recompensó con una larga vida para que pudieran ver la conquista de Canaán con sus propios ojos. También nuestra iglesia tiene héroes y heroínas de larga data a quienes hoy queremos reconocer </a:t>
            </a:r>
          </a:p>
        </p:txBody>
      </p:sp>
      <p:sp>
        <p:nvSpPr>
          <p:cNvPr name="Freeform 3" id="3"/>
          <p:cNvSpPr/>
          <p:nvPr/>
        </p:nvSpPr>
        <p:spPr>
          <a:xfrm flipH="false" flipV="false" rot="7724685">
            <a:off x="11617639" y="6056519"/>
            <a:ext cx="10135766" cy="8256042"/>
          </a:xfrm>
          <a:custGeom>
            <a:avLst/>
            <a:gdLst/>
            <a:ahLst/>
            <a:cxnLst/>
            <a:rect r="r" b="b" t="t" l="l"/>
            <a:pathLst>
              <a:path h="8256042" w="10135766">
                <a:moveTo>
                  <a:pt x="0" y="0"/>
                </a:moveTo>
                <a:lnTo>
                  <a:pt x="10135766" y="0"/>
                </a:lnTo>
                <a:lnTo>
                  <a:pt x="10135766" y="8256042"/>
                </a:lnTo>
                <a:lnTo>
                  <a:pt x="0" y="82560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0732322" y="1513116"/>
            <a:ext cx="5953200" cy="7310859"/>
            <a:chOff x="0" y="0"/>
            <a:chExt cx="922307" cy="1132643"/>
          </a:xfrm>
        </p:grpSpPr>
        <p:sp>
          <p:nvSpPr>
            <p:cNvPr name="Freeform 5" id="5"/>
            <p:cNvSpPr/>
            <p:nvPr/>
          </p:nvSpPr>
          <p:spPr>
            <a:xfrm flipH="false" flipV="false" rot="0">
              <a:off x="0" y="0"/>
              <a:ext cx="922306" cy="1132643"/>
            </a:xfrm>
            <a:custGeom>
              <a:avLst/>
              <a:gdLst/>
              <a:ahLst/>
              <a:cxnLst/>
              <a:rect r="r" b="b" t="t" l="l"/>
              <a:pathLst>
                <a:path h="1132643" w="922306">
                  <a:moveTo>
                    <a:pt x="0" y="0"/>
                  </a:moveTo>
                  <a:lnTo>
                    <a:pt x="922306" y="0"/>
                  </a:lnTo>
                  <a:lnTo>
                    <a:pt x="922306" y="1132643"/>
                  </a:lnTo>
                  <a:lnTo>
                    <a:pt x="0" y="1132643"/>
                  </a:lnTo>
                  <a:close/>
                </a:path>
              </a:pathLst>
            </a:custGeom>
            <a:blipFill>
              <a:blip r:embed="rId4"/>
              <a:stretch>
                <a:fillRect l="-11402" t="0" r="-11402" b="0"/>
              </a:stretch>
            </a:blipFill>
            <a:ln w="133350" cap="sq">
              <a:solidFill>
                <a:srgbClr val="B48C5D"/>
              </a:solidFill>
              <a:prstDash val="solid"/>
              <a:miter/>
            </a:ln>
          </p:spPr>
        </p:sp>
      </p:grpSp>
      <p:sp>
        <p:nvSpPr>
          <p:cNvPr name="AutoShape 6" id="6"/>
          <p:cNvSpPr/>
          <p:nvPr/>
        </p:nvSpPr>
        <p:spPr>
          <a:xfrm>
            <a:off x="13190662" y="1028700"/>
            <a:ext cx="6483182" cy="0"/>
          </a:xfrm>
          <a:prstGeom prst="line">
            <a:avLst/>
          </a:prstGeom>
          <a:ln cap="rnd" w="323850">
            <a:solidFill>
              <a:srgbClr val="B48C5D"/>
            </a:solidFill>
            <a:prstDash val="sysDot"/>
            <a:headEnd type="none" len="sm" w="sm"/>
            <a:tailEnd type="none" len="sm" w="sm"/>
          </a:ln>
        </p:spPr>
      </p:sp>
      <p:sp>
        <p:nvSpPr>
          <p:cNvPr name="TextBox 7" id="7"/>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547BBB"/>
        </a:solidFill>
      </p:bgPr>
    </p:bg>
    <p:spTree>
      <p:nvGrpSpPr>
        <p:cNvPr id="1" name=""/>
        <p:cNvGrpSpPr/>
        <p:nvPr/>
      </p:nvGrpSpPr>
      <p:grpSpPr>
        <a:xfrm>
          <a:off x="0" y="0"/>
          <a:ext cx="0" cy="0"/>
          <a:chOff x="0" y="0"/>
          <a:chExt cx="0" cy="0"/>
        </a:xfrm>
      </p:grpSpPr>
      <p:sp>
        <p:nvSpPr>
          <p:cNvPr name="AutoShape 2" id="2"/>
          <p:cNvSpPr/>
          <p:nvPr/>
        </p:nvSpPr>
        <p:spPr>
          <a:xfrm>
            <a:off x="13190662" y="1028700"/>
            <a:ext cx="6483182" cy="0"/>
          </a:xfrm>
          <a:prstGeom prst="line">
            <a:avLst/>
          </a:prstGeom>
          <a:ln cap="rnd" w="323850">
            <a:solidFill>
              <a:srgbClr val="B48C5D"/>
            </a:solidFill>
            <a:prstDash val="sysDot"/>
            <a:headEnd type="none" len="sm" w="sm"/>
            <a:tailEnd type="none" len="sm" w="sm"/>
          </a:ln>
        </p:spPr>
      </p:sp>
      <p:sp>
        <p:nvSpPr>
          <p:cNvPr name="AutoShape 3" id="3"/>
          <p:cNvSpPr/>
          <p:nvPr/>
        </p:nvSpPr>
        <p:spPr>
          <a:xfrm>
            <a:off x="-1447320" y="9096375"/>
            <a:ext cx="6483182" cy="0"/>
          </a:xfrm>
          <a:prstGeom prst="line">
            <a:avLst/>
          </a:prstGeom>
          <a:ln cap="rnd" w="323850">
            <a:solidFill>
              <a:srgbClr val="B48C5D"/>
            </a:solidFill>
            <a:prstDash val="sysDot"/>
            <a:headEnd type="none" len="sm" w="sm"/>
            <a:tailEnd type="none" len="sm" w="sm"/>
          </a:ln>
        </p:spPr>
      </p:sp>
      <p:sp>
        <p:nvSpPr>
          <p:cNvPr name="Freeform 4" id="4"/>
          <p:cNvSpPr/>
          <p:nvPr/>
        </p:nvSpPr>
        <p:spPr>
          <a:xfrm flipH="false" flipV="false" rot="0">
            <a:off x="8230454" y="5468294"/>
            <a:ext cx="2343713" cy="4114800"/>
          </a:xfrm>
          <a:custGeom>
            <a:avLst/>
            <a:gdLst/>
            <a:ahLst/>
            <a:cxnLst/>
            <a:rect r="r" b="b" t="t" l="l"/>
            <a:pathLst>
              <a:path h="4114800" w="2343713">
                <a:moveTo>
                  <a:pt x="0" y="0"/>
                </a:moveTo>
                <a:lnTo>
                  <a:pt x="2343713" y="0"/>
                </a:lnTo>
                <a:lnTo>
                  <a:pt x="23437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498257" y="3973418"/>
            <a:ext cx="14699459" cy="1170082"/>
          </a:xfrm>
          <a:prstGeom prst="rect">
            <a:avLst/>
          </a:prstGeom>
        </p:spPr>
        <p:txBody>
          <a:bodyPr anchor="t" rtlCol="false" tIns="0" lIns="0" bIns="0" rIns="0">
            <a:spAutoFit/>
          </a:bodyPr>
          <a:lstStyle/>
          <a:p>
            <a:pPr algn="ctr">
              <a:lnSpc>
                <a:spcPts val="8743"/>
              </a:lnSpc>
            </a:pPr>
            <a:r>
              <a:rPr lang="en-US" b="true" sz="9107" spc="2413">
                <a:solidFill>
                  <a:srgbClr val="FFFFFF"/>
                </a:solidFill>
                <a:latin typeface="Open Sans 1 Bold"/>
                <a:ea typeface="Open Sans 1 Bold"/>
                <a:cs typeface="Open Sans 1 Bold"/>
                <a:sym typeface="Open Sans 1 Bold"/>
              </a:rPr>
              <a:t>MUSICA ESPECIAL</a:t>
            </a:r>
          </a:p>
        </p:txBody>
      </p:sp>
      <p:sp>
        <p:nvSpPr>
          <p:cNvPr name="TextBox 6" id="6"/>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TextBox 2" id="2"/>
          <p:cNvSpPr txBox="true"/>
          <p:nvPr/>
        </p:nvSpPr>
        <p:spPr>
          <a:xfrm rot="0">
            <a:off x="9144000" y="1265857"/>
            <a:ext cx="7561633" cy="5847876"/>
          </a:xfrm>
          <a:prstGeom prst="rect">
            <a:avLst/>
          </a:prstGeom>
        </p:spPr>
        <p:txBody>
          <a:bodyPr anchor="t" rtlCol="false" tIns="0" lIns="0" bIns="0" rIns="0">
            <a:spAutoFit/>
          </a:bodyPr>
          <a:lstStyle/>
          <a:p>
            <a:pPr algn="l" marL="0" indent="0" lvl="0">
              <a:lnSpc>
                <a:spcPts val="4226"/>
              </a:lnSpc>
            </a:pPr>
            <a:r>
              <a:rPr lang="en-US" sz="3018">
                <a:solidFill>
                  <a:srgbClr val="242424"/>
                </a:solidFill>
                <a:latin typeface="TT Chocolates"/>
                <a:ea typeface="TT Chocolates"/>
                <a:cs typeface="TT Chocolates"/>
                <a:sym typeface="TT Chocolates"/>
              </a:rPr>
              <a:t>Josué y Caleb comenzaron como espías que reconocieron la tierra de Canaán. Así muchos de nuestros líderes históricos sembraron el evangelio por primera vez cuando la iglesia era totalmente desconocida por la comunidad. Sin la obra y el testimonio de estos héroes y heroínas muchos de nosotros no conoceríamos el evangelio. En este momento reconocemos a personas que Dios ha usado como líderes de grupo, líderes juveniles y líderes departamentales. </a:t>
            </a:r>
          </a:p>
        </p:txBody>
      </p:sp>
      <p:grpSp>
        <p:nvGrpSpPr>
          <p:cNvPr name="Group 3" id="3"/>
          <p:cNvGrpSpPr/>
          <p:nvPr/>
        </p:nvGrpSpPr>
        <p:grpSpPr>
          <a:xfrm rot="0">
            <a:off x="1028700" y="1488025"/>
            <a:ext cx="7221425" cy="7265733"/>
            <a:chOff x="0" y="0"/>
            <a:chExt cx="942700" cy="948484"/>
          </a:xfrm>
        </p:grpSpPr>
        <p:sp>
          <p:nvSpPr>
            <p:cNvPr name="Freeform 4" id="4"/>
            <p:cNvSpPr/>
            <p:nvPr/>
          </p:nvSpPr>
          <p:spPr>
            <a:xfrm flipH="false" flipV="false" rot="0">
              <a:off x="0" y="0"/>
              <a:ext cx="942700" cy="948484"/>
            </a:xfrm>
            <a:custGeom>
              <a:avLst/>
              <a:gdLst/>
              <a:ahLst/>
              <a:cxnLst/>
              <a:rect r="r" b="b" t="t" l="l"/>
              <a:pathLst>
                <a:path h="948484" w="942700">
                  <a:moveTo>
                    <a:pt x="0" y="0"/>
                  </a:moveTo>
                  <a:lnTo>
                    <a:pt x="942700" y="0"/>
                  </a:lnTo>
                  <a:lnTo>
                    <a:pt x="942700" y="948484"/>
                  </a:lnTo>
                  <a:lnTo>
                    <a:pt x="0" y="948484"/>
                  </a:lnTo>
                  <a:close/>
                </a:path>
              </a:pathLst>
            </a:custGeom>
            <a:blipFill>
              <a:blip r:embed="rId2"/>
              <a:stretch>
                <a:fillRect l="-306" t="0" r="-306" b="0"/>
              </a:stretch>
            </a:blipFill>
          </p:spPr>
        </p:sp>
      </p:grpSp>
      <p:sp>
        <p:nvSpPr>
          <p:cNvPr name="AutoShape 5" id="5"/>
          <p:cNvSpPr/>
          <p:nvPr/>
        </p:nvSpPr>
        <p:spPr>
          <a:xfrm rot="0">
            <a:off x="1028700" y="8141054"/>
            <a:ext cx="7221425" cy="657921"/>
          </a:xfrm>
          <a:prstGeom prst="rect">
            <a:avLst/>
          </a:prstGeom>
          <a:solidFill>
            <a:srgbClr val="B48C5D"/>
          </a:solidFill>
        </p:spPr>
      </p:sp>
      <p:sp>
        <p:nvSpPr>
          <p:cNvPr name="Freeform 6" id="6"/>
          <p:cNvSpPr/>
          <p:nvPr/>
        </p:nvSpPr>
        <p:spPr>
          <a:xfrm flipH="false" flipV="false" rot="-669909">
            <a:off x="12898526" y="5799201"/>
            <a:ext cx="9213358" cy="7504698"/>
          </a:xfrm>
          <a:custGeom>
            <a:avLst/>
            <a:gdLst/>
            <a:ahLst/>
            <a:cxnLst/>
            <a:rect r="r" b="b" t="t" l="l"/>
            <a:pathLst>
              <a:path h="7504698" w="9213358">
                <a:moveTo>
                  <a:pt x="0" y="0"/>
                </a:moveTo>
                <a:lnTo>
                  <a:pt x="9213358" y="0"/>
                </a:lnTo>
                <a:lnTo>
                  <a:pt x="9213358" y="7504699"/>
                </a:lnTo>
                <a:lnTo>
                  <a:pt x="0" y="75046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7" id="7"/>
          <p:cNvSpPr/>
          <p:nvPr/>
        </p:nvSpPr>
        <p:spPr>
          <a:xfrm>
            <a:off x="9683226" y="7955584"/>
            <a:ext cx="6483182" cy="0"/>
          </a:xfrm>
          <a:prstGeom prst="line">
            <a:avLst/>
          </a:prstGeom>
          <a:ln cap="rnd" w="323850">
            <a:solidFill>
              <a:srgbClr val="B48C5D"/>
            </a:solidFill>
            <a:prstDash val="sysDot"/>
            <a:headEnd type="none" len="sm" w="sm"/>
            <a:tailEnd type="none" len="sm" w="sm"/>
          </a:ln>
        </p:spPr>
      </p:sp>
      <p:sp>
        <p:nvSpPr>
          <p:cNvPr name="TextBox 8" id="8"/>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b="true" sz="1958" spc="270">
                <a:solidFill>
                  <a:srgbClr val="547BBB">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7DD"/>
        </a:solidFill>
      </p:bgPr>
    </p:bg>
    <p:spTree>
      <p:nvGrpSpPr>
        <p:cNvPr id="1" name=""/>
        <p:cNvGrpSpPr/>
        <p:nvPr/>
      </p:nvGrpSpPr>
      <p:grpSpPr>
        <a:xfrm>
          <a:off x="0" y="0"/>
          <a:ext cx="0" cy="0"/>
          <a:chOff x="0" y="0"/>
          <a:chExt cx="0" cy="0"/>
        </a:xfrm>
      </p:grpSpPr>
      <p:sp>
        <p:nvSpPr>
          <p:cNvPr name="TextBox 2" id="2"/>
          <p:cNvSpPr txBox="true"/>
          <p:nvPr/>
        </p:nvSpPr>
        <p:spPr>
          <a:xfrm rot="0">
            <a:off x="955726" y="684791"/>
            <a:ext cx="16376548" cy="1585630"/>
          </a:xfrm>
          <a:prstGeom prst="rect">
            <a:avLst/>
          </a:prstGeom>
        </p:spPr>
        <p:txBody>
          <a:bodyPr anchor="t" rtlCol="false" tIns="0" lIns="0" bIns="0" rIns="0">
            <a:spAutoFit/>
          </a:bodyPr>
          <a:lstStyle/>
          <a:p>
            <a:pPr algn="l">
              <a:lnSpc>
                <a:spcPts val="12811"/>
              </a:lnSpc>
            </a:pPr>
            <a:r>
              <a:rPr lang="en-US" b="true" sz="9706" spc="1378">
                <a:solidFill>
                  <a:srgbClr val="1C1B19"/>
                </a:solidFill>
                <a:latin typeface="Open Sans 1 Bold"/>
                <a:ea typeface="Open Sans 1 Bold"/>
                <a:cs typeface="Open Sans 1 Bold"/>
                <a:sym typeface="Open Sans 1 Bold"/>
              </a:rPr>
              <a:t>INFORME MISIONERO</a:t>
            </a:r>
          </a:p>
        </p:txBody>
      </p:sp>
      <p:sp>
        <p:nvSpPr>
          <p:cNvPr name="TextBox 3" id="3"/>
          <p:cNvSpPr txBox="true"/>
          <p:nvPr/>
        </p:nvSpPr>
        <p:spPr>
          <a:xfrm rot="0">
            <a:off x="5363184" y="2626494"/>
            <a:ext cx="7561633" cy="820583"/>
          </a:xfrm>
          <a:prstGeom prst="rect">
            <a:avLst/>
          </a:prstGeom>
        </p:spPr>
        <p:txBody>
          <a:bodyPr anchor="t" rtlCol="false" tIns="0" lIns="0" bIns="0" rIns="0">
            <a:spAutoFit/>
          </a:bodyPr>
          <a:lstStyle/>
          <a:p>
            <a:pPr algn="l" marL="0" indent="0" lvl="0">
              <a:lnSpc>
                <a:spcPts val="6746"/>
              </a:lnSpc>
            </a:pPr>
            <a:r>
              <a:rPr lang="en-US" sz="4818">
                <a:solidFill>
                  <a:srgbClr val="242424"/>
                </a:solidFill>
                <a:latin typeface="TT Chocolates"/>
                <a:ea typeface="TT Chocolates"/>
                <a:cs typeface="TT Chocolates"/>
                <a:sym typeface="TT Chocolates"/>
              </a:rPr>
              <a:t>“De misionera en Ecuador”</a:t>
            </a:r>
          </a:p>
        </p:txBody>
      </p:sp>
      <p:grpSp>
        <p:nvGrpSpPr>
          <p:cNvPr name="Group 4" id="4"/>
          <p:cNvGrpSpPr/>
          <p:nvPr/>
        </p:nvGrpSpPr>
        <p:grpSpPr>
          <a:xfrm rot="0">
            <a:off x="4065540" y="5273584"/>
            <a:ext cx="4580478" cy="4608582"/>
            <a:chOff x="0" y="0"/>
            <a:chExt cx="942700" cy="948484"/>
          </a:xfrm>
        </p:grpSpPr>
        <p:sp>
          <p:nvSpPr>
            <p:cNvPr name="Freeform 5" id="5"/>
            <p:cNvSpPr/>
            <p:nvPr/>
          </p:nvSpPr>
          <p:spPr>
            <a:xfrm flipH="false" flipV="false" rot="0">
              <a:off x="0" y="0"/>
              <a:ext cx="942700" cy="948484"/>
            </a:xfrm>
            <a:custGeom>
              <a:avLst/>
              <a:gdLst/>
              <a:ahLst/>
              <a:cxnLst/>
              <a:rect r="r" b="b" t="t" l="l"/>
              <a:pathLst>
                <a:path h="948484" w="942700">
                  <a:moveTo>
                    <a:pt x="0" y="0"/>
                  </a:moveTo>
                  <a:lnTo>
                    <a:pt x="942700" y="0"/>
                  </a:lnTo>
                  <a:lnTo>
                    <a:pt x="942700" y="948484"/>
                  </a:lnTo>
                  <a:lnTo>
                    <a:pt x="0" y="948484"/>
                  </a:lnTo>
                  <a:close/>
                </a:path>
              </a:pathLst>
            </a:custGeom>
            <a:blipFill>
              <a:blip r:embed="rId2"/>
              <a:stretch>
                <a:fillRect l="0" t="0" r="0" b="-28020"/>
              </a:stretch>
            </a:blipFill>
          </p:spPr>
        </p:sp>
      </p:grpSp>
      <p:grpSp>
        <p:nvGrpSpPr>
          <p:cNvPr name="Group 6" id="6"/>
          <p:cNvGrpSpPr/>
          <p:nvPr/>
        </p:nvGrpSpPr>
        <p:grpSpPr>
          <a:xfrm rot="0">
            <a:off x="9400318" y="5273584"/>
            <a:ext cx="4580478" cy="4608582"/>
            <a:chOff x="0" y="0"/>
            <a:chExt cx="942700" cy="948484"/>
          </a:xfrm>
        </p:grpSpPr>
        <p:sp>
          <p:nvSpPr>
            <p:cNvPr name="Freeform 7" id="7"/>
            <p:cNvSpPr/>
            <p:nvPr/>
          </p:nvSpPr>
          <p:spPr>
            <a:xfrm flipH="false" flipV="false" rot="0">
              <a:off x="0" y="0"/>
              <a:ext cx="942700" cy="948484"/>
            </a:xfrm>
            <a:custGeom>
              <a:avLst/>
              <a:gdLst/>
              <a:ahLst/>
              <a:cxnLst/>
              <a:rect r="r" b="b" t="t" l="l"/>
              <a:pathLst>
                <a:path h="948484" w="942700">
                  <a:moveTo>
                    <a:pt x="0" y="0"/>
                  </a:moveTo>
                  <a:lnTo>
                    <a:pt x="942700" y="0"/>
                  </a:lnTo>
                  <a:lnTo>
                    <a:pt x="942700" y="948484"/>
                  </a:lnTo>
                  <a:lnTo>
                    <a:pt x="0" y="948484"/>
                  </a:lnTo>
                  <a:close/>
                </a:path>
              </a:pathLst>
            </a:custGeom>
            <a:blipFill>
              <a:blip r:embed="rId3"/>
              <a:stretch>
                <a:fillRect l="-43475" t="0" r="-43475" b="0"/>
              </a:stretch>
            </a:blipFill>
          </p:spPr>
        </p:sp>
      </p:grpSp>
      <p:sp>
        <p:nvSpPr>
          <p:cNvPr name="AutoShape 8" id="8"/>
          <p:cNvSpPr/>
          <p:nvPr/>
        </p:nvSpPr>
        <p:spPr>
          <a:xfrm rot="0">
            <a:off x="9400318" y="9493534"/>
            <a:ext cx="4580478" cy="417313"/>
          </a:xfrm>
          <a:prstGeom prst="rect">
            <a:avLst/>
          </a:prstGeom>
          <a:solidFill>
            <a:srgbClr val="B48C5D"/>
          </a:solidFill>
        </p:spPr>
      </p:sp>
      <p:sp>
        <p:nvSpPr>
          <p:cNvPr name="TextBox 9" id="9"/>
          <p:cNvSpPr txBox="true"/>
          <p:nvPr/>
        </p:nvSpPr>
        <p:spPr>
          <a:xfrm rot="0">
            <a:off x="9400318" y="9578744"/>
            <a:ext cx="4580478" cy="283693"/>
          </a:xfrm>
          <a:prstGeom prst="rect">
            <a:avLst/>
          </a:prstGeom>
        </p:spPr>
        <p:txBody>
          <a:bodyPr anchor="t" rtlCol="false" tIns="0" lIns="0" bIns="0" rIns="0">
            <a:spAutoFit/>
          </a:bodyPr>
          <a:lstStyle/>
          <a:p>
            <a:pPr algn="ctr">
              <a:lnSpc>
                <a:spcPts val="2399"/>
              </a:lnSpc>
            </a:pPr>
            <a:r>
              <a:rPr lang="en-US" sz="1817" b="true">
                <a:solidFill>
                  <a:srgbClr val="FFFFFF"/>
                </a:solidFill>
                <a:latin typeface="Open Sans 1 Bold"/>
                <a:ea typeface="Open Sans 1 Bold"/>
                <a:cs typeface="Open Sans 1 Bold"/>
                <a:sym typeface="Open Sans 1 Bold"/>
              </a:rPr>
              <a:t>María - Chile</a:t>
            </a:r>
          </a:p>
        </p:txBody>
      </p:sp>
      <p:sp>
        <p:nvSpPr>
          <p:cNvPr name="Freeform 10" id="10"/>
          <p:cNvSpPr/>
          <p:nvPr/>
        </p:nvSpPr>
        <p:spPr>
          <a:xfrm flipH="false" flipV="false" rot="-669909">
            <a:off x="12898526" y="5799201"/>
            <a:ext cx="9213358" cy="7504698"/>
          </a:xfrm>
          <a:custGeom>
            <a:avLst/>
            <a:gdLst/>
            <a:ahLst/>
            <a:cxnLst/>
            <a:rect r="r" b="b" t="t" l="l"/>
            <a:pathLst>
              <a:path h="7504698" w="9213358">
                <a:moveTo>
                  <a:pt x="0" y="0"/>
                </a:moveTo>
                <a:lnTo>
                  <a:pt x="9213358" y="0"/>
                </a:lnTo>
                <a:lnTo>
                  <a:pt x="9213358" y="7504699"/>
                </a:lnTo>
                <a:lnTo>
                  <a:pt x="0" y="75046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1" id="11"/>
          <p:cNvSpPr/>
          <p:nvPr/>
        </p:nvSpPr>
        <p:spPr>
          <a:xfrm>
            <a:off x="11022023" y="1028700"/>
            <a:ext cx="6483182" cy="0"/>
          </a:xfrm>
          <a:prstGeom prst="line">
            <a:avLst/>
          </a:prstGeom>
          <a:ln cap="rnd" w="323850">
            <a:solidFill>
              <a:srgbClr val="B48C5D"/>
            </a:solidFill>
            <a:prstDash val="sysDot"/>
            <a:headEnd type="none" len="sm" w="sm"/>
            <a:tailEnd type="none" len="sm" w="sm"/>
          </a:ln>
        </p:spPr>
      </p:sp>
      <p:sp>
        <p:nvSpPr>
          <p:cNvPr name="TextBox 12" id="12"/>
          <p:cNvSpPr txBox="true"/>
          <p:nvPr/>
        </p:nvSpPr>
        <p:spPr>
          <a:xfrm rot="0">
            <a:off x="1714574" y="9639183"/>
            <a:ext cx="3741987" cy="259716"/>
          </a:xfrm>
          <a:prstGeom prst="rect">
            <a:avLst/>
          </a:prstGeom>
        </p:spPr>
        <p:txBody>
          <a:bodyPr anchor="t" rtlCol="false" tIns="0" lIns="0" bIns="0" rIns="0">
            <a:spAutoFit/>
          </a:bodyPr>
          <a:lstStyle/>
          <a:p>
            <a:pPr algn="l">
              <a:lnSpc>
                <a:spcPts val="1880"/>
              </a:lnSpc>
            </a:pPr>
            <a:r>
              <a:rPr lang="en-US" sz="1958" spc="270" b="true">
                <a:solidFill>
                  <a:srgbClr val="FFFFFF">
                    <a:alpha val="38824"/>
                  </a:srgbClr>
                </a:solidFill>
                <a:latin typeface="Open Sans 1 Ultra-Bold"/>
                <a:ea typeface="Open Sans 1 Ultra-Bold"/>
                <a:cs typeface="Open Sans 1 Ultra-Bold"/>
                <a:sym typeface="Open Sans 1 Ultra-Bold"/>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DAG3M4dBoO0</dc:identifier>
  <dcterms:modified xsi:type="dcterms:W3CDTF">2011-08-01T06:04:30Z</dcterms:modified>
  <cp:revision>1</cp:revision>
  <dc:title>Programa DIA PPT 22-11-25</dc:title>
</cp:coreProperties>
</file>