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TT Chocolates" charset="1" panose="02000503020000020003"/>
      <p:regular r:id="rId23"/>
    </p:embeddedFont>
    <p:embeddedFont>
      <p:font typeface="Alkatra" charset="1" panose="03080902040302020200"/>
      <p:regular r:id="rId24"/>
    </p:embeddedFont>
    <p:embeddedFont>
      <p:font typeface="TT Chocolates Bold" charset="1" panose="02000803020000020003"/>
      <p:regular r:id="rId25"/>
    </p:embeddedFont>
    <p:embeddedFont>
      <p:font typeface="Amaranth Bold" charset="1" panose="02000500000000020004"/>
      <p:regular r:id="rId26"/>
    </p:embeddedFont>
    <p:embeddedFont>
      <p:font typeface="Anaktoria" charset="1" panose="02020602090805090A03"/>
      <p:regular r:id="rId27"/>
    </p:embeddedFont>
    <p:embeddedFont>
      <p:font typeface="TAN Angleton" charset="1" panose="000000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6EFE9"/>
        </a:solidFill>
      </p:bgPr>
    </p:bg>
    <p:spTree>
      <p:nvGrpSpPr>
        <p:cNvPr id="1" name=""/>
        <p:cNvGrpSpPr/>
        <p:nvPr/>
      </p:nvGrpSpPr>
      <p:grpSpPr>
        <a:xfrm>
          <a:off x="0" y="0"/>
          <a:ext cx="0" cy="0"/>
          <a:chOff x="0" y="0"/>
          <a:chExt cx="0" cy="0"/>
        </a:xfrm>
      </p:grpSpPr>
      <p:grpSp>
        <p:nvGrpSpPr>
          <p:cNvPr name="Group 2" id="2"/>
          <p:cNvGrpSpPr/>
          <p:nvPr/>
        </p:nvGrpSpPr>
        <p:grpSpPr>
          <a:xfrm rot="0">
            <a:off x="11075626" y="0"/>
            <a:ext cx="7212374" cy="10287000"/>
            <a:chOff x="0" y="0"/>
            <a:chExt cx="9616499" cy="13716000"/>
          </a:xfrm>
        </p:grpSpPr>
        <p:pic>
          <p:nvPicPr>
            <p:cNvPr name="Picture 3" id="3"/>
            <p:cNvPicPr>
              <a:picLocks noChangeAspect="true"/>
            </p:cNvPicPr>
            <p:nvPr/>
          </p:nvPicPr>
          <p:blipFill>
            <a:blip r:embed="rId2"/>
            <a:srcRect l="14944" t="0" r="14944" b="0"/>
            <a:stretch>
              <a:fillRect/>
            </a:stretch>
          </p:blipFill>
          <p:spPr>
            <a:xfrm flipH="false" flipV="false">
              <a:off x="0" y="0"/>
              <a:ext cx="9616499" cy="13716000"/>
            </a:xfrm>
            <a:prstGeom prst="rect">
              <a:avLst/>
            </a:prstGeom>
          </p:spPr>
        </p:pic>
      </p:grpSp>
      <p:sp>
        <p:nvSpPr>
          <p:cNvPr name="Freeform 4" id="4"/>
          <p:cNvSpPr/>
          <p:nvPr/>
        </p:nvSpPr>
        <p:spPr>
          <a:xfrm flipH="false" flipV="false" rot="0">
            <a:off x="1028700" y="324320"/>
            <a:ext cx="1408759" cy="1408759"/>
          </a:xfrm>
          <a:custGeom>
            <a:avLst/>
            <a:gdLst/>
            <a:ahLst/>
            <a:cxnLst/>
            <a:rect r="r" b="b" t="t" l="l"/>
            <a:pathLst>
              <a:path h="1408759" w="1408759">
                <a:moveTo>
                  <a:pt x="0" y="0"/>
                </a:moveTo>
                <a:lnTo>
                  <a:pt x="1408759" y="0"/>
                </a:lnTo>
                <a:lnTo>
                  <a:pt x="1408759" y="1408760"/>
                </a:lnTo>
                <a:lnTo>
                  <a:pt x="0" y="1408760"/>
                </a:lnTo>
                <a:lnTo>
                  <a:pt x="0" y="0"/>
                </a:lnTo>
                <a:close/>
              </a:path>
            </a:pathLst>
          </a:custGeom>
          <a:blipFill>
            <a:blip r:embed="rId3"/>
            <a:stretch>
              <a:fillRect l="0" t="0" r="0" b="0"/>
            </a:stretch>
          </a:blipFill>
        </p:spPr>
      </p:sp>
      <p:sp>
        <p:nvSpPr>
          <p:cNvPr name="TextBox 5" id="5"/>
          <p:cNvSpPr txBox="true"/>
          <p:nvPr/>
        </p:nvSpPr>
        <p:spPr>
          <a:xfrm rot="0">
            <a:off x="1224378" y="3679093"/>
            <a:ext cx="9621380" cy="3243139"/>
          </a:xfrm>
          <a:prstGeom prst="rect">
            <a:avLst/>
          </a:prstGeom>
        </p:spPr>
        <p:txBody>
          <a:bodyPr anchor="t" rtlCol="false" tIns="0" lIns="0" bIns="0" rIns="0">
            <a:spAutoFit/>
          </a:bodyPr>
          <a:lstStyle/>
          <a:p>
            <a:pPr algn="l">
              <a:lnSpc>
                <a:spcPts val="12393"/>
              </a:lnSpc>
            </a:pPr>
            <a:r>
              <a:rPr lang="en-US" sz="13046">
                <a:solidFill>
                  <a:srgbClr val="242121"/>
                </a:solidFill>
                <a:latin typeface="TT Chocolates"/>
                <a:ea typeface="TT Chocolates"/>
                <a:cs typeface="TT Chocolates"/>
                <a:sym typeface="TT Chocolates"/>
              </a:rPr>
              <a:t>Mantente </a:t>
            </a:r>
          </a:p>
          <a:p>
            <a:pPr algn="ctr">
              <a:lnSpc>
                <a:spcPts val="12393"/>
              </a:lnSpc>
            </a:pPr>
            <a:r>
              <a:rPr lang="en-US" sz="13046">
                <a:solidFill>
                  <a:srgbClr val="242121"/>
                </a:solidFill>
                <a:latin typeface="TT Chocolates"/>
                <a:ea typeface="TT Chocolates"/>
                <a:cs typeface="TT Chocolates"/>
                <a:sym typeface="TT Chocolates"/>
              </a:rPr>
              <a:t>Fiel</a:t>
            </a:r>
          </a:p>
        </p:txBody>
      </p:sp>
      <p:sp>
        <p:nvSpPr>
          <p:cNvPr name="TextBox 6" id="6"/>
          <p:cNvSpPr txBox="true"/>
          <p:nvPr/>
        </p:nvSpPr>
        <p:spPr>
          <a:xfrm rot="0">
            <a:off x="1028700" y="8245754"/>
            <a:ext cx="4603422" cy="453807"/>
          </a:xfrm>
          <a:prstGeom prst="rect">
            <a:avLst/>
          </a:prstGeom>
        </p:spPr>
        <p:txBody>
          <a:bodyPr anchor="t" rtlCol="false" tIns="0" lIns="0" bIns="0" rIns="0">
            <a:spAutoFit/>
          </a:bodyPr>
          <a:lstStyle/>
          <a:p>
            <a:pPr algn="l">
              <a:lnSpc>
                <a:spcPts val="3607"/>
              </a:lnSpc>
            </a:pPr>
            <a:r>
              <a:rPr lang="en-US" sz="2796">
                <a:solidFill>
                  <a:srgbClr val="242121"/>
                </a:solidFill>
                <a:latin typeface="TT Chocolates"/>
                <a:ea typeface="TT Chocolates"/>
                <a:cs typeface="TT Chocolates"/>
                <a:sym typeface="TT Chocolates"/>
              </a:rPr>
              <a:t>Programa de Escuela Sabática</a:t>
            </a:r>
          </a:p>
        </p:txBody>
      </p:sp>
      <p:sp>
        <p:nvSpPr>
          <p:cNvPr name="TextBox 7" id="7"/>
          <p:cNvSpPr txBox="true"/>
          <p:nvPr/>
        </p:nvSpPr>
        <p:spPr>
          <a:xfrm rot="-5400000">
            <a:off x="-3269852" y="5330461"/>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6436895" y="2769489"/>
            <a:ext cx="5414211" cy="4114800"/>
          </a:xfrm>
          <a:custGeom>
            <a:avLst/>
            <a:gdLst/>
            <a:ahLst/>
            <a:cxnLst/>
            <a:rect r="r" b="b" t="t" l="l"/>
            <a:pathLst>
              <a:path h="4114800" w="5414211">
                <a:moveTo>
                  <a:pt x="0" y="0"/>
                </a:moveTo>
                <a:lnTo>
                  <a:pt x="5414210" y="0"/>
                </a:lnTo>
                <a:lnTo>
                  <a:pt x="5414210" y="4114800"/>
                </a:lnTo>
                <a:lnTo>
                  <a:pt x="0" y="4114800"/>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6635" y="2942844"/>
            <a:ext cx="9754730" cy="373951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«Tomó Josué a todos estos reyes y sus tierras de una vez; porque Jehová el Dios de Israel peleaba por Israel»</a:t>
            </a:r>
          </a:p>
        </p:txBody>
      </p:sp>
      <p:sp>
        <p:nvSpPr>
          <p:cNvPr name="TextBox 4" id="4"/>
          <p:cNvSpPr txBox="true"/>
          <p:nvPr/>
        </p:nvSpPr>
        <p:spPr>
          <a:xfrm rot="0">
            <a:off x="4266635" y="7917521"/>
            <a:ext cx="9754730" cy="548640"/>
          </a:xfrm>
          <a:prstGeom prst="rect">
            <a:avLst/>
          </a:prstGeom>
        </p:spPr>
        <p:txBody>
          <a:bodyPr anchor="t" rtlCol="false" tIns="0" lIns="0" bIns="0" rIns="0">
            <a:spAutoFit/>
          </a:bodyPr>
          <a:lstStyle/>
          <a:p>
            <a:pPr algn="ctr">
              <a:lnSpc>
                <a:spcPts val="4304"/>
              </a:lnSpc>
            </a:pPr>
            <a:r>
              <a:rPr lang="en-US" b="true" sz="3499" spc="720">
                <a:solidFill>
                  <a:srgbClr val="242121"/>
                </a:solidFill>
                <a:latin typeface="TT Chocolates Bold"/>
                <a:ea typeface="TT Chocolates Bold"/>
                <a:cs typeface="TT Chocolates Bold"/>
                <a:sym typeface="TT Chocolates Bold"/>
              </a:rPr>
              <a:t>JOSUÉ 10: 42</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70" r="0" b="-16370"/>
            </a:stretch>
          </a:blipFill>
        </p:spPr>
      </p:sp>
      <p:grpSp>
        <p:nvGrpSpPr>
          <p:cNvPr name="Group 3" id="3"/>
          <p:cNvGrpSpPr/>
          <p:nvPr/>
        </p:nvGrpSpPr>
        <p:grpSpPr>
          <a:xfrm rot="0">
            <a:off x="0" y="0"/>
            <a:ext cx="18288000" cy="3505200"/>
            <a:chOff x="0" y="0"/>
            <a:chExt cx="4816593" cy="923180"/>
          </a:xfrm>
        </p:grpSpPr>
        <p:sp>
          <p:nvSpPr>
            <p:cNvPr name="Freeform 4" id="4"/>
            <p:cNvSpPr/>
            <p:nvPr/>
          </p:nvSpPr>
          <p:spPr>
            <a:xfrm flipH="false" flipV="false" rot="0">
              <a:off x="0" y="0"/>
              <a:ext cx="4816592" cy="923180"/>
            </a:xfrm>
            <a:custGeom>
              <a:avLst/>
              <a:gdLst/>
              <a:ahLst/>
              <a:cxnLst/>
              <a:rect r="r" b="b" t="t" l="l"/>
              <a:pathLst>
                <a:path h="923180" w="4816592">
                  <a:moveTo>
                    <a:pt x="0" y="0"/>
                  </a:moveTo>
                  <a:lnTo>
                    <a:pt x="4816592" y="0"/>
                  </a:lnTo>
                  <a:lnTo>
                    <a:pt x="4816592" y="923180"/>
                  </a:lnTo>
                  <a:lnTo>
                    <a:pt x="0" y="923180"/>
                  </a:lnTo>
                  <a:close/>
                </a:path>
              </a:pathLst>
            </a:custGeom>
            <a:solidFill>
              <a:srgbClr val="886644"/>
            </a:solidFill>
          </p:spPr>
        </p:sp>
        <p:sp>
          <p:nvSpPr>
            <p:cNvPr name="TextBox 5" id="5"/>
            <p:cNvSpPr txBox="true"/>
            <p:nvPr/>
          </p:nvSpPr>
          <p:spPr>
            <a:xfrm>
              <a:off x="0" y="-28575"/>
              <a:ext cx="4816593" cy="951755"/>
            </a:xfrm>
            <a:prstGeom prst="rect">
              <a:avLst/>
            </a:prstGeom>
          </p:spPr>
          <p:txBody>
            <a:bodyPr anchor="ctr" rtlCol="false" tIns="50800" lIns="50800" bIns="50800" rIns="50800"/>
            <a:lstStyle/>
            <a:p>
              <a:pPr algn="ctr">
                <a:lnSpc>
                  <a:spcPts val="2575"/>
                </a:lnSpc>
              </a:pPr>
            </a:p>
          </p:txBody>
        </p:sp>
      </p:grpSp>
      <p:grpSp>
        <p:nvGrpSpPr>
          <p:cNvPr name="Group 6" id="6"/>
          <p:cNvGrpSpPr/>
          <p:nvPr/>
        </p:nvGrpSpPr>
        <p:grpSpPr>
          <a:xfrm rot="0">
            <a:off x="7035153" y="1028700"/>
            <a:ext cx="4217695" cy="4217678"/>
            <a:chOff x="0" y="0"/>
            <a:chExt cx="6350000" cy="6349975"/>
          </a:xfrm>
        </p:grpSpPr>
        <p:sp>
          <p:nvSpPr>
            <p:cNvPr name="Freeform 7" id="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42905" t="0" r="-42905" b="0"/>
              </a:stretch>
            </a:blipFill>
          </p:spPr>
        </p:sp>
      </p:grpSp>
      <p:sp>
        <p:nvSpPr>
          <p:cNvPr name="TextBox 8" id="8"/>
          <p:cNvSpPr txBox="true"/>
          <p:nvPr/>
        </p:nvSpPr>
        <p:spPr>
          <a:xfrm rot="0">
            <a:off x="4266635" y="6695694"/>
            <a:ext cx="9754730" cy="9391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Informe Misionero</a:t>
            </a:r>
          </a:p>
        </p:txBody>
      </p:sp>
      <p:sp>
        <p:nvSpPr>
          <p:cNvPr name="TextBox 9" id="9"/>
          <p:cNvSpPr txBox="true"/>
          <p:nvPr/>
        </p:nvSpPr>
        <p:spPr>
          <a:xfrm rot="0">
            <a:off x="5740555" y="8169417"/>
            <a:ext cx="6806890" cy="845894"/>
          </a:xfrm>
          <a:prstGeom prst="rect">
            <a:avLst/>
          </a:prstGeom>
        </p:spPr>
        <p:txBody>
          <a:bodyPr anchor="t" rtlCol="false" tIns="0" lIns="0" bIns="0" rIns="0">
            <a:spAutoFit/>
          </a:bodyPr>
          <a:lstStyle/>
          <a:p>
            <a:pPr algn="ctr">
              <a:lnSpc>
                <a:spcPts val="6741"/>
              </a:lnSpc>
            </a:pPr>
            <a:r>
              <a:rPr lang="en-US" sz="5480">
                <a:solidFill>
                  <a:srgbClr val="242121"/>
                </a:solidFill>
                <a:latin typeface="Anaktoria"/>
                <a:ea typeface="Anaktoria"/>
                <a:cs typeface="Anaktoria"/>
                <a:sym typeface="Anaktoria"/>
              </a:rPr>
              <a:t>“Un trabajo de ensueño”</a:t>
            </a:r>
          </a:p>
        </p:txBody>
      </p:sp>
      <p:sp>
        <p:nvSpPr>
          <p:cNvPr name="TextBox 10" id="10"/>
          <p:cNvSpPr txBox="true"/>
          <p:nvPr/>
        </p:nvSpPr>
        <p:spPr>
          <a:xfrm rot="5400000">
            <a:off x="14073846" y="6359161"/>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6436895" y="2769489"/>
            <a:ext cx="5414211" cy="4114800"/>
          </a:xfrm>
          <a:custGeom>
            <a:avLst/>
            <a:gdLst/>
            <a:ahLst/>
            <a:cxnLst/>
            <a:rect r="r" b="b" t="t" l="l"/>
            <a:pathLst>
              <a:path h="4114800" w="5414211">
                <a:moveTo>
                  <a:pt x="0" y="0"/>
                </a:moveTo>
                <a:lnTo>
                  <a:pt x="5414210" y="0"/>
                </a:lnTo>
                <a:lnTo>
                  <a:pt x="5414210" y="4114800"/>
                </a:lnTo>
                <a:lnTo>
                  <a:pt x="0" y="4114800"/>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6635" y="2476119"/>
            <a:ext cx="9754730" cy="46729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«Tomó, pues, Josué toda la tierra, conforme a todo lo que Jehová había dicho a Moisés; y la entregó Josué a los israelitas por herencia» </a:t>
            </a:r>
          </a:p>
        </p:txBody>
      </p:sp>
      <p:sp>
        <p:nvSpPr>
          <p:cNvPr name="TextBox 4" id="4"/>
          <p:cNvSpPr txBox="true"/>
          <p:nvPr/>
        </p:nvSpPr>
        <p:spPr>
          <a:xfrm rot="0">
            <a:off x="4266635" y="7917521"/>
            <a:ext cx="9754730" cy="548640"/>
          </a:xfrm>
          <a:prstGeom prst="rect">
            <a:avLst/>
          </a:prstGeom>
        </p:spPr>
        <p:txBody>
          <a:bodyPr anchor="t" rtlCol="false" tIns="0" lIns="0" bIns="0" rIns="0">
            <a:spAutoFit/>
          </a:bodyPr>
          <a:lstStyle/>
          <a:p>
            <a:pPr algn="ctr">
              <a:lnSpc>
                <a:spcPts val="4304"/>
              </a:lnSpc>
            </a:pPr>
            <a:r>
              <a:rPr lang="en-US" b="true" sz="3499" spc="720">
                <a:solidFill>
                  <a:srgbClr val="242121"/>
                </a:solidFill>
                <a:latin typeface="TT Chocolates Bold"/>
                <a:ea typeface="TT Chocolates Bold"/>
                <a:cs typeface="TT Chocolates Bold"/>
                <a:sym typeface="TT Chocolates Bold"/>
              </a:rPr>
              <a:t>JOSUÉ 11: 23</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TextBox 2" id="2"/>
          <p:cNvSpPr txBox="true"/>
          <p:nvPr/>
        </p:nvSpPr>
        <p:spPr>
          <a:xfrm rot="0">
            <a:off x="8585450" y="3937557"/>
            <a:ext cx="8858386" cy="945321"/>
          </a:xfrm>
          <a:prstGeom prst="rect">
            <a:avLst/>
          </a:prstGeom>
        </p:spPr>
        <p:txBody>
          <a:bodyPr anchor="t" rtlCol="false" tIns="0" lIns="0" bIns="0" rIns="0">
            <a:spAutoFit/>
          </a:bodyPr>
          <a:lstStyle/>
          <a:p>
            <a:pPr algn="l">
              <a:lnSpc>
                <a:spcPts val="7745"/>
              </a:lnSpc>
            </a:pPr>
            <a:r>
              <a:rPr lang="en-US" sz="5532">
                <a:solidFill>
                  <a:srgbClr val="242121"/>
                </a:solidFill>
                <a:latin typeface="TAN Angleton"/>
                <a:ea typeface="TAN Angleton"/>
                <a:cs typeface="TAN Angleton"/>
                <a:sym typeface="TAN Angleton"/>
              </a:rPr>
              <a:t>NUEVO HORIZONTE</a:t>
            </a:r>
          </a:p>
        </p:txBody>
      </p:sp>
      <p:grpSp>
        <p:nvGrpSpPr>
          <p:cNvPr name="Group 3" id="3"/>
          <p:cNvGrpSpPr/>
          <p:nvPr/>
        </p:nvGrpSpPr>
        <p:grpSpPr>
          <a:xfrm rot="0">
            <a:off x="0" y="0"/>
            <a:ext cx="6076950" cy="10287000"/>
            <a:chOff x="0" y="0"/>
            <a:chExt cx="8102600" cy="13716000"/>
          </a:xfrm>
        </p:grpSpPr>
        <p:pic>
          <p:nvPicPr>
            <p:cNvPr name="Picture 4" id="4"/>
            <p:cNvPicPr>
              <a:picLocks noChangeAspect="true"/>
            </p:cNvPicPr>
            <p:nvPr/>
          </p:nvPicPr>
          <p:blipFill>
            <a:blip r:embed="rId2"/>
            <a:srcRect l="3716" t="0" r="3716" b="0"/>
            <a:stretch>
              <a:fillRect/>
            </a:stretch>
          </p:blipFill>
          <p:spPr>
            <a:xfrm flipH="false" flipV="false">
              <a:off x="0" y="0"/>
              <a:ext cx="8102600" cy="13716000"/>
            </a:xfrm>
            <a:prstGeom prst="rect">
              <a:avLst/>
            </a:prstGeom>
          </p:spPr>
        </p:pic>
      </p:grpSp>
      <p:sp>
        <p:nvSpPr>
          <p:cNvPr name="TextBox 5" id="5"/>
          <p:cNvSpPr txBox="true"/>
          <p:nvPr/>
        </p:nvSpPr>
        <p:spPr>
          <a:xfrm rot="0">
            <a:off x="8875434" y="5702469"/>
            <a:ext cx="8310409" cy="542199"/>
          </a:xfrm>
          <a:prstGeom prst="rect">
            <a:avLst/>
          </a:prstGeom>
        </p:spPr>
        <p:txBody>
          <a:bodyPr anchor="t" rtlCol="false" tIns="0" lIns="0" bIns="0" rIns="0">
            <a:spAutoFit/>
          </a:bodyPr>
          <a:lstStyle/>
          <a:p>
            <a:pPr algn="l">
              <a:lnSpc>
                <a:spcPts val="4381"/>
              </a:lnSpc>
            </a:pPr>
            <a:r>
              <a:rPr lang="en-US" sz="3396" spc="546">
                <a:solidFill>
                  <a:srgbClr val="242121"/>
                </a:solidFill>
                <a:latin typeface="TT Chocolates"/>
                <a:ea typeface="TT Chocolates"/>
                <a:cs typeface="TT Chocolates"/>
                <a:sym typeface="TT Chocolates"/>
              </a:rPr>
              <a:t>INVERSIÓN: PERDER PARA GANAR</a:t>
            </a:r>
          </a:p>
        </p:txBody>
      </p:sp>
      <p:sp>
        <p:nvSpPr>
          <p:cNvPr name="TextBox 6" id="6"/>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grpSp>
        <p:nvGrpSpPr>
          <p:cNvPr name="Group 2" id="2"/>
          <p:cNvGrpSpPr/>
          <p:nvPr/>
        </p:nvGrpSpPr>
        <p:grpSpPr>
          <a:xfrm rot="0">
            <a:off x="10977439" y="915100"/>
            <a:ext cx="6281861" cy="6646716"/>
            <a:chOff x="0" y="0"/>
            <a:chExt cx="8375814" cy="8862288"/>
          </a:xfrm>
        </p:grpSpPr>
        <p:pic>
          <p:nvPicPr>
            <p:cNvPr name="Picture 3" id="3"/>
            <p:cNvPicPr>
              <a:picLocks noChangeAspect="true"/>
            </p:cNvPicPr>
            <p:nvPr/>
          </p:nvPicPr>
          <p:blipFill>
            <a:blip r:embed="rId2"/>
            <a:srcRect l="14601" t="0" r="14601" b="0"/>
            <a:stretch>
              <a:fillRect/>
            </a:stretch>
          </p:blipFill>
          <p:spPr>
            <a:xfrm flipH="false" flipV="false">
              <a:off x="0" y="0"/>
              <a:ext cx="8375814" cy="8862288"/>
            </a:xfrm>
            <a:prstGeom prst="rect">
              <a:avLst/>
            </a:prstGeom>
          </p:spPr>
        </p:pic>
      </p:grpSp>
      <p:sp>
        <p:nvSpPr>
          <p:cNvPr name="Freeform 4" id="4"/>
          <p:cNvSpPr/>
          <p:nvPr/>
        </p:nvSpPr>
        <p:spPr>
          <a:xfrm flipH="false" flipV="false" rot="0">
            <a:off x="1028700" y="3978415"/>
            <a:ext cx="11160236" cy="5757265"/>
          </a:xfrm>
          <a:custGeom>
            <a:avLst/>
            <a:gdLst/>
            <a:ahLst/>
            <a:cxnLst/>
            <a:rect r="r" b="b" t="t" l="l"/>
            <a:pathLst>
              <a:path h="5757265" w="11160236">
                <a:moveTo>
                  <a:pt x="0" y="0"/>
                </a:moveTo>
                <a:lnTo>
                  <a:pt x="11160236" y="0"/>
                </a:lnTo>
                <a:lnTo>
                  <a:pt x="11160236" y="5757265"/>
                </a:lnTo>
                <a:lnTo>
                  <a:pt x="0" y="5757265"/>
                </a:lnTo>
                <a:lnTo>
                  <a:pt x="0" y="0"/>
                </a:lnTo>
                <a:close/>
              </a:path>
            </a:pathLst>
          </a:custGeom>
          <a:blipFill>
            <a:blip r:embed="rId3"/>
            <a:stretch>
              <a:fillRect l="0" t="0" r="0" b="0"/>
            </a:stretch>
          </a:blipFill>
        </p:spPr>
      </p:sp>
      <p:sp>
        <p:nvSpPr>
          <p:cNvPr name="TextBox 5" id="5"/>
          <p:cNvSpPr txBox="true"/>
          <p:nvPr/>
        </p:nvSpPr>
        <p:spPr>
          <a:xfrm rot="0">
            <a:off x="1696409" y="2321450"/>
            <a:ext cx="7447591" cy="658023"/>
          </a:xfrm>
          <a:prstGeom prst="rect">
            <a:avLst/>
          </a:prstGeom>
        </p:spPr>
        <p:txBody>
          <a:bodyPr anchor="t" rtlCol="false" tIns="0" lIns="0" bIns="0" rIns="0">
            <a:spAutoFit/>
          </a:bodyPr>
          <a:lstStyle/>
          <a:p>
            <a:pPr algn="l">
              <a:lnSpc>
                <a:spcPts val="5284"/>
              </a:lnSpc>
            </a:pPr>
            <a:r>
              <a:rPr lang="en-US" sz="4096" spc="659">
                <a:solidFill>
                  <a:srgbClr val="242121"/>
                </a:solidFill>
                <a:latin typeface="TT Chocolates"/>
                <a:ea typeface="TT Chocolates"/>
                <a:cs typeface="TT Chocolates"/>
                <a:sym typeface="TT Chocolates"/>
              </a:rPr>
              <a:t>REPASO DE LA LECCION</a:t>
            </a:r>
          </a:p>
        </p:txBody>
      </p:sp>
      <p:sp>
        <p:nvSpPr>
          <p:cNvPr name="TextBox 6" id="6"/>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TextBox 2" id="2"/>
          <p:cNvSpPr txBox="true"/>
          <p:nvPr/>
        </p:nvSpPr>
        <p:spPr>
          <a:xfrm rot="0">
            <a:off x="6792815" y="1524737"/>
            <a:ext cx="10966811" cy="7733563"/>
          </a:xfrm>
          <a:prstGeom prst="rect">
            <a:avLst/>
          </a:prstGeom>
        </p:spPr>
        <p:txBody>
          <a:bodyPr anchor="t" rtlCol="false" tIns="0" lIns="0" bIns="0" rIns="0">
            <a:spAutoFit/>
          </a:bodyPr>
          <a:lstStyle/>
          <a:p>
            <a:pPr algn="l">
              <a:lnSpc>
                <a:spcPts val="4791"/>
              </a:lnSpc>
            </a:pPr>
            <a:r>
              <a:rPr lang="en-US" sz="3194">
                <a:solidFill>
                  <a:srgbClr val="242121"/>
                </a:solidFill>
                <a:latin typeface="TT Chocolates"/>
                <a:ea typeface="TT Chocolates"/>
                <a:cs typeface="TT Chocolates"/>
                <a:sym typeface="TT Chocolates"/>
              </a:rPr>
              <a:t>El Salmo 56 repite tres veces la frase: «En Dios, cuya palabra alabo». A primera vista, parece una expresión confusao enigmática. Incluso al analizar las palabras en el idioma original, no parece haber una solución evidente, ya que la traducción es técnicamente correcta. </a:t>
            </a:r>
          </a:p>
          <a:p>
            <a:pPr algn="l">
              <a:lnSpc>
                <a:spcPts val="4791"/>
              </a:lnSpc>
            </a:pPr>
          </a:p>
          <a:p>
            <a:pPr algn="l">
              <a:lnSpc>
                <a:spcPts val="4791"/>
              </a:lnSpc>
            </a:pPr>
            <a:r>
              <a:rPr lang="en-US" sz="3194">
                <a:solidFill>
                  <a:srgbClr val="242121"/>
                </a:solidFill>
                <a:latin typeface="TT Chocolates"/>
                <a:ea typeface="TT Chocolates"/>
                <a:cs typeface="TT Chocolates"/>
                <a:sym typeface="TT Chocolates"/>
              </a:rPr>
              <a:t>Sin embargo, un pasaje del libro de Josué arroja luz sobre el verdadero sentido de esta frase, gracias a la forma en que se traduce allí el término hebreo dabar (palabra). Ese pasaje es el versículo de memoria de la lección de esta semana: Josué 21: 45. «No faltó ni una palabra de todas las buenas promesas que Jehová había hecho a la casa de Israel. Todo se cumplió» (la cursiva es nuestra).</a:t>
            </a:r>
          </a:p>
        </p:txBody>
      </p:sp>
      <p:grpSp>
        <p:nvGrpSpPr>
          <p:cNvPr name="Group 3" id="3"/>
          <p:cNvGrpSpPr/>
          <p:nvPr/>
        </p:nvGrpSpPr>
        <p:grpSpPr>
          <a:xfrm rot="0">
            <a:off x="0" y="0"/>
            <a:ext cx="6076950" cy="10287000"/>
            <a:chOff x="0" y="0"/>
            <a:chExt cx="8102600" cy="13716000"/>
          </a:xfrm>
        </p:grpSpPr>
        <p:pic>
          <p:nvPicPr>
            <p:cNvPr name="Picture 4" id="4"/>
            <p:cNvPicPr>
              <a:picLocks noChangeAspect="true"/>
            </p:cNvPicPr>
            <p:nvPr/>
          </p:nvPicPr>
          <p:blipFill>
            <a:blip r:embed="rId2"/>
            <a:srcRect l="26481" t="0" r="26481" b="0"/>
            <a:stretch>
              <a:fillRect/>
            </a:stretch>
          </p:blipFill>
          <p:spPr>
            <a:xfrm flipH="false" flipV="false">
              <a:off x="0" y="0"/>
              <a:ext cx="8102600" cy="13716000"/>
            </a:xfrm>
            <a:prstGeom prst="rect">
              <a:avLst/>
            </a:prstGeom>
          </p:spPr>
        </p:pic>
      </p:grpSp>
      <p:sp>
        <p:nvSpPr>
          <p:cNvPr name="TextBox 5" id="5"/>
          <p:cNvSpPr txBox="true"/>
          <p:nvPr/>
        </p:nvSpPr>
        <p:spPr>
          <a:xfrm rot="0">
            <a:off x="8163653" y="724835"/>
            <a:ext cx="7677715" cy="569631"/>
          </a:xfrm>
          <a:prstGeom prst="rect">
            <a:avLst/>
          </a:prstGeom>
        </p:spPr>
        <p:txBody>
          <a:bodyPr anchor="t" rtlCol="false" tIns="0" lIns="0" bIns="0" rIns="0">
            <a:spAutoFit/>
          </a:bodyPr>
          <a:lstStyle/>
          <a:p>
            <a:pPr algn="l">
              <a:lnSpc>
                <a:spcPts val="4510"/>
              </a:lnSpc>
            </a:pPr>
            <a:r>
              <a:rPr lang="en-US" sz="3496" spc="562">
                <a:solidFill>
                  <a:srgbClr val="242121"/>
                </a:solidFill>
                <a:latin typeface="TT Chocolates"/>
                <a:ea typeface="TT Chocolates"/>
                <a:cs typeface="TT Chocolates"/>
                <a:sym typeface="TT Chocolates"/>
              </a:rPr>
              <a:t>CONCLUSION</a:t>
            </a:r>
          </a:p>
        </p:txBody>
      </p:sp>
      <p:sp>
        <p:nvSpPr>
          <p:cNvPr name="TextBox 6" id="6"/>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FFAF5"/>
        </a:solidFill>
      </p:bgPr>
    </p:bg>
    <p:spTree>
      <p:nvGrpSpPr>
        <p:cNvPr id="1" name=""/>
        <p:cNvGrpSpPr/>
        <p:nvPr/>
      </p:nvGrpSpPr>
      <p:grpSpPr>
        <a:xfrm>
          <a:off x="0" y="0"/>
          <a:ext cx="0" cy="0"/>
          <a:chOff x="0" y="0"/>
          <a:chExt cx="0" cy="0"/>
        </a:xfrm>
      </p:grpSpPr>
      <p:sp>
        <p:nvSpPr>
          <p:cNvPr name="TextBox 2" id="2"/>
          <p:cNvSpPr txBox="true"/>
          <p:nvPr/>
        </p:nvSpPr>
        <p:spPr>
          <a:xfrm rot="0">
            <a:off x="2864837" y="1946534"/>
            <a:ext cx="13734850" cy="6539716"/>
          </a:xfrm>
          <a:prstGeom prst="rect">
            <a:avLst/>
          </a:prstGeom>
        </p:spPr>
        <p:txBody>
          <a:bodyPr anchor="t" rtlCol="false" tIns="0" lIns="0" bIns="0" rIns="0">
            <a:spAutoFit/>
          </a:bodyPr>
          <a:lstStyle/>
          <a:p>
            <a:pPr algn="l">
              <a:lnSpc>
                <a:spcPts val="4791"/>
              </a:lnSpc>
            </a:pPr>
            <a:r>
              <a:rPr lang="en-US" sz="3194">
                <a:solidFill>
                  <a:srgbClr val="242121"/>
                </a:solidFill>
                <a:latin typeface="TT Chocolates"/>
                <a:ea typeface="TT Chocolates"/>
                <a:cs typeface="TT Chocolates"/>
                <a:sym typeface="TT Chocolates"/>
              </a:rPr>
              <a:t>En este versículo, el término dabar aparece dos veces. La primera se traduce como «palabra», su traducción más común en las más de 1,200 veces que aparece en el Antiguo Testamento. La segunda se traduce como «promesa», una acepción que aclara mejor el sentido del Salmo 56. </a:t>
            </a:r>
          </a:p>
          <a:p>
            <a:pPr algn="l">
              <a:lnSpc>
                <a:spcPts val="4791"/>
              </a:lnSpc>
            </a:pPr>
          </a:p>
          <a:p>
            <a:pPr algn="l">
              <a:lnSpc>
                <a:spcPts val="4791"/>
              </a:lnSpc>
            </a:pPr>
            <a:r>
              <a:rPr lang="en-US" sz="3194">
                <a:solidFill>
                  <a:srgbClr val="242121"/>
                </a:solidFill>
                <a:latin typeface="TT Chocolates"/>
                <a:ea typeface="TT Chocolates"/>
                <a:cs typeface="TT Chocolates"/>
                <a:sym typeface="TT Chocolates"/>
              </a:rPr>
              <a:t>La Traducción al Lenguaje Actual lo expresa así: «Confío en ti, mi Dios, y te alabo por tus promesas». Alabar a Dios por sus promesas es una forma de expresar plena confianza en que Él cumplirá lo que ha dicho. Por eso, si estás esperando que Dios cumpla lo que te prometió, puedes estar seguro de que lo hará... en el momento justo.</a:t>
            </a:r>
          </a:p>
          <a:p>
            <a:pPr algn="l">
              <a:lnSpc>
                <a:spcPts val="4791"/>
              </a:lnSpc>
            </a:pPr>
          </a:p>
        </p:txBody>
      </p:sp>
      <p:sp>
        <p:nvSpPr>
          <p:cNvPr name="TextBox 3" id="3"/>
          <p:cNvSpPr txBox="true"/>
          <p:nvPr/>
        </p:nvSpPr>
        <p:spPr>
          <a:xfrm rot="0">
            <a:off x="8163653" y="724835"/>
            <a:ext cx="7677715" cy="569631"/>
          </a:xfrm>
          <a:prstGeom prst="rect">
            <a:avLst/>
          </a:prstGeom>
        </p:spPr>
        <p:txBody>
          <a:bodyPr anchor="t" rtlCol="false" tIns="0" lIns="0" bIns="0" rIns="0">
            <a:spAutoFit/>
          </a:bodyPr>
          <a:lstStyle/>
          <a:p>
            <a:pPr algn="l">
              <a:lnSpc>
                <a:spcPts val="4510"/>
              </a:lnSpc>
            </a:pPr>
            <a:r>
              <a:rPr lang="en-US" sz="3496" spc="562">
                <a:solidFill>
                  <a:srgbClr val="242121"/>
                </a:solidFill>
                <a:latin typeface="TT Chocolates"/>
                <a:ea typeface="TT Chocolates"/>
                <a:cs typeface="TT Chocolates"/>
                <a:sym typeface="TT Chocolates"/>
              </a:rPr>
              <a:t>CONCLUSION</a:t>
            </a:r>
          </a:p>
        </p:txBody>
      </p:sp>
      <p:sp>
        <p:nvSpPr>
          <p:cNvPr name="TextBox 4" id="4"/>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70" r="0" b="-16370"/>
            </a:stretch>
          </a:blipFill>
        </p:spPr>
      </p:sp>
      <p:grpSp>
        <p:nvGrpSpPr>
          <p:cNvPr name="Group 3" id="3"/>
          <p:cNvGrpSpPr/>
          <p:nvPr/>
        </p:nvGrpSpPr>
        <p:grpSpPr>
          <a:xfrm rot="0">
            <a:off x="0" y="0"/>
            <a:ext cx="18288000" cy="3505200"/>
            <a:chOff x="0" y="0"/>
            <a:chExt cx="4816593" cy="923180"/>
          </a:xfrm>
        </p:grpSpPr>
        <p:sp>
          <p:nvSpPr>
            <p:cNvPr name="Freeform 4" id="4"/>
            <p:cNvSpPr/>
            <p:nvPr/>
          </p:nvSpPr>
          <p:spPr>
            <a:xfrm flipH="false" flipV="false" rot="0">
              <a:off x="0" y="0"/>
              <a:ext cx="4816592" cy="923180"/>
            </a:xfrm>
            <a:custGeom>
              <a:avLst/>
              <a:gdLst/>
              <a:ahLst/>
              <a:cxnLst/>
              <a:rect r="r" b="b" t="t" l="l"/>
              <a:pathLst>
                <a:path h="923180" w="4816592">
                  <a:moveTo>
                    <a:pt x="0" y="0"/>
                  </a:moveTo>
                  <a:lnTo>
                    <a:pt x="4816592" y="0"/>
                  </a:lnTo>
                  <a:lnTo>
                    <a:pt x="4816592" y="923180"/>
                  </a:lnTo>
                  <a:lnTo>
                    <a:pt x="0" y="923180"/>
                  </a:lnTo>
                  <a:close/>
                </a:path>
              </a:pathLst>
            </a:custGeom>
            <a:solidFill>
              <a:srgbClr val="886644"/>
            </a:solidFill>
          </p:spPr>
        </p:sp>
        <p:sp>
          <p:nvSpPr>
            <p:cNvPr name="TextBox 5" id="5"/>
            <p:cNvSpPr txBox="true"/>
            <p:nvPr/>
          </p:nvSpPr>
          <p:spPr>
            <a:xfrm>
              <a:off x="0" y="-28575"/>
              <a:ext cx="4816593" cy="951755"/>
            </a:xfrm>
            <a:prstGeom prst="rect">
              <a:avLst/>
            </a:prstGeom>
          </p:spPr>
          <p:txBody>
            <a:bodyPr anchor="ctr" rtlCol="false" tIns="50800" lIns="50800" bIns="50800" rIns="50800"/>
            <a:lstStyle/>
            <a:p>
              <a:pPr algn="ctr">
                <a:lnSpc>
                  <a:spcPts val="2575"/>
                </a:lnSpc>
              </a:pPr>
            </a:p>
          </p:txBody>
        </p:sp>
      </p:grpSp>
      <p:grpSp>
        <p:nvGrpSpPr>
          <p:cNvPr name="Group 6" id="6"/>
          <p:cNvGrpSpPr>
            <a:grpSpLocks noChangeAspect="true"/>
          </p:cNvGrpSpPr>
          <p:nvPr/>
        </p:nvGrpSpPr>
        <p:grpSpPr>
          <a:xfrm rot="0">
            <a:off x="7035153" y="1028700"/>
            <a:ext cx="4217695" cy="4217678"/>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t="0" r="-25046" b="0"/>
              </a:stretch>
            </a:blipFill>
          </p:spPr>
        </p:sp>
      </p:grpSp>
      <p:sp>
        <p:nvSpPr>
          <p:cNvPr name="TextBox 8" id="8"/>
          <p:cNvSpPr txBox="true"/>
          <p:nvPr/>
        </p:nvSpPr>
        <p:spPr>
          <a:xfrm rot="0">
            <a:off x="4266635" y="5789386"/>
            <a:ext cx="9754730" cy="9391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Himno Final</a:t>
            </a:r>
          </a:p>
        </p:txBody>
      </p:sp>
      <p:sp>
        <p:nvSpPr>
          <p:cNvPr name="TextBox 9" id="9"/>
          <p:cNvSpPr txBox="true"/>
          <p:nvPr/>
        </p:nvSpPr>
        <p:spPr>
          <a:xfrm rot="0">
            <a:off x="1535728" y="7281001"/>
            <a:ext cx="15216544" cy="1217751"/>
          </a:xfrm>
          <a:prstGeom prst="rect">
            <a:avLst/>
          </a:prstGeom>
        </p:spPr>
        <p:txBody>
          <a:bodyPr anchor="t" rtlCol="false" tIns="0" lIns="0" bIns="0" rIns="0">
            <a:spAutoFit/>
          </a:bodyPr>
          <a:lstStyle/>
          <a:p>
            <a:pPr algn="ctr">
              <a:lnSpc>
                <a:spcPts val="9692"/>
              </a:lnSpc>
            </a:pPr>
            <a:r>
              <a:rPr lang="en-US" sz="7880" b="true">
                <a:solidFill>
                  <a:srgbClr val="242121"/>
                </a:solidFill>
                <a:latin typeface="Amaranth Bold"/>
                <a:ea typeface="Amaranth Bold"/>
                <a:cs typeface="Amaranth Bold"/>
                <a:sym typeface="Amaranth Bold"/>
              </a:rPr>
              <a:t>#  412, “Todas las promesas”</a:t>
            </a:r>
          </a:p>
        </p:txBody>
      </p:sp>
      <p:sp>
        <p:nvSpPr>
          <p:cNvPr name="TextBox 10" id="10"/>
          <p:cNvSpPr txBox="true"/>
          <p:nvPr/>
        </p:nvSpPr>
        <p:spPr>
          <a:xfrm rot="5400000">
            <a:off x="13906267" y="5728980"/>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TextBox 2" id="2"/>
          <p:cNvSpPr txBox="true"/>
          <p:nvPr/>
        </p:nvSpPr>
        <p:spPr>
          <a:xfrm rot="0">
            <a:off x="6767539" y="2376452"/>
            <a:ext cx="10944464" cy="6618476"/>
          </a:xfrm>
          <a:prstGeom prst="rect">
            <a:avLst/>
          </a:prstGeom>
        </p:spPr>
        <p:txBody>
          <a:bodyPr anchor="t" rtlCol="false" tIns="0" lIns="0" bIns="0" rIns="0">
            <a:spAutoFit/>
          </a:bodyPr>
          <a:lstStyle/>
          <a:p>
            <a:pPr algn="l">
              <a:lnSpc>
                <a:spcPts val="5329"/>
              </a:lnSpc>
            </a:pPr>
            <a:r>
              <a:rPr lang="en-US" sz="3552">
                <a:solidFill>
                  <a:srgbClr val="242121"/>
                </a:solidFill>
                <a:latin typeface="TT Chocolates"/>
                <a:ea typeface="TT Chocolates"/>
                <a:cs typeface="TT Chocolates"/>
                <a:sym typeface="TT Chocolates"/>
              </a:rPr>
              <a:t>La Biblia como proyecto de Dios es uno de los retos más grandes de toda la historia. Dios tenía que establecer los fundamentos desde el principio, anticipar todo lo que vendría, conservar la memoria de su Palabra por generaciones y soportar la infidelidad de su pueblo, mientras su mayor enemigo, Satanás, procuraba desviar a los creyentes del propósito divino plasmado en las Escrituras. Pero Dios fue aún más allá. Se atrevió a hacer promesas por generaciones, que sobrevivirían las personas que las redactaron y sus primeros lectores.</a:t>
            </a:r>
          </a:p>
        </p:txBody>
      </p:sp>
      <p:grpSp>
        <p:nvGrpSpPr>
          <p:cNvPr name="Group 3" id="3"/>
          <p:cNvGrpSpPr/>
          <p:nvPr/>
        </p:nvGrpSpPr>
        <p:grpSpPr>
          <a:xfrm rot="0">
            <a:off x="0" y="0"/>
            <a:ext cx="6076950" cy="10287000"/>
            <a:chOff x="0" y="0"/>
            <a:chExt cx="8102600" cy="13716000"/>
          </a:xfrm>
        </p:grpSpPr>
        <p:pic>
          <p:nvPicPr>
            <p:cNvPr name="Picture 4" id="4"/>
            <p:cNvPicPr>
              <a:picLocks noChangeAspect="true"/>
            </p:cNvPicPr>
            <p:nvPr/>
          </p:nvPicPr>
          <p:blipFill>
            <a:blip r:embed="rId2"/>
            <a:srcRect l="5666" t="0" r="5666" b="0"/>
            <a:stretch>
              <a:fillRect/>
            </a:stretch>
          </p:blipFill>
          <p:spPr>
            <a:xfrm flipH="false" flipV="false">
              <a:off x="0" y="0"/>
              <a:ext cx="8102600" cy="13716000"/>
            </a:xfrm>
            <a:prstGeom prst="rect">
              <a:avLst/>
            </a:prstGeom>
          </p:spPr>
        </p:pic>
      </p:grpSp>
      <p:sp>
        <p:nvSpPr>
          <p:cNvPr name="TextBox 5" id="5"/>
          <p:cNvSpPr txBox="true"/>
          <p:nvPr/>
        </p:nvSpPr>
        <p:spPr>
          <a:xfrm rot="0">
            <a:off x="8400914" y="1545956"/>
            <a:ext cx="7677715" cy="453807"/>
          </a:xfrm>
          <a:prstGeom prst="rect">
            <a:avLst/>
          </a:prstGeom>
        </p:spPr>
        <p:txBody>
          <a:bodyPr anchor="t" rtlCol="false" tIns="0" lIns="0" bIns="0" rIns="0">
            <a:spAutoFit/>
          </a:bodyPr>
          <a:lstStyle/>
          <a:p>
            <a:pPr algn="l">
              <a:lnSpc>
                <a:spcPts val="3607"/>
              </a:lnSpc>
            </a:pPr>
            <a:r>
              <a:rPr lang="en-US" sz="2796" spc="450">
                <a:solidFill>
                  <a:srgbClr val="242121"/>
                </a:solidFill>
                <a:latin typeface="TT Chocolates"/>
                <a:ea typeface="TT Chocolates"/>
                <a:cs typeface="TT Chocolates"/>
                <a:sym typeface="TT Chocolates"/>
              </a:rPr>
              <a:t>INTRODUCCION</a:t>
            </a:r>
          </a:p>
        </p:txBody>
      </p:sp>
      <p:sp>
        <p:nvSpPr>
          <p:cNvPr name="TextBox 6" id="6"/>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2541823" y="-42740"/>
            <a:ext cx="8826851" cy="10329740"/>
          </a:xfrm>
          <a:custGeom>
            <a:avLst/>
            <a:gdLst/>
            <a:ahLst/>
            <a:cxnLst/>
            <a:rect r="r" b="b" t="t" l="l"/>
            <a:pathLst>
              <a:path h="10329740" w="8826851">
                <a:moveTo>
                  <a:pt x="0" y="0"/>
                </a:moveTo>
                <a:lnTo>
                  <a:pt x="8826851" y="0"/>
                </a:lnTo>
                <a:lnTo>
                  <a:pt x="8826851" y="10329740"/>
                </a:lnTo>
                <a:lnTo>
                  <a:pt x="0" y="10329740"/>
                </a:lnTo>
                <a:lnTo>
                  <a:pt x="0" y="0"/>
                </a:lnTo>
                <a:close/>
              </a:path>
            </a:pathLst>
          </a:custGeom>
          <a:blipFill>
            <a:blip r:embed="rId2"/>
            <a:stretch>
              <a:fillRect l="0" t="0" r="-67779" b="0"/>
            </a:stretch>
          </a:blipFill>
        </p:spPr>
      </p:sp>
      <p:sp>
        <p:nvSpPr>
          <p:cNvPr name="TextBox 3" id="3"/>
          <p:cNvSpPr txBox="true"/>
          <p:nvPr/>
        </p:nvSpPr>
        <p:spPr>
          <a:xfrm rot="0">
            <a:off x="6677702" y="2357402"/>
            <a:ext cx="10581598" cy="6516519"/>
          </a:xfrm>
          <a:prstGeom prst="rect">
            <a:avLst/>
          </a:prstGeom>
        </p:spPr>
        <p:txBody>
          <a:bodyPr anchor="t" rtlCol="false" tIns="0" lIns="0" bIns="0" rIns="0">
            <a:spAutoFit/>
          </a:bodyPr>
          <a:lstStyle/>
          <a:p>
            <a:pPr algn="l">
              <a:lnSpc>
                <a:spcPts val="6448"/>
              </a:lnSpc>
            </a:pPr>
            <a:r>
              <a:rPr lang="en-US" sz="4299">
                <a:solidFill>
                  <a:srgbClr val="242121"/>
                </a:solidFill>
                <a:latin typeface="TT Chocolates"/>
                <a:ea typeface="TT Chocolates"/>
                <a:cs typeface="TT Chocolates"/>
                <a:sym typeface="TT Chocolates"/>
              </a:rPr>
              <a:t> La profecía bíblica anunció la liberación de Israel de la esclavitud; la legislación de la Torá anticipó la conquista de Canaán; la profecía de Jeremías predijo el regreso del cautiverio... los ejemplos sobran. Ahora bien, ¿se quedaron las bendiciones de Dios en la historia bíblica, o todavía encontramos provisión divina para su pueblo remanente? </a:t>
            </a:r>
          </a:p>
        </p:txBody>
      </p:sp>
      <p:sp>
        <p:nvSpPr>
          <p:cNvPr name="TextBox 4" id="4"/>
          <p:cNvSpPr txBox="true"/>
          <p:nvPr/>
        </p:nvSpPr>
        <p:spPr>
          <a:xfrm rot="0">
            <a:off x="8400914" y="1545956"/>
            <a:ext cx="7677715" cy="453807"/>
          </a:xfrm>
          <a:prstGeom prst="rect">
            <a:avLst/>
          </a:prstGeom>
        </p:spPr>
        <p:txBody>
          <a:bodyPr anchor="t" rtlCol="false" tIns="0" lIns="0" bIns="0" rIns="0">
            <a:spAutoFit/>
          </a:bodyPr>
          <a:lstStyle/>
          <a:p>
            <a:pPr algn="l">
              <a:lnSpc>
                <a:spcPts val="3607"/>
              </a:lnSpc>
            </a:pPr>
            <a:r>
              <a:rPr lang="en-US" sz="2796" spc="450">
                <a:solidFill>
                  <a:srgbClr val="242121"/>
                </a:solidFill>
                <a:latin typeface="TT Chocolates"/>
                <a:ea typeface="TT Chocolates"/>
                <a:cs typeface="TT Chocolates"/>
                <a:sym typeface="TT Chocolates"/>
              </a:rPr>
              <a:t>INTRODUCCION</a:t>
            </a:r>
          </a:p>
        </p:txBody>
      </p:sp>
      <p:sp>
        <p:nvSpPr>
          <p:cNvPr name="TextBox 5" id="5"/>
          <p:cNvSpPr txBox="true"/>
          <p:nvPr/>
        </p:nvSpPr>
        <p:spPr>
          <a:xfrm rot="-568980">
            <a:off x="2068210" y="7347570"/>
            <a:ext cx="2675186" cy="720726"/>
          </a:xfrm>
          <a:prstGeom prst="rect">
            <a:avLst/>
          </a:prstGeom>
        </p:spPr>
        <p:txBody>
          <a:bodyPr anchor="t" rtlCol="false" tIns="0" lIns="0" bIns="0" rIns="0">
            <a:spAutoFit/>
          </a:bodyPr>
          <a:lstStyle/>
          <a:p>
            <a:pPr algn="ctr">
              <a:lnSpc>
                <a:spcPts val="5949"/>
              </a:lnSpc>
            </a:pPr>
            <a:r>
              <a:rPr lang="en-US" sz="4249">
                <a:solidFill>
                  <a:srgbClr val="242121"/>
                </a:solidFill>
                <a:latin typeface="Alkatra"/>
                <a:ea typeface="Alkatra"/>
                <a:cs typeface="Alkatra"/>
                <a:sym typeface="Alkatra"/>
              </a:rPr>
              <a:t>Bendiciones</a:t>
            </a:r>
          </a:p>
        </p:txBody>
      </p:sp>
      <p:sp>
        <p:nvSpPr>
          <p:cNvPr name="TextBox 6" id="6"/>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6436895" y="2769489"/>
            <a:ext cx="5414211" cy="4114800"/>
          </a:xfrm>
          <a:custGeom>
            <a:avLst/>
            <a:gdLst/>
            <a:ahLst/>
            <a:cxnLst/>
            <a:rect r="r" b="b" t="t" l="l"/>
            <a:pathLst>
              <a:path h="4114800" w="5414211">
                <a:moveTo>
                  <a:pt x="0" y="0"/>
                </a:moveTo>
                <a:lnTo>
                  <a:pt x="5414210" y="0"/>
                </a:lnTo>
                <a:lnTo>
                  <a:pt x="5414210" y="4114800"/>
                </a:lnTo>
                <a:lnTo>
                  <a:pt x="0" y="4114800"/>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6635" y="2942844"/>
            <a:ext cx="9754730" cy="373951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 «Yo os he entregado, como lo había dicho a Moisés, todo lugar que pisare la planta de vuestro pie». </a:t>
            </a:r>
          </a:p>
        </p:txBody>
      </p:sp>
      <p:sp>
        <p:nvSpPr>
          <p:cNvPr name="TextBox 4" id="4"/>
          <p:cNvSpPr txBox="true"/>
          <p:nvPr/>
        </p:nvSpPr>
        <p:spPr>
          <a:xfrm rot="0">
            <a:off x="4266635" y="7108317"/>
            <a:ext cx="9754730" cy="548640"/>
          </a:xfrm>
          <a:prstGeom prst="rect">
            <a:avLst/>
          </a:prstGeom>
        </p:spPr>
        <p:txBody>
          <a:bodyPr anchor="t" rtlCol="false" tIns="0" lIns="0" bIns="0" rIns="0">
            <a:spAutoFit/>
          </a:bodyPr>
          <a:lstStyle/>
          <a:p>
            <a:pPr algn="ctr">
              <a:lnSpc>
                <a:spcPts val="4304"/>
              </a:lnSpc>
            </a:pPr>
            <a:r>
              <a:rPr lang="en-US" b="true" sz="3499" spc="720">
                <a:solidFill>
                  <a:srgbClr val="242121"/>
                </a:solidFill>
                <a:latin typeface="TT Chocolates Bold"/>
                <a:ea typeface="TT Chocolates Bold"/>
                <a:cs typeface="TT Chocolates Bold"/>
                <a:sym typeface="TT Chocolates Bold"/>
              </a:rPr>
              <a:t>JOSUÉ 1: 3</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70" r="0" b="-16370"/>
            </a:stretch>
          </a:blipFill>
        </p:spPr>
      </p:sp>
      <p:grpSp>
        <p:nvGrpSpPr>
          <p:cNvPr name="Group 3" id="3"/>
          <p:cNvGrpSpPr/>
          <p:nvPr/>
        </p:nvGrpSpPr>
        <p:grpSpPr>
          <a:xfrm rot="0">
            <a:off x="0" y="0"/>
            <a:ext cx="18288000" cy="3505200"/>
            <a:chOff x="0" y="0"/>
            <a:chExt cx="4816593" cy="923180"/>
          </a:xfrm>
        </p:grpSpPr>
        <p:sp>
          <p:nvSpPr>
            <p:cNvPr name="Freeform 4" id="4"/>
            <p:cNvSpPr/>
            <p:nvPr/>
          </p:nvSpPr>
          <p:spPr>
            <a:xfrm flipH="false" flipV="false" rot="0">
              <a:off x="0" y="0"/>
              <a:ext cx="4816592" cy="923180"/>
            </a:xfrm>
            <a:custGeom>
              <a:avLst/>
              <a:gdLst/>
              <a:ahLst/>
              <a:cxnLst/>
              <a:rect r="r" b="b" t="t" l="l"/>
              <a:pathLst>
                <a:path h="923180" w="4816592">
                  <a:moveTo>
                    <a:pt x="0" y="0"/>
                  </a:moveTo>
                  <a:lnTo>
                    <a:pt x="4816592" y="0"/>
                  </a:lnTo>
                  <a:lnTo>
                    <a:pt x="4816592" y="923180"/>
                  </a:lnTo>
                  <a:lnTo>
                    <a:pt x="0" y="923180"/>
                  </a:lnTo>
                  <a:close/>
                </a:path>
              </a:pathLst>
            </a:custGeom>
            <a:solidFill>
              <a:srgbClr val="886644"/>
            </a:solidFill>
          </p:spPr>
        </p:sp>
        <p:sp>
          <p:nvSpPr>
            <p:cNvPr name="TextBox 5" id="5"/>
            <p:cNvSpPr txBox="true"/>
            <p:nvPr/>
          </p:nvSpPr>
          <p:spPr>
            <a:xfrm>
              <a:off x="0" y="-28575"/>
              <a:ext cx="4816593" cy="951755"/>
            </a:xfrm>
            <a:prstGeom prst="rect">
              <a:avLst/>
            </a:prstGeom>
          </p:spPr>
          <p:txBody>
            <a:bodyPr anchor="ctr" rtlCol="false" tIns="50800" lIns="50800" bIns="50800" rIns="50800"/>
            <a:lstStyle/>
            <a:p>
              <a:pPr algn="ctr">
                <a:lnSpc>
                  <a:spcPts val="2575"/>
                </a:lnSpc>
              </a:pPr>
            </a:p>
          </p:txBody>
        </p:sp>
      </p:grpSp>
      <p:grpSp>
        <p:nvGrpSpPr>
          <p:cNvPr name="Group 6" id="6"/>
          <p:cNvGrpSpPr>
            <a:grpSpLocks noChangeAspect="true"/>
          </p:cNvGrpSpPr>
          <p:nvPr/>
        </p:nvGrpSpPr>
        <p:grpSpPr>
          <a:xfrm rot="0">
            <a:off x="7035153" y="1028700"/>
            <a:ext cx="4217695" cy="4217678"/>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36" t="0" r="-25136" b="0"/>
              </a:stretch>
            </a:blipFill>
          </p:spPr>
        </p:sp>
      </p:grpSp>
      <p:sp>
        <p:nvSpPr>
          <p:cNvPr name="TextBox 8" id="8"/>
          <p:cNvSpPr txBox="true"/>
          <p:nvPr/>
        </p:nvSpPr>
        <p:spPr>
          <a:xfrm rot="0">
            <a:off x="4266635" y="5789386"/>
            <a:ext cx="9754730" cy="9391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Himno Inicial</a:t>
            </a:r>
          </a:p>
        </p:txBody>
      </p:sp>
      <p:sp>
        <p:nvSpPr>
          <p:cNvPr name="TextBox 9" id="9"/>
          <p:cNvSpPr txBox="true"/>
          <p:nvPr/>
        </p:nvSpPr>
        <p:spPr>
          <a:xfrm rot="0">
            <a:off x="1535728" y="7281001"/>
            <a:ext cx="15216544" cy="2446476"/>
          </a:xfrm>
          <a:prstGeom prst="rect">
            <a:avLst/>
          </a:prstGeom>
        </p:spPr>
        <p:txBody>
          <a:bodyPr anchor="t" rtlCol="false" tIns="0" lIns="0" bIns="0" rIns="0">
            <a:spAutoFit/>
          </a:bodyPr>
          <a:lstStyle/>
          <a:p>
            <a:pPr algn="ctr">
              <a:lnSpc>
                <a:spcPts val="9692"/>
              </a:lnSpc>
            </a:pPr>
            <a:r>
              <a:rPr lang="en-US" sz="7880" b="true">
                <a:solidFill>
                  <a:srgbClr val="242121"/>
                </a:solidFill>
                <a:latin typeface="Amaranth Bold"/>
                <a:ea typeface="Amaranth Bold"/>
                <a:cs typeface="Amaranth Bold"/>
                <a:sym typeface="Amaranth Bold"/>
              </a:rPr>
              <a:t># 55 - “Grande, Señor, es tu misericordia.”</a:t>
            </a:r>
          </a:p>
        </p:txBody>
      </p:sp>
      <p:sp>
        <p:nvSpPr>
          <p:cNvPr name="TextBox 10" id="10"/>
          <p:cNvSpPr txBox="true"/>
          <p:nvPr/>
        </p:nvSpPr>
        <p:spPr>
          <a:xfrm rot="5400000">
            <a:off x="13906267" y="6359161"/>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6436895" y="2769489"/>
            <a:ext cx="5414211" cy="4114800"/>
          </a:xfrm>
          <a:custGeom>
            <a:avLst/>
            <a:gdLst/>
            <a:ahLst/>
            <a:cxnLst/>
            <a:rect r="r" b="b" t="t" l="l"/>
            <a:pathLst>
              <a:path h="4114800" w="5414211">
                <a:moveTo>
                  <a:pt x="0" y="0"/>
                </a:moveTo>
                <a:lnTo>
                  <a:pt x="5414210" y="0"/>
                </a:lnTo>
                <a:lnTo>
                  <a:pt x="5414210" y="4114800"/>
                </a:lnTo>
                <a:lnTo>
                  <a:pt x="0" y="4114800"/>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6635" y="2476119"/>
            <a:ext cx="9754730" cy="46729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 «Nadie te podrá hacer frente en todos los días de tu vida; como estuve con Moisés, estaré contigo; no te dejaré ni te desampararé» </a:t>
            </a:r>
          </a:p>
        </p:txBody>
      </p:sp>
      <p:sp>
        <p:nvSpPr>
          <p:cNvPr name="TextBox 4" id="4"/>
          <p:cNvSpPr txBox="true"/>
          <p:nvPr/>
        </p:nvSpPr>
        <p:spPr>
          <a:xfrm rot="0">
            <a:off x="4266635" y="7917521"/>
            <a:ext cx="9754730" cy="548640"/>
          </a:xfrm>
          <a:prstGeom prst="rect">
            <a:avLst/>
          </a:prstGeom>
        </p:spPr>
        <p:txBody>
          <a:bodyPr anchor="t" rtlCol="false" tIns="0" lIns="0" bIns="0" rIns="0">
            <a:spAutoFit/>
          </a:bodyPr>
          <a:lstStyle/>
          <a:p>
            <a:pPr algn="ctr">
              <a:lnSpc>
                <a:spcPts val="4304"/>
              </a:lnSpc>
            </a:pPr>
            <a:r>
              <a:rPr lang="en-US" b="true" sz="3499" spc="720">
                <a:solidFill>
                  <a:srgbClr val="242121"/>
                </a:solidFill>
                <a:latin typeface="TT Chocolates Bold"/>
                <a:ea typeface="TT Chocolates Bold"/>
                <a:cs typeface="TT Chocolates Bold"/>
                <a:sym typeface="TT Chocolates Bold"/>
              </a:rPr>
              <a:t>JOSUÉ 1: 3</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AutoShape 2" id="2"/>
          <p:cNvSpPr/>
          <p:nvPr/>
        </p:nvSpPr>
        <p:spPr>
          <a:xfrm rot="5400000">
            <a:off x="5924550" y="5138738"/>
            <a:ext cx="8229600" cy="0"/>
          </a:xfrm>
          <a:prstGeom prst="line">
            <a:avLst/>
          </a:prstGeom>
          <a:ln cap="flat" w="9525">
            <a:solidFill>
              <a:srgbClr val="C6BBB0"/>
            </a:solidFill>
            <a:prstDash val="solid"/>
            <a:headEnd type="none" len="sm" w="sm"/>
            <a:tailEnd type="none" len="sm" w="sm"/>
          </a:ln>
        </p:spPr>
      </p:sp>
      <p:sp>
        <p:nvSpPr>
          <p:cNvPr name="Freeform 3" id="3"/>
          <p:cNvSpPr/>
          <p:nvPr/>
        </p:nvSpPr>
        <p:spPr>
          <a:xfrm flipH="false" flipV="false" rot="0">
            <a:off x="10656995" y="0"/>
            <a:ext cx="11458204" cy="10059576"/>
          </a:xfrm>
          <a:custGeom>
            <a:avLst/>
            <a:gdLst/>
            <a:ahLst/>
            <a:cxnLst/>
            <a:rect r="r" b="b" t="t" l="l"/>
            <a:pathLst>
              <a:path h="10059576" w="11458204">
                <a:moveTo>
                  <a:pt x="0" y="0"/>
                </a:moveTo>
                <a:lnTo>
                  <a:pt x="11458204" y="0"/>
                </a:lnTo>
                <a:lnTo>
                  <a:pt x="11458204" y="10059576"/>
                </a:lnTo>
                <a:lnTo>
                  <a:pt x="0" y="10059576"/>
                </a:lnTo>
                <a:lnTo>
                  <a:pt x="0" y="0"/>
                </a:lnTo>
                <a:close/>
              </a:path>
            </a:pathLst>
          </a:custGeom>
          <a:blipFill>
            <a:blip r:embed="rId2"/>
            <a:stretch>
              <a:fillRect l="-31772" t="0" r="0" b="0"/>
            </a:stretch>
          </a:blipFill>
        </p:spPr>
      </p:sp>
      <p:sp>
        <p:nvSpPr>
          <p:cNvPr name="TextBox 4" id="4"/>
          <p:cNvSpPr txBox="true"/>
          <p:nvPr/>
        </p:nvSpPr>
        <p:spPr>
          <a:xfrm rot="0">
            <a:off x="1534090" y="1872418"/>
            <a:ext cx="8401050" cy="2522437"/>
          </a:xfrm>
          <a:prstGeom prst="rect">
            <a:avLst/>
          </a:prstGeom>
        </p:spPr>
        <p:txBody>
          <a:bodyPr anchor="t" rtlCol="false" tIns="0" lIns="0" bIns="0" rIns="0">
            <a:spAutoFit/>
          </a:bodyPr>
          <a:lstStyle/>
          <a:p>
            <a:pPr algn="l">
              <a:lnSpc>
                <a:spcPts val="9639"/>
              </a:lnSpc>
            </a:pPr>
            <a:r>
              <a:rPr lang="en-US" sz="10146">
                <a:solidFill>
                  <a:srgbClr val="242121"/>
                </a:solidFill>
                <a:latin typeface="TT Chocolates"/>
                <a:ea typeface="TT Chocolates"/>
                <a:cs typeface="TT Chocolates"/>
                <a:sym typeface="TT Chocolates"/>
              </a:rPr>
              <a:t>Lectura Biblica y Oración</a:t>
            </a:r>
          </a:p>
        </p:txBody>
      </p:sp>
      <p:sp>
        <p:nvSpPr>
          <p:cNvPr name="TextBox 5" id="5"/>
          <p:cNvSpPr txBox="true"/>
          <p:nvPr/>
        </p:nvSpPr>
        <p:spPr>
          <a:xfrm rot="0">
            <a:off x="1534090" y="4746661"/>
            <a:ext cx="7065360" cy="3257798"/>
          </a:xfrm>
          <a:prstGeom prst="rect">
            <a:avLst/>
          </a:prstGeom>
        </p:spPr>
        <p:txBody>
          <a:bodyPr anchor="t" rtlCol="false" tIns="0" lIns="0" bIns="0" rIns="0">
            <a:spAutoFit/>
          </a:bodyPr>
          <a:lstStyle/>
          <a:p>
            <a:pPr algn="ctr">
              <a:lnSpc>
                <a:spcPts val="5240"/>
              </a:lnSpc>
            </a:pPr>
            <a:r>
              <a:rPr lang="en-US" sz="3493">
                <a:solidFill>
                  <a:srgbClr val="242121"/>
                </a:solidFill>
                <a:latin typeface="TT Chocolates"/>
                <a:ea typeface="TT Chocolates"/>
                <a:cs typeface="TT Chocolates"/>
                <a:sym typeface="TT Chocolates"/>
              </a:rPr>
              <a:t>«Me postraré hacia tu santo templo, y alabaré tu nombre por tu misericordia y tu fidelidad; porque has engrandecido tu nombre, y tu palabra sobre todas las cosas.» </a:t>
            </a:r>
          </a:p>
        </p:txBody>
      </p:sp>
      <p:sp>
        <p:nvSpPr>
          <p:cNvPr name="TextBox 6" id="6"/>
          <p:cNvSpPr txBox="true"/>
          <p:nvPr/>
        </p:nvSpPr>
        <p:spPr>
          <a:xfrm rot="0">
            <a:off x="5459166" y="8366409"/>
            <a:ext cx="4475974" cy="468673"/>
          </a:xfrm>
          <a:prstGeom prst="rect">
            <a:avLst/>
          </a:prstGeom>
        </p:spPr>
        <p:txBody>
          <a:bodyPr anchor="t" rtlCol="false" tIns="0" lIns="0" bIns="0" rIns="0">
            <a:spAutoFit/>
          </a:bodyPr>
          <a:lstStyle/>
          <a:p>
            <a:pPr algn="ctr">
              <a:lnSpc>
                <a:spcPts val="3912"/>
              </a:lnSpc>
              <a:spcBef>
                <a:spcPct val="0"/>
              </a:spcBef>
            </a:pPr>
            <a:r>
              <a:rPr lang="en-US" b="true" sz="2460" spc="1119">
                <a:solidFill>
                  <a:srgbClr val="242121"/>
                </a:solidFill>
                <a:latin typeface="TT Chocolates Bold"/>
                <a:ea typeface="TT Chocolates Bold"/>
                <a:cs typeface="TT Chocolates Bold"/>
                <a:sym typeface="TT Chocolates Bold"/>
              </a:rPr>
              <a:t>SALMOS 138:2</a:t>
            </a:r>
          </a:p>
        </p:txBody>
      </p:sp>
      <p:sp>
        <p:nvSpPr>
          <p:cNvPr name="TextBox 7" id="7"/>
          <p:cNvSpPr txBox="true"/>
          <p:nvPr/>
        </p:nvSpPr>
        <p:spPr>
          <a:xfrm rot="-5400000">
            <a:off x="-3269852" y="5330461"/>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6436895" y="2769489"/>
            <a:ext cx="5414211" cy="4114800"/>
          </a:xfrm>
          <a:custGeom>
            <a:avLst/>
            <a:gdLst/>
            <a:ahLst/>
            <a:cxnLst/>
            <a:rect r="r" b="b" t="t" l="l"/>
            <a:pathLst>
              <a:path h="4114800" w="5414211">
                <a:moveTo>
                  <a:pt x="0" y="0"/>
                </a:moveTo>
                <a:lnTo>
                  <a:pt x="5414210" y="0"/>
                </a:lnTo>
                <a:lnTo>
                  <a:pt x="5414210" y="4114800"/>
                </a:lnTo>
                <a:lnTo>
                  <a:pt x="0" y="4114800"/>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6635" y="2476119"/>
            <a:ext cx="9754730" cy="4672965"/>
          </a:xfrm>
          <a:prstGeom prst="rect">
            <a:avLst/>
          </a:prstGeom>
        </p:spPr>
        <p:txBody>
          <a:bodyPr anchor="t" rtlCol="false" tIns="0" lIns="0" bIns="0" rIns="0">
            <a:spAutoFit/>
          </a:bodyPr>
          <a:lstStyle/>
          <a:p>
            <a:pPr algn="ctr">
              <a:lnSpc>
                <a:spcPts val="7380"/>
              </a:lnSpc>
            </a:pPr>
            <a:r>
              <a:rPr lang="en-US" sz="6000">
                <a:solidFill>
                  <a:srgbClr val="242121"/>
                </a:solidFill>
                <a:latin typeface="TT Chocolates"/>
                <a:ea typeface="TT Chocolates"/>
                <a:cs typeface="TT Chocolates"/>
                <a:sym typeface="TT Chocolates"/>
              </a:rPr>
              <a:t>«Y Jehová dijo a Josué: "No tengas temor de ellos, porque yo los he entregado en tu mano; ninguno de ellos prevalecerá delante de ti"»</a:t>
            </a:r>
          </a:p>
        </p:txBody>
      </p:sp>
      <p:sp>
        <p:nvSpPr>
          <p:cNvPr name="TextBox 4" id="4"/>
          <p:cNvSpPr txBox="true"/>
          <p:nvPr/>
        </p:nvSpPr>
        <p:spPr>
          <a:xfrm rot="0">
            <a:off x="4266635" y="7917521"/>
            <a:ext cx="9754730" cy="548640"/>
          </a:xfrm>
          <a:prstGeom prst="rect">
            <a:avLst/>
          </a:prstGeom>
        </p:spPr>
        <p:txBody>
          <a:bodyPr anchor="t" rtlCol="false" tIns="0" lIns="0" bIns="0" rIns="0">
            <a:spAutoFit/>
          </a:bodyPr>
          <a:lstStyle/>
          <a:p>
            <a:pPr algn="ctr">
              <a:lnSpc>
                <a:spcPts val="4304"/>
              </a:lnSpc>
            </a:pPr>
            <a:r>
              <a:rPr lang="en-US" b="true" sz="3499" spc="720">
                <a:solidFill>
                  <a:srgbClr val="242121"/>
                </a:solidFill>
                <a:latin typeface="TT Chocolates Bold"/>
                <a:ea typeface="TT Chocolates Bold"/>
                <a:cs typeface="TT Chocolates Bold"/>
                <a:sym typeface="TT Chocolates Bold"/>
              </a:rPr>
              <a:t>JOSUÉ 10: 8</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AF5"/>
        </a:solidFill>
      </p:bgPr>
    </p:bg>
    <p:spTree>
      <p:nvGrpSpPr>
        <p:cNvPr id="1" name=""/>
        <p:cNvGrpSpPr/>
        <p:nvPr/>
      </p:nvGrpSpPr>
      <p:grpSpPr>
        <a:xfrm>
          <a:off x="0" y="0"/>
          <a:ext cx="0" cy="0"/>
          <a:chOff x="0" y="0"/>
          <a:chExt cx="0" cy="0"/>
        </a:xfrm>
      </p:grpSpPr>
      <p:sp>
        <p:nvSpPr>
          <p:cNvPr name="Freeform 2" id="2"/>
          <p:cNvSpPr/>
          <p:nvPr/>
        </p:nvSpPr>
        <p:spPr>
          <a:xfrm flipH="false" flipV="false" rot="0">
            <a:off x="-2541823" y="-42740"/>
            <a:ext cx="8826851" cy="10329740"/>
          </a:xfrm>
          <a:custGeom>
            <a:avLst/>
            <a:gdLst/>
            <a:ahLst/>
            <a:cxnLst/>
            <a:rect r="r" b="b" t="t" l="l"/>
            <a:pathLst>
              <a:path h="10329740" w="8826851">
                <a:moveTo>
                  <a:pt x="0" y="0"/>
                </a:moveTo>
                <a:lnTo>
                  <a:pt x="8826851" y="0"/>
                </a:lnTo>
                <a:lnTo>
                  <a:pt x="8826851" y="10329740"/>
                </a:lnTo>
                <a:lnTo>
                  <a:pt x="0" y="10329740"/>
                </a:lnTo>
                <a:lnTo>
                  <a:pt x="0" y="0"/>
                </a:lnTo>
                <a:close/>
              </a:path>
            </a:pathLst>
          </a:custGeom>
          <a:blipFill>
            <a:blip r:embed="rId2"/>
            <a:stretch>
              <a:fillRect l="-37824" t="0" r="-37824" b="0"/>
            </a:stretch>
          </a:blipFill>
        </p:spPr>
      </p:sp>
      <p:sp>
        <p:nvSpPr>
          <p:cNvPr name="TextBox 3" id="3"/>
          <p:cNvSpPr txBox="true"/>
          <p:nvPr/>
        </p:nvSpPr>
        <p:spPr>
          <a:xfrm rot="0">
            <a:off x="6677702" y="2357402"/>
            <a:ext cx="10581598" cy="6516519"/>
          </a:xfrm>
          <a:prstGeom prst="rect">
            <a:avLst/>
          </a:prstGeom>
        </p:spPr>
        <p:txBody>
          <a:bodyPr anchor="t" rtlCol="false" tIns="0" lIns="0" bIns="0" rIns="0">
            <a:spAutoFit/>
          </a:bodyPr>
          <a:lstStyle/>
          <a:p>
            <a:pPr algn="l">
              <a:lnSpc>
                <a:spcPts val="6448"/>
              </a:lnSpc>
            </a:pPr>
            <a:r>
              <a:rPr lang="en-US" sz="4299">
                <a:solidFill>
                  <a:srgbClr val="242121"/>
                </a:solidFill>
                <a:latin typeface="TT Chocolates"/>
                <a:ea typeface="TT Chocolates"/>
                <a:cs typeface="TT Chocolates"/>
                <a:sym typeface="TT Chocolates"/>
              </a:rPr>
              <a:t>En esta mañana nuestros corazones rebosan de gratitud por las maravillas que Dios ha hecho en nuestro medio. Sean todos bienvenidos en esta mañana a la presencia de Dios, y que ese gozo que hoy nos llena lo compartamos con todos los que nos vean incluso al final del culto. A continuación, escuchemos una música especial.</a:t>
            </a:r>
          </a:p>
        </p:txBody>
      </p:sp>
      <p:sp>
        <p:nvSpPr>
          <p:cNvPr name="TextBox 4" id="4"/>
          <p:cNvSpPr txBox="true"/>
          <p:nvPr/>
        </p:nvSpPr>
        <p:spPr>
          <a:xfrm rot="0">
            <a:off x="8216378" y="981075"/>
            <a:ext cx="7677715" cy="693837"/>
          </a:xfrm>
          <a:prstGeom prst="rect">
            <a:avLst/>
          </a:prstGeom>
        </p:spPr>
        <p:txBody>
          <a:bodyPr anchor="t" rtlCol="false" tIns="0" lIns="0" bIns="0" rIns="0">
            <a:spAutoFit/>
          </a:bodyPr>
          <a:lstStyle/>
          <a:p>
            <a:pPr algn="l">
              <a:lnSpc>
                <a:spcPts val="5542"/>
              </a:lnSpc>
            </a:pPr>
            <a:r>
              <a:rPr lang="en-US" sz="4296" spc="691">
                <a:solidFill>
                  <a:srgbClr val="242121"/>
                </a:solidFill>
                <a:latin typeface="TT Chocolates"/>
                <a:ea typeface="TT Chocolates"/>
                <a:cs typeface="TT Chocolates"/>
                <a:sym typeface="TT Chocolates"/>
              </a:rPr>
              <a:t>MUSICA ESPECIAL</a:t>
            </a:r>
          </a:p>
        </p:txBody>
      </p:sp>
      <p:sp>
        <p:nvSpPr>
          <p:cNvPr name="TextBox 5" id="5"/>
          <p:cNvSpPr txBox="true"/>
          <p:nvPr/>
        </p:nvSpPr>
        <p:spPr>
          <a:xfrm rot="5400000">
            <a:off x="13962127" y="4486869"/>
            <a:ext cx="7677715" cy="177962"/>
          </a:xfrm>
          <a:prstGeom prst="rect">
            <a:avLst/>
          </a:prstGeom>
        </p:spPr>
        <p:txBody>
          <a:bodyPr anchor="t" rtlCol="false" tIns="0" lIns="0" bIns="0" rIns="0">
            <a:spAutoFit/>
          </a:bodyPr>
          <a:lstStyle/>
          <a:p>
            <a:pPr algn="ctr">
              <a:lnSpc>
                <a:spcPts val="1415"/>
              </a:lnSpc>
            </a:pPr>
            <a:r>
              <a:rPr lang="en-US" sz="1096" spc="176">
                <a:solidFill>
                  <a:srgbClr val="242121"/>
                </a:solidFill>
                <a:latin typeface="TT Chocolates"/>
                <a:ea typeface="TT Chocolates"/>
                <a:cs typeface="TT Chocolates"/>
                <a:sym typeface="TT Chocolates"/>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DAG7tBQvYns</dc:identifier>
  <dcterms:modified xsi:type="dcterms:W3CDTF">2011-08-01T06:04:30Z</dcterms:modified>
  <cp:revision>1</cp:revision>
  <dc:title>Programa DIA PPT 20-12-25 </dc:title>
</cp:coreProperties>
</file>