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rial MT Pro" panose="020B0604020202020204" charset="0"/>
      <p:regular r:id="rId19"/>
    </p:embeddedFont>
    <p:embeddedFont>
      <p:font typeface="Arial MT Pro Bold" panose="020B0604020202020204" charset="0"/>
      <p:regular r:id="rId20"/>
    </p:embeddedFont>
    <p:embeddedFont>
      <p:font typeface="Canva Sans" panose="020B0604020202020204" charset="0"/>
      <p:regular r:id="rId21"/>
    </p:embeddedFont>
    <p:embeddedFont>
      <p:font typeface="Canva Sans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4.svg"/><Relationship Id="rId4" Type="http://schemas.openxmlformats.org/officeDocument/2006/relationships/image" Target="../media/image18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0404" y="6069419"/>
            <a:ext cx="9185611" cy="829176"/>
            <a:chOff x="0" y="0"/>
            <a:chExt cx="4502097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2097" cy="406400"/>
            </a:xfrm>
            <a:custGeom>
              <a:avLst/>
              <a:gdLst/>
              <a:ahLst/>
              <a:cxnLst/>
              <a:rect l="l" t="t" r="r" b="b"/>
              <a:pathLst>
                <a:path w="4502097" h="406400">
                  <a:moveTo>
                    <a:pt x="4298897" y="0"/>
                  </a:moveTo>
                  <a:cubicBezTo>
                    <a:pt x="4411121" y="0"/>
                    <a:pt x="4502097" y="90976"/>
                    <a:pt x="4502097" y="203200"/>
                  </a:cubicBezTo>
                  <a:cubicBezTo>
                    <a:pt x="4502097" y="315424"/>
                    <a:pt x="4411121" y="406400"/>
                    <a:pt x="429889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209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8758473" y="8156821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8640311" y="-1783764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 rot="-377882">
            <a:off x="8368709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10923843" y="472926"/>
            <a:ext cx="7737327" cy="10159794"/>
            <a:chOff x="0" y="0"/>
            <a:chExt cx="677888" cy="8901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7888" cy="890127"/>
            </a:xfrm>
            <a:custGeom>
              <a:avLst/>
              <a:gdLst/>
              <a:ahLst/>
              <a:cxnLst/>
              <a:rect l="l" t="t" r="r" b="b"/>
              <a:pathLst>
                <a:path w="677888" h="890127">
                  <a:moveTo>
                    <a:pt x="226085" y="19070"/>
                  </a:moveTo>
                  <a:cubicBezTo>
                    <a:pt x="260726" y="7556"/>
                    <a:pt x="300349" y="0"/>
                    <a:pt x="339127" y="0"/>
                  </a:cubicBezTo>
                  <a:cubicBezTo>
                    <a:pt x="377906" y="0"/>
                    <a:pt x="415221" y="6476"/>
                    <a:pt x="449608" y="17990"/>
                  </a:cubicBezTo>
                  <a:cubicBezTo>
                    <a:pt x="450341" y="18350"/>
                    <a:pt x="451072" y="18350"/>
                    <a:pt x="451803" y="18710"/>
                  </a:cubicBezTo>
                  <a:cubicBezTo>
                    <a:pt x="580942" y="64765"/>
                    <a:pt x="676059" y="186379"/>
                    <a:pt x="677888" y="330220"/>
                  </a:cubicBezTo>
                  <a:lnTo>
                    <a:pt x="677888" y="890127"/>
                  </a:lnTo>
                  <a:lnTo>
                    <a:pt x="0" y="890127"/>
                  </a:lnTo>
                  <a:lnTo>
                    <a:pt x="0" y="330635"/>
                  </a:lnTo>
                  <a:cubicBezTo>
                    <a:pt x="1829" y="185660"/>
                    <a:pt x="95482" y="64045"/>
                    <a:pt x="226085" y="19070"/>
                  </a:cubicBezTo>
                  <a:close/>
                </a:path>
              </a:pathLst>
            </a:custGeom>
            <a:blipFill>
              <a:blip r:embed="rId6"/>
              <a:stretch>
                <a:fillRect l="-15654" r="-15654"/>
              </a:stretch>
            </a:blipFill>
            <a:ln w="161925" cap="sq">
              <a:gradFill>
                <a:gsLst>
                  <a:gs pos="0">
                    <a:srgbClr val="FAFAFA">
                      <a:alpha val="0"/>
                    </a:srgbClr>
                  </a:gs>
                  <a:gs pos="100000">
                    <a:srgbClr val="3979CE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112036" y="-493057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1654301" y="2407480"/>
            <a:ext cx="7974142" cy="20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12"/>
              </a:lnSpc>
              <a:spcBef>
                <a:spcPct val="0"/>
              </a:spcBef>
            </a:pPr>
            <a:r>
              <a:rPr lang="en-US" sz="1072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CIUDADES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54301" y="3840005"/>
            <a:ext cx="7974142" cy="20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12"/>
              </a:lnSpc>
              <a:spcBef>
                <a:spcPct val="0"/>
              </a:spcBef>
            </a:pPr>
            <a:r>
              <a:rPr lang="en-US" sz="1072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REFUGIO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6799" y="6170187"/>
            <a:ext cx="6322595" cy="57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0"/>
              </a:lnSpc>
              <a:spcBef>
                <a:spcPct val="0"/>
              </a:spcBef>
            </a:pPr>
            <a:r>
              <a:rPr lang="en-US" sz="341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Programa de Escuela Sabática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6799" y="9625326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22013" y="2807889"/>
            <a:ext cx="1955270" cy="13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53"/>
              </a:lnSpc>
              <a:spcBef>
                <a:spcPct val="0"/>
              </a:spcBef>
            </a:pPr>
            <a:r>
              <a:rPr lang="en-US" sz="7324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1983" y="-1474588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-9597734" y="2332429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4936033" y="4721833"/>
            <a:ext cx="8415934" cy="980752"/>
            <a:chOff x="0" y="0"/>
            <a:chExt cx="3487359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87359" cy="406400"/>
            </a:xfrm>
            <a:custGeom>
              <a:avLst/>
              <a:gdLst/>
              <a:ahLst/>
              <a:cxnLst/>
              <a:rect l="l" t="t" r="r" b="b"/>
              <a:pathLst>
                <a:path w="3487359" h="406400">
                  <a:moveTo>
                    <a:pt x="3284159" y="0"/>
                  </a:moveTo>
                  <a:cubicBezTo>
                    <a:pt x="3396383" y="0"/>
                    <a:pt x="3487359" y="90976"/>
                    <a:pt x="3487359" y="203200"/>
                  </a:cubicBezTo>
                  <a:cubicBezTo>
                    <a:pt x="3487359" y="315424"/>
                    <a:pt x="3396383" y="406400"/>
                    <a:pt x="328415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48735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9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159452" y="5388823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9479852" y="4102407"/>
            <a:ext cx="370008" cy="37000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689" tIns="23689" rIns="23689" bIns="23689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5222648" y="5959760"/>
            <a:ext cx="8514409" cy="4584682"/>
          </a:xfrm>
          <a:custGeom>
            <a:avLst/>
            <a:gdLst/>
            <a:ahLst/>
            <a:cxnLst/>
            <a:rect l="l" t="t" r="r" b="b"/>
            <a:pathLst>
              <a:path w="8514409" h="4584682">
                <a:moveTo>
                  <a:pt x="0" y="0"/>
                </a:moveTo>
                <a:lnTo>
                  <a:pt x="8514409" y="0"/>
                </a:lnTo>
                <a:lnTo>
                  <a:pt x="8514409" y="4584682"/>
                </a:lnTo>
                <a:lnTo>
                  <a:pt x="0" y="45846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4426068" y="2273630"/>
            <a:ext cx="9435864" cy="2191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8"/>
              </a:lnSpc>
              <a:spcBef>
                <a:spcPct val="0"/>
              </a:spcBef>
            </a:pPr>
            <a:r>
              <a:rPr lang="en-US" sz="596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“Oraciones por causa de un tumor”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80680" y="4832381"/>
            <a:ext cx="4613579" cy="6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5"/>
              </a:lnSpc>
              <a:spcBef>
                <a:spcPct val="0"/>
              </a:spcBef>
            </a:pPr>
            <a:r>
              <a:rPr lang="en-US" sz="4046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informe Misionero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52662" y="9316781"/>
            <a:ext cx="2306789" cy="480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5"/>
              </a:lnSpc>
              <a:spcBef>
                <a:spcPct val="0"/>
              </a:spcBef>
            </a:pPr>
            <a:r>
              <a:rPr lang="en-US" sz="2846" b="1">
                <a:solidFill>
                  <a:srgbClr val="B2242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María - Chile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80465" y="-1783764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-9810967" y="7872372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2273657" y="3068223"/>
            <a:ext cx="1489448" cy="148944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32788" y="3068223"/>
            <a:ext cx="1489448" cy="148944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73657" y="6382923"/>
            <a:ext cx="1489448" cy="148944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832788" y="6382923"/>
            <a:ext cx="1489448" cy="148944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-483313" y="1625698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Freeform 17"/>
          <p:cNvSpPr/>
          <p:nvPr/>
        </p:nvSpPr>
        <p:spPr>
          <a:xfrm>
            <a:off x="2720911" y="3563816"/>
            <a:ext cx="594940" cy="498263"/>
          </a:xfrm>
          <a:custGeom>
            <a:avLst/>
            <a:gdLst/>
            <a:ahLst/>
            <a:cxnLst/>
            <a:rect l="l" t="t" r="r" b="b"/>
            <a:pathLst>
              <a:path w="594940" h="498263">
                <a:moveTo>
                  <a:pt x="0" y="0"/>
                </a:moveTo>
                <a:lnTo>
                  <a:pt x="594940" y="0"/>
                </a:lnTo>
                <a:lnTo>
                  <a:pt x="594940" y="498263"/>
                </a:lnTo>
                <a:lnTo>
                  <a:pt x="0" y="498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10280042" y="3563816"/>
            <a:ext cx="594940" cy="498263"/>
          </a:xfrm>
          <a:custGeom>
            <a:avLst/>
            <a:gdLst/>
            <a:ahLst/>
            <a:cxnLst/>
            <a:rect l="l" t="t" r="r" b="b"/>
            <a:pathLst>
              <a:path w="594940" h="498263">
                <a:moveTo>
                  <a:pt x="0" y="0"/>
                </a:moveTo>
                <a:lnTo>
                  <a:pt x="594940" y="0"/>
                </a:lnTo>
                <a:lnTo>
                  <a:pt x="594940" y="498263"/>
                </a:lnTo>
                <a:lnTo>
                  <a:pt x="0" y="498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>
            <a:off x="2720911" y="6878516"/>
            <a:ext cx="594940" cy="498263"/>
          </a:xfrm>
          <a:custGeom>
            <a:avLst/>
            <a:gdLst/>
            <a:ahLst/>
            <a:cxnLst/>
            <a:rect l="l" t="t" r="r" b="b"/>
            <a:pathLst>
              <a:path w="594940" h="498263">
                <a:moveTo>
                  <a:pt x="0" y="0"/>
                </a:moveTo>
                <a:lnTo>
                  <a:pt x="594940" y="0"/>
                </a:lnTo>
                <a:lnTo>
                  <a:pt x="594940" y="498263"/>
                </a:lnTo>
                <a:lnTo>
                  <a:pt x="0" y="498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10280042" y="6878516"/>
            <a:ext cx="594940" cy="498263"/>
          </a:xfrm>
          <a:custGeom>
            <a:avLst/>
            <a:gdLst/>
            <a:ahLst/>
            <a:cxnLst/>
            <a:rect l="l" t="t" r="r" b="b"/>
            <a:pathLst>
              <a:path w="594940" h="498263">
                <a:moveTo>
                  <a:pt x="0" y="0"/>
                </a:moveTo>
                <a:lnTo>
                  <a:pt x="594940" y="0"/>
                </a:lnTo>
                <a:lnTo>
                  <a:pt x="594940" y="498263"/>
                </a:lnTo>
                <a:lnTo>
                  <a:pt x="0" y="498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TextBox 21"/>
          <p:cNvSpPr txBox="1"/>
          <p:nvPr/>
        </p:nvSpPr>
        <p:spPr>
          <a:xfrm>
            <a:off x="3338564" y="1490949"/>
            <a:ext cx="11659004" cy="113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8"/>
              </a:lnSpc>
              <a:spcBef>
                <a:spcPct val="0"/>
              </a:spcBef>
            </a:pPr>
            <a:r>
              <a:rPr lang="en-US" sz="596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¿Qué implica la transformación?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42075" y="3375345"/>
            <a:ext cx="4267712" cy="1325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2"/>
              </a:lnSpc>
            </a:pPr>
            <a:r>
              <a:rPr lang="en-US" sz="2551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Dejar todas las prácticas mundanales afuera.</a:t>
            </a:r>
          </a:p>
          <a:p>
            <a:pPr algn="l">
              <a:lnSpc>
                <a:spcPts val="3572"/>
              </a:lnSpc>
              <a:spcBef>
                <a:spcPct val="0"/>
              </a:spcBef>
            </a:pPr>
            <a:endParaRPr lang="en-US" sz="2551" b="1">
              <a:solidFill>
                <a:srgbClr val="DC3A3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703236" y="3231829"/>
            <a:ext cx="4267712" cy="1325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2"/>
              </a:lnSpc>
              <a:spcBef>
                <a:spcPct val="0"/>
              </a:spcBef>
            </a:pPr>
            <a:r>
              <a:rPr lang="en-US" sz="2551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Renacer del agua y del Espíritu (lo que lleva a la decisión de bautizarse)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42075" y="6217076"/>
            <a:ext cx="4267712" cy="177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2"/>
              </a:lnSpc>
              <a:spcBef>
                <a:spcPct val="0"/>
              </a:spcBef>
            </a:pPr>
            <a:r>
              <a:rPr lang="en-US" sz="2551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Alcanzar una verdadera transformación interior (no solo cambiar por fuera)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703236" y="6664751"/>
            <a:ext cx="4267712" cy="87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2"/>
              </a:lnSpc>
              <a:spcBef>
                <a:spcPct val="0"/>
              </a:spcBef>
            </a:pPr>
            <a:r>
              <a:rPr lang="en-US" sz="2551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Vivir en santidad y en comunión con Dios.</a:t>
            </a:r>
          </a:p>
        </p:txBody>
      </p:sp>
      <p:sp>
        <p:nvSpPr>
          <p:cNvPr id="26" name="Freeform 26"/>
          <p:cNvSpPr/>
          <p:nvPr/>
        </p:nvSpPr>
        <p:spPr>
          <a:xfrm rot="-377882">
            <a:off x="14173122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27" name="Group 27"/>
          <p:cNvGrpSpPr/>
          <p:nvPr/>
        </p:nvGrpSpPr>
        <p:grpSpPr>
          <a:xfrm>
            <a:off x="6074920" y="8238777"/>
            <a:ext cx="1489448" cy="148944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6522174" y="8734370"/>
            <a:ext cx="594940" cy="498263"/>
          </a:xfrm>
          <a:custGeom>
            <a:avLst/>
            <a:gdLst/>
            <a:ahLst/>
            <a:cxnLst/>
            <a:rect l="l" t="t" r="r" b="b"/>
            <a:pathLst>
              <a:path w="594940" h="498263">
                <a:moveTo>
                  <a:pt x="0" y="0"/>
                </a:moveTo>
                <a:lnTo>
                  <a:pt x="594940" y="0"/>
                </a:lnTo>
                <a:lnTo>
                  <a:pt x="594940" y="498263"/>
                </a:lnTo>
                <a:lnTo>
                  <a:pt x="0" y="498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1" name="TextBox 31"/>
          <p:cNvSpPr txBox="1"/>
          <p:nvPr/>
        </p:nvSpPr>
        <p:spPr>
          <a:xfrm>
            <a:off x="7945368" y="8520606"/>
            <a:ext cx="4267712" cy="1325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2"/>
              </a:lnSpc>
              <a:spcBef>
                <a:spcPct val="0"/>
              </a:spcBef>
            </a:pPr>
            <a:r>
              <a:rPr lang="en-US" sz="2551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 le entregan vestiduras blancas y la espada de batalla.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1983" y="-1474588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-9597734" y="2332429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4936033" y="3723431"/>
            <a:ext cx="8415934" cy="980752"/>
            <a:chOff x="0" y="0"/>
            <a:chExt cx="3487359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87359" cy="406400"/>
            </a:xfrm>
            <a:custGeom>
              <a:avLst/>
              <a:gdLst/>
              <a:ahLst/>
              <a:cxnLst/>
              <a:rect l="l" t="t" r="r" b="b"/>
              <a:pathLst>
                <a:path w="3487359" h="406400">
                  <a:moveTo>
                    <a:pt x="3284159" y="0"/>
                  </a:moveTo>
                  <a:cubicBezTo>
                    <a:pt x="3396383" y="0"/>
                    <a:pt x="3487359" y="90976"/>
                    <a:pt x="3487359" y="203200"/>
                  </a:cubicBezTo>
                  <a:cubicBezTo>
                    <a:pt x="3487359" y="315424"/>
                    <a:pt x="3396383" y="406400"/>
                    <a:pt x="328415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48735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9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159452" y="5388823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7481185" y="5388823"/>
            <a:ext cx="2812568" cy="4396981"/>
          </a:xfrm>
          <a:custGeom>
            <a:avLst/>
            <a:gdLst/>
            <a:ahLst/>
            <a:cxnLst/>
            <a:rect l="l" t="t" r="r" b="b"/>
            <a:pathLst>
              <a:path w="2812568" h="4396981">
                <a:moveTo>
                  <a:pt x="0" y="0"/>
                </a:moveTo>
                <a:lnTo>
                  <a:pt x="2812568" y="0"/>
                </a:lnTo>
                <a:lnTo>
                  <a:pt x="2812568" y="4396982"/>
                </a:lnTo>
                <a:lnTo>
                  <a:pt x="0" y="43969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TextBox 10"/>
          <p:cNvSpPr txBox="1"/>
          <p:nvPr/>
        </p:nvSpPr>
        <p:spPr>
          <a:xfrm>
            <a:off x="4426068" y="2273630"/>
            <a:ext cx="9435864" cy="113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8"/>
              </a:lnSpc>
              <a:spcBef>
                <a:spcPct val="0"/>
              </a:spcBef>
            </a:pPr>
            <a:r>
              <a:rPr lang="en-US" sz="596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“La Mayor Inversión”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37211" y="3833979"/>
            <a:ext cx="4613579" cy="68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5"/>
              </a:lnSpc>
              <a:spcBef>
                <a:spcPct val="0"/>
              </a:spcBef>
            </a:pPr>
            <a:r>
              <a:rPr lang="en-US" sz="4046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Nuevo Horizonte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6887" y="-3378578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9279770" y="1953951"/>
            <a:ext cx="1489448" cy="148944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220054" y="9107792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9279770" y="7446894"/>
            <a:ext cx="1489448" cy="148944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241267" y="4629580"/>
            <a:ext cx="1489448" cy="148944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84869" y="4739261"/>
            <a:ext cx="5544037" cy="302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2"/>
              </a:lnSpc>
              <a:spcBef>
                <a:spcPct val="0"/>
              </a:spcBef>
            </a:pPr>
            <a:r>
              <a:rPr lang="en-US" sz="34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Pensemos en lo que experimenta un pecador y  cómo una ciudad de refugio puede proveerle solución.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48188" y="2635083"/>
            <a:ext cx="6866494" cy="199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2"/>
              </a:lnSpc>
              <a:spcBef>
                <a:spcPct val="0"/>
              </a:spcBef>
            </a:pPr>
            <a:r>
              <a:rPr lang="en-US" sz="28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Acosado por el pecado y el enemigo, teme la muerte eterna, busca desesperadamente un lugar de descanso y seguridad.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48188" y="8128026"/>
            <a:ext cx="6111112" cy="1325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2"/>
              </a:lnSpc>
              <a:spcBef>
                <a:spcPct val="0"/>
              </a:spcBef>
            </a:pPr>
            <a:r>
              <a:rPr lang="en-US" sz="25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Se siente bien al saber que Dios ha provisto un lugar seguro y lleno de Su presencia.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13147" y="5587069"/>
            <a:ext cx="7224779" cy="1325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72"/>
              </a:lnSpc>
              <a:spcBef>
                <a:spcPct val="0"/>
              </a:spcBef>
            </a:pPr>
            <a:r>
              <a:rPr lang="en-US" sz="25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Expresa su deseo de acogerse a la gracia salvadora, recibir a Jesús, nacer del agua y del Espíritu, y tomar la decisión de bautizarse.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48188" y="1896801"/>
            <a:ext cx="5582528" cy="50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2"/>
              </a:lnSpc>
              <a:spcBef>
                <a:spcPct val="0"/>
              </a:spcBef>
            </a:pPr>
            <a:r>
              <a:rPr lang="en-US" sz="2951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 Condición Inicial: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79770" y="2321678"/>
            <a:ext cx="1489448" cy="68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79770" y="7798654"/>
            <a:ext cx="1489448" cy="68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371741" y="4997308"/>
            <a:ext cx="1228501" cy="68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48188" y="7389744"/>
            <a:ext cx="5130288" cy="50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2"/>
              </a:lnSpc>
              <a:spcBef>
                <a:spcPct val="0"/>
              </a:spcBef>
            </a:pPr>
            <a:r>
              <a:rPr lang="en-US" sz="2951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 Sentimiento Final: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63811" y="5006833"/>
            <a:ext cx="4474115" cy="51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72"/>
              </a:lnSpc>
              <a:spcBef>
                <a:spcPct val="0"/>
              </a:spcBef>
            </a:pPr>
            <a:r>
              <a:rPr lang="en-US" sz="3051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 Decisión: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14396" y="1537102"/>
            <a:ext cx="7865374" cy="2030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95"/>
              </a:lnSpc>
              <a:spcBef>
                <a:spcPct val="0"/>
              </a:spcBef>
            </a:pPr>
            <a:r>
              <a:rPr lang="en-US" sz="5568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¿Cómo es la experiencia del pecador?</a:t>
            </a:r>
          </a:p>
        </p:txBody>
      </p:sp>
      <p:sp>
        <p:nvSpPr>
          <p:cNvPr id="25" name="Freeform 25"/>
          <p:cNvSpPr/>
          <p:nvPr/>
        </p:nvSpPr>
        <p:spPr>
          <a:xfrm>
            <a:off x="17287875" y="9561356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6" name="TextBox 26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1983" y="-1474588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-9597734" y="2332429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5256014" y="3305089"/>
            <a:ext cx="8415934" cy="980752"/>
            <a:chOff x="0" y="0"/>
            <a:chExt cx="3487359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87359" cy="406400"/>
            </a:xfrm>
            <a:custGeom>
              <a:avLst/>
              <a:gdLst/>
              <a:ahLst/>
              <a:cxnLst/>
              <a:rect l="l" t="t" r="r" b="b"/>
              <a:pathLst>
                <a:path w="3487359" h="406400">
                  <a:moveTo>
                    <a:pt x="3284159" y="0"/>
                  </a:moveTo>
                  <a:cubicBezTo>
                    <a:pt x="3396383" y="0"/>
                    <a:pt x="3487359" y="90976"/>
                    <a:pt x="3487359" y="203200"/>
                  </a:cubicBezTo>
                  <a:cubicBezTo>
                    <a:pt x="3487359" y="315424"/>
                    <a:pt x="3396383" y="406400"/>
                    <a:pt x="328415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48735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9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159452" y="5388823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4728774" y="5018508"/>
            <a:ext cx="9133158" cy="5628136"/>
          </a:xfrm>
          <a:custGeom>
            <a:avLst/>
            <a:gdLst/>
            <a:ahLst/>
            <a:cxnLst/>
            <a:rect l="l" t="t" r="r" b="b"/>
            <a:pathLst>
              <a:path w="9133158" h="5628136">
                <a:moveTo>
                  <a:pt x="0" y="0"/>
                </a:moveTo>
                <a:lnTo>
                  <a:pt x="9133158" y="0"/>
                </a:lnTo>
                <a:lnTo>
                  <a:pt x="9133158" y="5628136"/>
                </a:lnTo>
                <a:lnTo>
                  <a:pt x="0" y="56281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TextBox 10"/>
          <p:cNvSpPr txBox="1"/>
          <p:nvPr/>
        </p:nvSpPr>
        <p:spPr>
          <a:xfrm>
            <a:off x="6816500" y="3345194"/>
            <a:ext cx="5294961" cy="6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5"/>
              </a:lnSpc>
              <a:spcBef>
                <a:spcPct val="0"/>
              </a:spcBef>
            </a:pPr>
            <a:r>
              <a:rPr lang="en-US" sz="4046" b="1" dirty="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e </a:t>
            </a:r>
            <a:r>
              <a:rPr lang="en-US" sz="4046" b="1" dirty="0" err="1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informe</a:t>
            </a:r>
            <a:r>
              <a:rPr lang="en-US" sz="4046" b="1" dirty="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 secretarial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56014" y="1348813"/>
            <a:ext cx="7775972" cy="98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5149" b="1" dirty="0">
                <a:solidFill>
                  <a:srgbClr val="414141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TIEMPO DE LA LECCION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87036" y="1316293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342568" y="8260962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8"/>
                </a:lnTo>
                <a:lnTo>
                  <a:pt x="0" y="4513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9625173" y="84739"/>
            <a:ext cx="8426789" cy="9173561"/>
            <a:chOff x="0" y="0"/>
            <a:chExt cx="846330" cy="9213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6331" cy="921331"/>
            </a:xfrm>
            <a:custGeom>
              <a:avLst/>
              <a:gdLst/>
              <a:ahLst/>
              <a:cxnLst/>
              <a:rect l="l" t="t" r="r" b="b"/>
              <a:pathLst>
                <a:path w="846331" h="921331">
                  <a:moveTo>
                    <a:pt x="55124" y="0"/>
                  </a:moveTo>
                  <a:lnTo>
                    <a:pt x="791207" y="0"/>
                  </a:lnTo>
                  <a:cubicBezTo>
                    <a:pt x="821651" y="0"/>
                    <a:pt x="846331" y="24680"/>
                    <a:pt x="846331" y="55124"/>
                  </a:cubicBezTo>
                  <a:lnTo>
                    <a:pt x="846331" y="866208"/>
                  </a:lnTo>
                  <a:cubicBezTo>
                    <a:pt x="846331" y="880827"/>
                    <a:pt x="840523" y="894848"/>
                    <a:pt x="830185" y="905186"/>
                  </a:cubicBezTo>
                  <a:cubicBezTo>
                    <a:pt x="819848" y="915524"/>
                    <a:pt x="805827" y="921331"/>
                    <a:pt x="791207" y="921331"/>
                  </a:cubicBezTo>
                  <a:lnTo>
                    <a:pt x="55124" y="921331"/>
                  </a:lnTo>
                  <a:cubicBezTo>
                    <a:pt x="24680" y="921331"/>
                    <a:pt x="0" y="896652"/>
                    <a:pt x="0" y="866208"/>
                  </a:cubicBezTo>
                  <a:lnTo>
                    <a:pt x="0" y="55124"/>
                  </a:lnTo>
                  <a:cubicBezTo>
                    <a:pt x="0" y="40504"/>
                    <a:pt x="5808" y="26483"/>
                    <a:pt x="16145" y="16145"/>
                  </a:cubicBezTo>
                  <a:cubicBezTo>
                    <a:pt x="26483" y="5808"/>
                    <a:pt x="40504" y="0"/>
                    <a:pt x="55124" y="0"/>
                  </a:cubicBezTo>
                  <a:close/>
                </a:path>
              </a:pathLst>
            </a:custGeom>
            <a:blipFill>
              <a:blip r:embed="rId4"/>
              <a:stretch>
                <a:fillRect l="-21044" r="-96678"/>
              </a:stretch>
            </a:blipFill>
            <a:ln w="161925" cap="rnd">
              <a:gradFill>
                <a:gsLst>
                  <a:gs pos="0">
                    <a:srgbClr val="FAFAFA">
                      <a:alpha val="0"/>
                    </a:srgbClr>
                  </a:gs>
                  <a:gs pos="100000">
                    <a:srgbClr val="3979CE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1585567" y="-523383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6"/>
                </a:lnTo>
                <a:lnTo>
                  <a:pt x="0" y="1103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593883" y="2750005"/>
            <a:ext cx="7550117" cy="6063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1"/>
              </a:lnSpc>
            </a:pPr>
            <a:r>
              <a:rPr lang="en-US" sz="3158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Dios quiere que nuestra iglesia se abra a la salvación de los pecadores que buscan un lugar de refugio donde encontrar perdón y restauración.</a:t>
            </a:r>
          </a:p>
          <a:p>
            <a:pPr algn="l">
              <a:lnSpc>
                <a:spcPts val="4421"/>
              </a:lnSpc>
            </a:pPr>
            <a:endParaRPr lang="en-US" sz="3158">
              <a:solidFill>
                <a:srgbClr val="414141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421"/>
              </a:lnSpc>
              <a:spcBef>
                <a:spcPct val="0"/>
              </a:spcBef>
            </a:pPr>
            <a:r>
              <a:rPr lang="en-US" sz="3158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Quiera el cielo que nuestro corazón siempre anhele permanecer en comunión con Dios y con nuestros hermanos en la fe, fortalecidos en la esperanza que nos ofrece la promesa de la vida eterna.</a:t>
            </a:r>
          </a:p>
        </p:txBody>
      </p:sp>
      <p:sp>
        <p:nvSpPr>
          <p:cNvPr id="8" name="Freeform 8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2018873" y="1059118"/>
            <a:ext cx="6286927" cy="1128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09"/>
              </a:lnSpc>
            </a:pPr>
            <a:r>
              <a:rPr lang="en-US" sz="6649" b="1" dirty="0">
                <a:solidFill>
                  <a:srgbClr val="414141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CONCLUSION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87036" y="1316293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342568" y="8260962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8"/>
                </a:lnTo>
                <a:lnTo>
                  <a:pt x="0" y="4513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9625173" y="84739"/>
            <a:ext cx="8426789" cy="9173561"/>
            <a:chOff x="0" y="0"/>
            <a:chExt cx="846330" cy="9213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6331" cy="921331"/>
            </a:xfrm>
            <a:custGeom>
              <a:avLst/>
              <a:gdLst/>
              <a:ahLst/>
              <a:cxnLst/>
              <a:rect l="l" t="t" r="r" b="b"/>
              <a:pathLst>
                <a:path w="846331" h="921331">
                  <a:moveTo>
                    <a:pt x="55124" y="0"/>
                  </a:moveTo>
                  <a:lnTo>
                    <a:pt x="791207" y="0"/>
                  </a:lnTo>
                  <a:cubicBezTo>
                    <a:pt x="821651" y="0"/>
                    <a:pt x="846331" y="24680"/>
                    <a:pt x="846331" y="55124"/>
                  </a:cubicBezTo>
                  <a:lnTo>
                    <a:pt x="846331" y="866208"/>
                  </a:lnTo>
                  <a:cubicBezTo>
                    <a:pt x="846331" y="880827"/>
                    <a:pt x="840523" y="894848"/>
                    <a:pt x="830185" y="905186"/>
                  </a:cubicBezTo>
                  <a:cubicBezTo>
                    <a:pt x="819848" y="915524"/>
                    <a:pt x="805827" y="921331"/>
                    <a:pt x="791207" y="921331"/>
                  </a:cubicBezTo>
                  <a:lnTo>
                    <a:pt x="55124" y="921331"/>
                  </a:lnTo>
                  <a:cubicBezTo>
                    <a:pt x="24680" y="921331"/>
                    <a:pt x="0" y="896652"/>
                    <a:pt x="0" y="866208"/>
                  </a:cubicBezTo>
                  <a:lnTo>
                    <a:pt x="0" y="55124"/>
                  </a:lnTo>
                  <a:cubicBezTo>
                    <a:pt x="0" y="40504"/>
                    <a:pt x="5808" y="26483"/>
                    <a:pt x="16145" y="16145"/>
                  </a:cubicBezTo>
                  <a:cubicBezTo>
                    <a:pt x="26483" y="5808"/>
                    <a:pt x="40504" y="0"/>
                    <a:pt x="55124" y="0"/>
                  </a:cubicBezTo>
                  <a:close/>
                </a:path>
              </a:pathLst>
            </a:custGeom>
            <a:blipFill>
              <a:blip r:embed="rId4"/>
              <a:stretch>
                <a:fillRect l="-44634" r="-18760"/>
              </a:stretch>
            </a:blipFill>
            <a:ln w="161925" cap="rnd">
              <a:gradFill>
                <a:gsLst>
                  <a:gs pos="0">
                    <a:srgbClr val="FAFAFA">
                      <a:alpha val="0"/>
                    </a:srgbClr>
                  </a:gs>
                  <a:gs pos="100000">
                    <a:srgbClr val="3979CE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1585567" y="-523383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6"/>
                </a:lnTo>
                <a:lnTo>
                  <a:pt x="0" y="1103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314344" y="1606479"/>
            <a:ext cx="7550117" cy="6063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1"/>
              </a:lnSpc>
            </a:pPr>
            <a:r>
              <a:rPr lang="en-US" sz="3158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Que cada día caminemos con firmeza y confianza hacia esa ciudad celestial, recordando que aquí somos peregrinos y forasteros, y que nuestra verdadera patria está en los cielos, donde no habrá más dolor ni lágrimas. </a:t>
            </a:r>
          </a:p>
          <a:p>
            <a:pPr algn="l">
              <a:lnSpc>
                <a:spcPts val="4421"/>
              </a:lnSpc>
            </a:pPr>
            <a:endParaRPr lang="en-US" sz="3158">
              <a:solidFill>
                <a:srgbClr val="414141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421"/>
              </a:lnSpc>
              <a:spcBef>
                <a:spcPct val="0"/>
              </a:spcBef>
            </a:pPr>
            <a:r>
              <a:rPr lang="en-US" sz="3158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Que la gracia del Señor nos sostenga y guíe para vivir conforme a su voluntad, siendo luz en medio de las tinieblas de este mundo </a:t>
            </a:r>
          </a:p>
        </p:txBody>
      </p:sp>
      <p:sp>
        <p:nvSpPr>
          <p:cNvPr id="8" name="Freeform 8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1983" y="-1474588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-9597734" y="2332429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4207594" y="5757219"/>
            <a:ext cx="9852780" cy="1148196"/>
            <a:chOff x="0" y="0"/>
            <a:chExt cx="3487359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87359" cy="406400"/>
            </a:xfrm>
            <a:custGeom>
              <a:avLst/>
              <a:gdLst/>
              <a:ahLst/>
              <a:cxnLst/>
              <a:rect l="l" t="t" r="r" b="b"/>
              <a:pathLst>
                <a:path w="3487359" h="406400">
                  <a:moveTo>
                    <a:pt x="3284159" y="0"/>
                  </a:moveTo>
                  <a:cubicBezTo>
                    <a:pt x="3396383" y="0"/>
                    <a:pt x="3487359" y="90976"/>
                    <a:pt x="3487359" y="203200"/>
                  </a:cubicBezTo>
                  <a:cubicBezTo>
                    <a:pt x="3487359" y="315424"/>
                    <a:pt x="3396383" y="406400"/>
                    <a:pt x="328415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48735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9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159452" y="5388823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4662234" y="5874404"/>
            <a:ext cx="9367660" cy="80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2"/>
              </a:lnSpc>
              <a:spcBef>
                <a:spcPct val="0"/>
              </a:spcBef>
            </a:pPr>
            <a:r>
              <a:rPr lang="en-US" sz="4737" dirty="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# 562 “</a:t>
            </a:r>
            <a:r>
              <a:rPr lang="en-US" sz="4737" dirty="0" err="1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Esparcid</a:t>
            </a:r>
            <a:r>
              <a:rPr lang="en-US" sz="4737" dirty="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 la luz de Cristo”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07595" y="3565608"/>
            <a:ext cx="9538454" cy="11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9" b="1">
                <a:solidFill>
                  <a:srgbClr val="414141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HIMNO Y ORACIÓN FINAL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7835" y="-964243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472264" y="8740631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1584869" y="2194069"/>
            <a:ext cx="7401368" cy="8617565"/>
            <a:chOff x="0" y="0"/>
            <a:chExt cx="743344" cy="8654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3344" cy="865491"/>
            </a:xfrm>
            <a:custGeom>
              <a:avLst/>
              <a:gdLst/>
              <a:ahLst/>
              <a:cxnLst/>
              <a:rect l="l" t="t" r="r" b="b"/>
              <a:pathLst>
                <a:path w="743344" h="865491">
                  <a:moveTo>
                    <a:pt x="62761" y="0"/>
                  </a:moveTo>
                  <a:lnTo>
                    <a:pt x="680583" y="0"/>
                  </a:lnTo>
                  <a:cubicBezTo>
                    <a:pt x="715245" y="0"/>
                    <a:pt x="743344" y="28099"/>
                    <a:pt x="743344" y="62761"/>
                  </a:cubicBezTo>
                  <a:lnTo>
                    <a:pt x="743344" y="802730"/>
                  </a:lnTo>
                  <a:cubicBezTo>
                    <a:pt x="743344" y="837392"/>
                    <a:pt x="715245" y="865491"/>
                    <a:pt x="680583" y="865491"/>
                  </a:cubicBezTo>
                  <a:lnTo>
                    <a:pt x="62761" y="865491"/>
                  </a:lnTo>
                  <a:cubicBezTo>
                    <a:pt x="28099" y="865491"/>
                    <a:pt x="0" y="837392"/>
                    <a:pt x="0" y="802730"/>
                  </a:cubicBezTo>
                  <a:lnTo>
                    <a:pt x="0" y="62761"/>
                  </a:lnTo>
                  <a:cubicBezTo>
                    <a:pt x="0" y="28099"/>
                    <a:pt x="28099" y="0"/>
                    <a:pt x="62761" y="0"/>
                  </a:cubicBezTo>
                  <a:close/>
                </a:path>
              </a:pathLst>
            </a:custGeom>
            <a:blipFill>
              <a:blip r:embed="rId6"/>
              <a:stretch>
                <a:fillRect l="-8216" r="-8216"/>
              </a:stretch>
            </a:blipFill>
            <a:ln w="161925" cap="rnd">
              <a:gradFill>
                <a:gsLst>
                  <a:gs pos="0">
                    <a:srgbClr val="FAFAFA">
                      <a:alpha val="0"/>
                    </a:srgbClr>
                  </a:gs>
                  <a:gs pos="100000">
                    <a:srgbClr val="3979CE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Freeform 7"/>
          <p:cNvSpPr/>
          <p:nvPr/>
        </p:nvSpPr>
        <p:spPr>
          <a:xfrm>
            <a:off x="8442558" y="8154383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9785321" y="2675440"/>
            <a:ext cx="7806152" cy="6263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7"/>
              </a:lnSpc>
            </a:pPr>
            <a:r>
              <a:rPr lang="en-US" sz="3548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Las ciudades de refugio al oriente del Jordán son bien conocidas por todos los estudiosos de las Sagradas Escrituras. </a:t>
            </a:r>
          </a:p>
          <a:p>
            <a:pPr algn="l">
              <a:lnSpc>
                <a:spcPts val="4967"/>
              </a:lnSpc>
            </a:pPr>
            <a:endParaRPr lang="en-US" sz="3548">
              <a:solidFill>
                <a:srgbClr val="414141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967"/>
              </a:lnSpc>
              <a:spcBef>
                <a:spcPct val="0"/>
              </a:spcBef>
            </a:pPr>
            <a:r>
              <a:rPr lang="en-US" sz="3548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Moisés designó estas ciudades para que cualquier persona que matara a su prójimo sin intención y sin haber tenido enemistad previa pudiera huir allí y salvar su vida.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11671" y="1238662"/>
            <a:ext cx="6478836" cy="113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48"/>
              </a:lnSpc>
              <a:spcBef>
                <a:spcPct val="0"/>
              </a:spcBef>
            </a:pPr>
            <a:r>
              <a:rPr lang="en-US" sz="596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INTRODUCCION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7835" y="-964243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472264" y="8740631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1584869" y="2194069"/>
            <a:ext cx="7401368" cy="8617565"/>
            <a:chOff x="0" y="0"/>
            <a:chExt cx="743344" cy="8654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3344" cy="865491"/>
            </a:xfrm>
            <a:custGeom>
              <a:avLst/>
              <a:gdLst/>
              <a:ahLst/>
              <a:cxnLst/>
              <a:rect l="l" t="t" r="r" b="b"/>
              <a:pathLst>
                <a:path w="743344" h="865491">
                  <a:moveTo>
                    <a:pt x="62761" y="0"/>
                  </a:moveTo>
                  <a:lnTo>
                    <a:pt x="680583" y="0"/>
                  </a:lnTo>
                  <a:cubicBezTo>
                    <a:pt x="715245" y="0"/>
                    <a:pt x="743344" y="28099"/>
                    <a:pt x="743344" y="62761"/>
                  </a:cubicBezTo>
                  <a:lnTo>
                    <a:pt x="743344" y="802730"/>
                  </a:lnTo>
                  <a:cubicBezTo>
                    <a:pt x="743344" y="837392"/>
                    <a:pt x="715245" y="865491"/>
                    <a:pt x="680583" y="865491"/>
                  </a:cubicBezTo>
                  <a:lnTo>
                    <a:pt x="62761" y="865491"/>
                  </a:lnTo>
                  <a:cubicBezTo>
                    <a:pt x="28099" y="865491"/>
                    <a:pt x="0" y="837392"/>
                    <a:pt x="0" y="802730"/>
                  </a:cubicBezTo>
                  <a:lnTo>
                    <a:pt x="0" y="62761"/>
                  </a:lnTo>
                  <a:cubicBezTo>
                    <a:pt x="0" y="28099"/>
                    <a:pt x="28099" y="0"/>
                    <a:pt x="62761" y="0"/>
                  </a:cubicBezTo>
                  <a:close/>
                </a:path>
              </a:pathLst>
            </a:custGeom>
            <a:blipFill>
              <a:blip r:embed="rId6"/>
              <a:stretch>
                <a:fillRect l="-8216" r="-8216"/>
              </a:stretch>
            </a:blipFill>
            <a:ln w="161925" cap="rnd">
              <a:gradFill>
                <a:gsLst>
                  <a:gs pos="0">
                    <a:srgbClr val="FAFAFA">
                      <a:alpha val="0"/>
                    </a:srgbClr>
                  </a:gs>
                  <a:gs pos="100000">
                    <a:srgbClr val="3979CE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Freeform 7"/>
          <p:cNvSpPr/>
          <p:nvPr/>
        </p:nvSpPr>
        <p:spPr>
          <a:xfrm>
            <a:off x="8442558" y="8154383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9529916" y="1854456"/>
            <a:ext cx="7987854" cy="81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Los seres humanos somos pecadores, no porque hayamos decidido serlo, sino porque nuestros primeros padres nos dejaron ese triste legado debido a su desobediencia. 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414141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Ellos fueron engañados y atrapados por Satanás, «el enemigo de las almas». Cristo derramó su preciosa sangre por nosotros, limpiándonos del pecado, dándonos así un «salvoconducto» y acogiendo a los pecadores en el seno de su iglesia, que es la verdadera «ciudad de refugio».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1983" y="-1474588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-9597734" y="2332429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4936033" y="4721833"/>
            <a:ext cx="8415934" cy="980752"/>
            <a:chOff x="0" y="0"/>
            <a:chExt cx="3487359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87359" cy="406400"/>
            </a:xfrm>
            <a:custGeom>
              <a:avLst/>
              <a:gdLst/>
              <a:ahLst/>
              <a:cxnLst/>
              <a:rect l="l" t="t" r="r" b="b"/>
              <a:pathLst>
                <a:path w="3487359" h="406400">
                  <a:moveTo>
                    <a:pt x="3284159" y="0"/>
                  </a:moveTo>
                  <a:cubicBezTo>
                    <a:pt x="3396383" y="0"/>
                    <a:pt x="3487359" y="90976"/>
                    <a:pt x="3487359" y="203200"/>
                  </a:cubicBezTo>
                  <a:cubicBezTo>
                    <a:pt x="3487359" y="315424"/>
                    <a:pt x="3396383" y="406400"/>
                    <a:pt x="328415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48735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9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159452" y="5388823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9479852" y="4102407"/>
            <a:ext cx="370008" cy="37000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689" tIns="23689" rIns="23689" bIns="23689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1978068">
            <a:off x="5944739" y="4788560"/>
            <a:ext cx="7200808" cy="7187715"/>
          </a:xfrm>
          <a:custGeom>
            <a:avLst/>
            <a:gdLst/>
            <a:ahLst/>
            <a:cxnLst/>
            <a:rect l="l" t="t" r="r" b="b"/>
            <a:pathLst>
              <a:path w="7200808" h="7187715">
                <a:moveTo>
                  <a:pt x="0" y="0"/>
                </a:moveTo>
                <a:lnTo>
                  <a:pt x="7200808" y="0"/>
                </a:lnTo>
                <a:lnTo>
                  <a:pt x="7200808" y="7187716"/>
                </a:lnTo>
                <a:lnTo>
                  <a:pt x="0" y="71877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4426068" y="2273630"/>
            <a:ext cx="9435864" cy="113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8"/>
              </a:lnSpc>
              <a:spcBef>
                <a:spcPct val="0"/>
              </a:spcBef>
            </a:pPr>
            <a:r>
              <a:rPr lang="en-US" sz="596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HIMNO INICIAL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98303" y="4832381"/>
            <a:ext cx="7293680" cy="6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5"/>
              </a:lnSpc>
              <a:spcBef>
                <a:spcPct val="0"/>
              </a:spcBef>
            </a:pPr>
            <a:r>
              <a:rPr lang="en-US" sz="4046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Por fe en Cristo el Redentor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26068" y="3247860"/>
            <a:ext cx="9435864" cy="113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8"/>
              </a:lnSpc>
              <a:spcBef>
                <a:spcPct val="0"/>
              </a:spcBef>
            </a:pPr>
            <a:r>
              <a:rPr lang="en-US" sz="596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# 292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6887" y="-3378578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9279770" y="1953951"/>
            <a:ext cx="1489448" cy="148944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220054" y="9107792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9279770" y="7446894"/>
            <a:ext cx="1489448" cy="148944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3081" y="4371534"/>
            <a:ext cx="1489448" cy="148944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04871" y="4193624"/>
            <a:ext cx="6058387" cy="4855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2"/>
              </a:lnSpc>
              <a:spcBef>
                <a:spcPct val="0"/>
              </a:spcBef>
            </a:pPr>
            <a:r>
              <a:rPr lang="en-US" sz="34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Una ciudad de refugio es un espacio seguro donde el alma acosada por el enemigo encuentra descanso y misericordia. Es un lugar para sentirse rodeado de la presencia de Dios.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48188" y="2635083"/>
            <a:ext cx="6139687" cy="98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2"/>
              </a:lnSpc>
              <a:spcBef>
                <a:spcPct val="0"/>
              </a:spcBef>
            </a:pPr>
            <a:r>
              <a:rPr lang="en-US" sz="28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La iglesia es presentada como la verdadera «ciudad de refugio».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48188" y="8128026"/>
            <a:ext cx="6111112" cy="1325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2"/>
              </a:lnSpc>
              <a:spcBef>
                <a:spcPct val="0"/>
              </a:spcBef>
            </a:pPr>
            <a:r>
              <a:rPr lang="en-US" sz="25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Cristo derramó Su sangre para limpiar del pecado y ofrecer un «salvoconducto».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63259" y="5068633"/>
            <a:ext cx="7224779" cy="177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72"/>
              </a:lnSpc>
              <a:spcBef>
                <a:spcPct val="0"/>
              </a:spcBef>
            </a:pPr>
            <a:r>
              <a:rPr lang="en-US" sz="25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La humanidad es pecadora debido al legado de la desobediencia de los "primeros padres", quienes fueron engañados por Satanás, «el enemigo de las almas».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48188" y="1896801"/>
            <a:ext cx="5582528" cy="50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2"/>
              </a:lnSpc>
              <a:spcBef>
                <a:spcPct val="0"/>
              </a:spcBef>
            </a:pPr>
            <a:r>
              <a:rPr lang="en-US" sz="2951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Analogía con la Iglesia/Cristo: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79770" y="2321678"/>
            <a:ext cx="1489448" cy="68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79770" y="7798654"/>
            <a:ext cx="1489448" cy="68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203555" y="4739261"/>
            <a:ext cx="1228501" cy="68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48188" y="7389744"/>
            <a:ext cx="5130288" cy="50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2"/>
              </a:lnSpc>
              <a:spcBef>
                <a:spcPct val="0"/>
              </a:spcBef>
            </a:pPr>
            <a:r>
              <a:rPr lang="en-US" sz="2951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 Agente de Salvación: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13923" y="4009630"/>
            <a:ext cx="4474115" cy="1091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12"/>
              </a:lnSpc>
              <a:spcBef>
                <a:spcPct val="0"/>
              </a:spcBef>
            </a:pPr>
            <a:r>
              <a:rPr lang="en-US" sz="3151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Causa de la Condición Humana: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04871" y="1603777"/>
            <a:ext cx="7438746" cy="2046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5"/>
              </a:lnSpc>
              <a:spcBef>
                <a:spcPct val="0"/>
              </a:spcBef>
            </a:pPr>
            <a:r>
              <a:rPr lang="en-US" sz="3768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La analogía bíblica de las Ciudades de Refugio aplicada a la vida cristiana y a la Iglesia.</a:t>
            </a:r>
          </a:p>
        </p:txBody>
      </p:sp>
      <p:sp>
        <p:nvSpPr>
          <p:cNvPr id="25" name="Freeform 25"/>
          <p:cNvSpPr/>
          <p:nvPr/>
        </p:nvSpPr>
        <p:spPr>
          <a:xfrm>
            <a:off x="17287875" y="9561356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6" name="TextBox 26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1983" y="-1474588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-9597734" y="2332429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6159452" y="5388823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9479852" y="4102407"/>
            <a:ext cx="370008" cy="37000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689" tIns="23689" rIns="23689" bIns="23689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11276" y="4589118"/>
            <a:ext cx="8219175" cy="4017322"/>
            <a:chOff x="0" y="0"/>
            <a:chExt cx="2164721" cy="10580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64721" cy="1058060"/>
            </a:xfrm>
            <a:custGeom>
              <a:avLst/>
              <a:gdLst/>
              <a:ahLst/>
              <a:cxnLst/>
              <a:rect l="l" t="t" r="r" b="b"/>
              <a:pathLst>
                <a:path w="2164721" h="1058060">
                  <a:moveTo>
                    <a:pt x="48039" y="0"/>
                  </a:moveTo>
                  <a:lnTo>
                    <a:pt x="2116682" y="0"/>
                  </a:lnTo>
                  <a:cubicBezTo>
                    <a:pt x="2143213" y="0"/>
                    <a:pt x="2164721" y="21508"/>
                    <a:pt x="2164721" y="48039"/>
                  </a:cubicBezTo>
                  <a:lnTo>
                    <a:pt x="2164721" y="1010021"/>
                  </a:lnTo>
                  <a:cubicBezTo>
                    <a:pt x="2164721" y="1036552"/>
                    <a:pt x="2143213" y="1058060"/>
                    <a:pt x="2116682" y="1058060"/>
                  </a:cubicBezTo>
                  <a:lnTo>
                    <a:pt x="48039" y="1058060"/>
                  </a:lnTo>
                  <a:cubicBezTo>
                    <a:pt x="21508" y="1058060"/>
                    <a:pt x="0" y="1036552"/>
                    <a:pt x="0" y="1010021"/>
                  </a:cubicBezTo>
                  <a:lnTo>
                    <a:pt x="0" y="48039"/>
                  </a:lnTo>
                  <a:cubicBezTo>
                    <a:pt x="0" y="21508"/>
                    <a:pt x="21508" y="0"/>
                    <a:pt x="48039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64721" cy="109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99062" y="7854550"/>
            <a:ext cx="4017254" cy="2124123"/>
          </a:xfrm>
          <a:custGeom>
            <a:avLst/>
            <a:gdLst/>
            <a:ahLst/>
            <a:cxnLst/>
            <a:rect l="l" t="t" r="r" b="b"/>
            <a:pathLst>
              <a:path w="4017254" h="2124123">
                <a:moveTo>
                  <a:pt x="0" y="0"/>
                </a:moveTo>
                <a:lnTo>
                  <a:pt x="4017255" y="0"/>
                </a:lnTo>
                <a:lnTo>
                  <a:pt x="4017255" y="2124123"/>
                </a:lnTo>
                <a:lnTo>
                  <a:pt x="0" y="21241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14171996" y="7237176"/>
            <a:ext cx="3471701" cy="3358871"/>
          </a:xfrm>
          <a:custGeom>
            <a:avLst/>
            <a:gdLst/>
            <a:ahLst/>
            <a:cxnLst/>
            <a:rect l="l" t="t" r="r" b="b"/>
            <a:pathLst>
              <a:path w="3471701" h="3358871">
                <a:moveTo>
                  <a:pt x="0" y="0"/>
                </a:moveTo>
                <a:lnTo>
                  <a:pt x="3471701" y="0"/>
                </a:lnTo>
                <a:lnTo>
                  <a:pt x="3471701" y="3358871"/>
                </a:lnTo>
                <a:lnTo>
                  <a:pt x="0" y="33588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3188224" y="1198026"/>
            <a:ext cx="11911551" cy="113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8"/>
              </a:lnSpc>
              <a:spcBef>
                <a:spcPct val="0"/>
              </a:spcBef>
            </a:pPr>
            <a:r>
              <a:rPr lang="en-US" sz="596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LECTURA BIBLICA Y ORACION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64118" y="3491042"/>
            <a:ext cx="4759763" cy="79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5"/>
              </a:lnSpc>
              <a:spcBef>
                <a:spcPct val="0"/>
              </a:spcBef>
            </a:pPr>
            <a:r>
              <a:rPr lang="en-US" sz="4646" b="1">
                <a:solidFill>
                  <a:srgbClr val="DC3A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Efesios 2: 8, 9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98303" y="4971187"/>
            <a:ext cx="7293680" cy="318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5"/>
              </a:lnSpc>
              <a:spcBef>
                <a:spcPct val="0"/>
              </a:spcBef>
            </a:pPr>
            <a:r>
              <a:rPr lang="en-US" sz="3546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«Porque por gracia sois salvos por medio de la fe; y esto no de vosotros, pues es don de Dios;  no por obras, para que nadie se gloríe.»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40311" y="-1783764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2356964" y="8610253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1567951" y="1509246"/>
            <a:ext cx="6048089" cy="618352"/>
            <a:chOff x="0" y="0"/>
            <a:chExt cx="3974989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74990" cy="406400"/>
            </a:xfrm>
            <a:custGeom>
              <a:avLst/>
              <a:gdLst/>
              <a:ahLst/>
              <a:cxnLst/>
              <a:rect l="l" t="t" r="r" b="b"/>
              <a:pathLst>
                <a:path w="3974990" h="406400">
                  <a:moveTo>
                    <a:pt x="3771790" y="0"/>
                  </a:moveTo>
                  <a:cubicBezTo>
                    <a:pt x="3884014" y="0"/>
                    <a:pt x="3974990" y="90976"/>
                    <a:pt x="3974990" y="203200"/>
                  </a:cubicBezTo>
                  <a:cubicBezTo>
                    <a:pt x="3974990" y="315424"/>
                    <a:pt x="3884014" y="406400"/>
                    <a:pt x="377179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7498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67951" y="3923841"/>
            <a:ext cx="6048089" cy="618352"/>
            <a:chOff x="0" y="0"/>
            <a:chExt cx="3974989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74990" cy="406400"/>
            </a:xfrm>
            <a:custGeom>
              <a:avLst/>
              <a:gdLst/>
              <a:ahLst/>
              <a:cxnLst/>
              <a:rect l="l" t="t" r="r" b="b"/>
              <a:pathLst>
                <a:path w="3974990" h="406400">
                  <a:moveTo>
                    <a:pt x="3771790" y="0"/>
                  </a:moveTo>
                  <a:cubicBezTo>
                    <a:pt x="3884014" y="0"/>
                    <a:pt x="3974990" y="90976"/>
                    <a:pt x="3974990" y="203200"/>
                  </a:cubicBezTo>
                  <a:cubicBezTo>
                    <a:pt x="3974990" y="315424"/>
                    <a:pt x="3884014" y="406400"/>
                    <a:pt x="377179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7498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0339" y="7339345"/>
            <a:ext cx="6048089" cy="618352"/>
            <a:chOff x="0" y="0"/>
            <a:chExt cx="3974989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74990" cy="406400"/>
            </a:xfrm>
            <a:custGeom>
              <a:avLst/>
              <a:gdLst/>
              <a:ahLst/>
              <a:cxnLst/>
              <a:rect l="l" t="t" r="r" b="b"/>
              <a:pathLst>
                <a:path w="3974990" h="406400">
                  <a:moveTo>
                    <a:pt x="3771790" y="0"/>
                  </a:moveTo>
                  <a:cubicBezTo>
                    <a:pt x="3884014" y="0"/>
                    <a:pt x="3974990" y="90976"/>
                    <a:pt x="3974990" y="203200"/>
                  </a:cubicBezTo>
                  <a:cubicBezTo>
                    <a:pt x="3974990" y="315424"/>
                    <a:pt x="3884014" y="406400"/>
                    <a:pt x="377179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97498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82838" y="4808229"/>
            <a:ext cx="6048089" cy="618352"/>
            <a:chOff x="0" y="0"/>
            <a:chExt cx="3974989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74990" cy="406400"/>
            </a:xfrm>
            <a:custGeom>
              <a:avLst/>
              <a:gdLst/>
              <a:ahLst/>
              <a:cxnLst/>
              <a:rect l="l" t="t" r="r" b="b"/>
              <a:pathLst>
                <a:path w="3974990" h="406400">
                  <a:moveTo>
                    <a:pt x="3771790" y="0"/>
                  </a:moveTo>
                  <a:cubicBezTo>
                    <a:pt x="3884014" y="0"/>
                    <a:pt x="3974990" y="90976"/>
                    <a:pt x="3974990" y="203200"/>
                  </a:cubicBezTo>
                  <a:cubicBezTo>
                    <a:pt x="3974990" y="315424"/>
                    <a:pt x="3884014" y="406400"/>
                    <a:pt x="377179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97498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77882" flipH="1">
            <a:off x="15514429" y="5754282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8229756" y="0"/>
                </a:moveTo>
                <a:lnTo>
                  <a:pt x="0" y="0"/>
                </a:lnTo>
                <a:lnTo>
                  <a:pt x="0" y="1975141"/>
                </a:lnTo>
                <a:lnTo>
                  <a:pt x="8229756" y="1975141"/>
                </a:lnTo>
                <a:lnTo>
                  <a:pt x="82297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7" name="Group 17"/>
          <p:cNvGrpSpPr/>
          <p:nvPr/>
        </p:nvGrpSpPr>
        <p:grpSpPr>
          <a:xfrm>
            <a:off x="9382838" y="7339345"/>
            <a:ext cx="9499904" cy="3527598"/>
            <a:chOff x="0" y="0"/>
            <a:chExt cx="954107" cy="35428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54107" cy="354288"/>
            </a:xfrm>
            <a:custGeom>
              <a:avLst/>
              <a:gdLst/>
              <a:ahLst/>
              <a:cxnLst/>
              <a:rect l="l" t="t" r="r" b="b"/>
              <a:pathLst>
                <a:path w="954107" h="354288">
                  <a:moveTo>
                    <a:pt x="48897" y="0"/>
                  </a:moveTo>
                  <a:lnTo>
                    <a:pt x="905210" y="0"/>
                  </a:lnTo>
                  <a:cubicBezTo>
                    <a:pt x="918178" y="0"/>
                    <a:pt x="930615" y="5152"/>
                    <a:pt x="939785" y="14322"/>
                  </a:cubicBezTo>
                  <a:cubicBezTo>
                    <a:pt x="948955" y="23491"/>
                    <a:pt x="954107" y="35929"/>
                    <a:pt x="954107" y="48897"/>
                  </a:cubicBezTo>
                  <a:lnTo>
                    <a:pt x="954107" y="305392"/>
                  </a:lnTo>
                  <a:cubicBezTo>
                    <a:pt x="954107" y="332397"/>
                    <a:pt x="932215" y="354288"/>
                    <a:pt x="905210" y="354288"/>
                  </a:cubicBezTo>
                  <a:lnTo>
                    <a:pt x="48897" y="354288"/>
                  </a:lnTo>
                  <a:cubicBezTo>
                    <a:pt x="35929" y="354288"/>
                    <a:pt x="23491" y="349137"/>
                    <a:pt x="14322" y="339967"/>
                  </a:cubicBezTo>
                  <a:cubicBezTo>
                    <a:pt x="5152" y="330797"/>
                    <a:pt x="0" y="318360"/>
                    <a:pt x="0" y="305392"/>
                  </a:cubicBezTo>
                  <a:lnTo>
                    <a:pt x="0" y="48897"/>
                  </a:lnTo>
                  <a:cubicBezTo>
                    <a:pt x="0" y="35929"/>
                    <a:pt x="5152" y="23491"/>
                    <a:pt x="14322" y="14322"/>
                  </a:cubicBezTo>
                  <a:cubicBezTo>
                    <a:pt x="23491" y="5152"/>
                    <a:pt x="35929" y="0"/>
                    <a:pt x="48897" y="0"/>
                  </a:cubicBezTo>
                  <a:close/>
                </a:path>
              </a:pathLst>
            </a:custGeom>
            <a:blipFill>
              <a:blip r:embed="rId6"/>
              <a:stretch>
                <a:fillRect t="-25741" b="-25741"/>
              </a:stretch>
            </a:blipFill>
            <a:ln w="161925" cap="rnd">
              <a:gradFill>
                <a:gsLst>
                  <a:gs pos="0">
                    <a:srgbClr val="FAFAFA">
                      <a:alpha val="0"/>
                    </a:srgbClr>
                  </a:gs>
                  <a:gs pos="100000">
                    <a:srgbClr val="3979CE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9" name="Freeform 19"/>
          <p:cNvSpPr/>
          <p:nvPr/>
        </p:nvSpPr>
        <p:spPr>
          <a:xfrm>
            <a:off x="-543679" y="2393634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6"/>
                </a:lnTo>
                <a:lnTo>
                  <a:pt x="0" y="11039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TextBox 20"/>
          <p:cNvSpPr txBox="1"/>
          <p:nvPr/>
        </p:nvSpPr>
        <p:spPr>
          <a:xfrm>
            <a:off x="9435226" y="1965469"/>
            <a:ext cx="7108624" cy="2186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48"/>
              </a:lnSpc>
              <a:spcBef>
                <a:spcPct val="0"/>
              </a:spcBef>
            </a:pPr>
            <a:r>
              <a:rPr lang="en-US" sz="596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La naturaleza de la ciudad de refugio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20339" y="2298595"/>
            <a:ext cx="5995701" cy="102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2"/>
              </a:lnSpc>
              <a:spcBef>
                <a:spcPct val="0"/>
              </a:spcBef>
            </a:pPr>
            <a:r>
              <a:rPr lang="en-US" sz="29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Está fundada sobre la Roca eterna, que es Cristo Jesús.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20339" y="4722715"/>
            <a:ext cx="5995701" cy="199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2"/>
              </a:lnSpc>
              <a:spcBef>
                <a:spcPct val="0"/>
              </a:spcBef>
            </a:pPr>
            <a:r>
              <a:rPr lang="en-US" sz="28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Es una ciudad amurallada a la que el enemigo no puede entrar si sus habitantes vigilan y están en guardia.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67951" y="1569838"/>
            <a:ext cx="6048089" cy="50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2"/>
              </a:lnSpc>
              <a:spcBef>
                <a:spcPct val="0"/>
              </a:spcBef>
            </a:pPr>
            <a:r>
              <a:rPr lang="en-US" sz="2951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¿Dónde está fundada?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67951" y="3993959"/>
            <a:ext cx="6048089" cy="480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¿Es un lugar seguro?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46533" y="8138672"/>
            <a:ext cx="5995701" cy="199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2"/>
              </a:lnSpc>
              <a:spcBef>
                <a:spcPct val="0"/>
              </a:spcBef>
            </a:pPr>
            <a:r>
              <a:rPr lang="en-US" sz="28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Se entrega «la espada del Espíritu» (simbolizada por una espada o una Biblia) para defenderse del enemigo.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435226" y="5607103"/>
            <a:ext cx="5995701" cy="98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2"/>
              </a:lnSpc>
              <a:spcBef>
                <a:spcPct val="0"/>
              </a:spcBef>
            </a:pPr>
            <a:r>
              <a:rPr lang="en-US" sz="2851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Los ciudadanos viven cantando y alabando al Salvador, sin temor.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20339" y="7399937"/>
            <a:ext cx="6048089" cy="50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2"/>
              </a:lnSpc>
              <a:spcBef>
                <a:spcPct val="0"/>
              </a:spcBef>
            </a:pPr>
            <a:r>
              <a:rPr lang="en-US" sz="2951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¿Cuál es la arma de defensa?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82838" y="4868821"/>
            <a:ext cx="6048089" cy="50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2"/>
              </a:lnSpc>
              <a:spcBef>
                <a:spcPct val="0"/>
              </a:spcBef>
            </a:pPr>
            <a:r>
              <a:rPr lang="en-US" sz="2951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¿Cómo es la atmósfera?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87036" y="1316293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342568" y="8260962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8"/>
                </a:lnTo>
                <a:lnTo>
                  <a:pt x="0" y="4513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1584869" y="-523383"/>
            <a:ext cx="8426789" cy="9173561"/>
            <a:chOff x="0" y="0"/>
            <a:chExt cx="846330" cy="9213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6331" cy="921331"/>
            </a:xfrm>
            <a:custGeom>
              <a:avLst/>
              <a:gdLst/>
              <a:ahLst/>
              <a:cxnLst/>
              <a:rect l="l" t="t" r="r" b="b"/>
              <a:pathLst>
                <a:path w="846331" h="921331">
                  <a:moveTo>
                    <a:pt x="55124" y="0"/>
                  </a:moveTo>
                  <a:lnTo>
                    <a:pt x="791207" y="0"/>
                  </a:lnTo>
                  <a:cubicBezTo>
                    <a:pt x="821651" y="0"/>
                    <a:pt x="846331" y="24680"/>
                    <a:pt x="846331" y="55124"/>
                  </a:cubicBezTo>
                  <a:lnTo>
                    <a:pt x="846331" y="866208"/>
                  </a:lnTo>
                  <a:cubicBezTo>
                    <a:pt x="846331" y="880827"/>
                    <a:pt x="840523" y="894848"/>
                    <a:pt x="830185" y="905186"/>
                  </a:cubicBezTo>
                  <a:cubicBezTo>
                    <a:pt x="819848" y="915524"/>
                    <a:pt x="805827" y="921331"/>
                    <a:pt x="791207" y="921331"/>
                  </a:cubicBezTo>
                  <a:lnTo>
                    <a:pt x="55124" y="921331"/>
                  </a:lnTo>
                  <a:cubicBezTo>
                    <a:pt x="24680" y="921331"/>
                    <a:pt x="0" y="896652"/>
                    <a:pt x="0" y="866208"/>
                  </a:cubicBezTo>
                  <a:lnTo>
                    <a:pt x="0" y="55124"/>
                  </a:lnTo>
                  <a:cubicBezTo>
                    <a:pt x="0" y="40504"/>
                    <a:pt x="5808" y="26483"/>
                    <a:pt x="16145" y="16145"/>
                  </a:cubicBezTo>
                  <a:cubicBezTo>
                    <a:pt x="26483" y="5808"/>
                    <a:pt x="40504" y="0"/>
                    <a:pt x="55124" y="0"/>
                  </a:cubicBezTo>
                  <a:close/>
                </a:path>
              </a:pathLst>
            </a:custGeom>
            <a:blipFill>
              <a:blip r:embed="rId4"/>
              <a:stretch>
                <a:fillRect l="-31544" r="-31544"/>
              </a:stretch>
            </a:blipFill>
            <a:ln w="161925" cap="rnd">
              <a:gradFill>
                <a:gsLst>
                  <a:gs pos="0">
                    <a:srgbClr val="FAFAFA">
                      <a:alpha val="0"/>
                    </a:srgbClr>
                  </a:gs>
                  <a:gs pos="100000">
                    <a:srgbClr val="3979CE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1585567" y="-523383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6"/>
                </a:lnTo>
                <a:lnTo>
                  <a:pt x="0" y="1103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0737883" y="3379022"/>
            <a:ext cx="7158762" cy="3636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1"/>
              </a:lnSpc>
              <a:spcBef>
                <a:spcPct val="0"/>
              </a:spcBef>
            </a:pPr>
            <a:r>
              <a:rPr lang="en-US" sz="3458">
                <a:solidFill>
                  <a:srgbClr val="414141"/>
                </a:solidFill>
                <a:latin typeface="Canva Sans"/>
                <a:ea typeface="Canva Sans"/>
                <a:cs typeface="Canva Sans"/>
                <a:sym typeface="Canva Sans"/>
              </a:rPr>
              <a:t>En las ciudades de refugio no hay temor, así que vivimos cantando y alabando a nuestro Salvador. ¿Estás cansado?Descansa escuchando una alabanza musical.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63494" y="1156588"/>
            <a:ext cx="7156641" cy="113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48"/>
              </a:lnSpc>
              <a:spcBef>
                <a:spcPct val="0"/>
              </a:spcBef>
            </a:pPr>
            <a:r>
              <a:rPr lang="en-US" sz="596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MUSICA ESPECIAL</a:t>
            </a:r>
          </a:p>
        </p:txBody>
      </p:sp>
      <p:sp>
        <p:nvSpPr>
          <p:cNvPr id="9" name="Freeform 9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TextBox 10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84252" y="-1522137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9"/>
                </a:lnTo>
                <a:lnTo>
                  <a:pt x="0" y="451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3555532" y="8030311"/>
            <a:ext cx="13574072" cy="4513379"/>
          </a:xfrm>
          <a:custGeom>
            <a:avLst/>
            <a:gdLst/>
            <a:ahLst/>
            <a:cxnLst/>
            <a:rect l="l" t="t" r="r" b="b"/>
            <a:pathLst>
              <a:path w="13574072" h="4513379">
                <a:moveTo>
                  <a:pt x="0" y="0"/>
                </a:moveTo>
                <a:lnTo>
                  <a:pt x="13574072" y="0"/>
                </a:lnTo>
                <a:lnTo>
                  <a:pt x="13574072" y="4513378"/>
                </a:lnTo>
                <a:lnTo>
                  <a:pt x="0" y="4513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9724577" y="1692753"/>
            <a:ext cx="9132472" cy="9118881"/>
            <a:chOff x="0" y="0"/>
            <a:chExt cx="917205" cy="915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7205" cy="915840"/>
            </a:xfrm>
            <a:custGeom>
              <a:avLst/>
              <a:gdLst/>
              <a:ahLst/>
              <a:cxnLst/>
              <a:rect l="l" t="t" r="r" b="b"/>
              <a:pathLst>
                <a:path w="917205" h="915840">
                  <a:moveTo>
                    <a:pt x="50864" y="0"/>
                  </a:moveTo>
                  <a:lnTo>
                    <a:pt x="866340" y="0"/>
                  </a:lnTo>
                  <a:cubicBezTo>
                    <a:pt x="894432" y="0"/>
                    <a:pt x="917205" y="22773"/>
                    <a:pt x="917205" y="50864"/>
                  </a:cubicBezTo>
                  <a:lnTo>
                    <a:pt x="917205" y="864975"/>
                  </a:lnTo>
                  <a:cubicBezTo>
                    <a:pt x="917205" y="893067"/>
                    <a:pt x="894432" y="915840"/>
                    <a:pt x="866340" y="915840"/>
                  </a:cubicBezTo>
                  <a:lnTo>
                    <a:pt x="50864" y="915840"/>
                  </a:lnTo>
                  <a:cubicBezTo>
                    <a:pt x="22773" y="915840"/>
                    <a:pt x="0" y="893067"/>
                    <a:pt x="0" y="864975"/>
                  </a:cubicBezTo>
                  <a:lnTo>
                    <a:pt x="0" y="50864"/>
                  </a:lnTo>
                  <a:cubicBezTo>
                    <a:pt x="0" y="22773"/>
                    <a:pt x="22773" y="0"/>
                    <a:pt x="50864" y="0"/>
                  </a:cubicBezTo>
                  <a:close/>
                </a:path>
              </a:pathLst>
            </a:custGeom>
            <a:blipFill>
              <a:blip r:embed="rId4"/>
              <a:stretch>
                <a:fillRect l="-25024" r="-25024"/>
              </a:stretch>
            </a:blipFill>
            <a:ln w="161925" cap="rnd">
              <a:gradFill>
                <a:gsLst>
                  <a:gs pos="0">
                    <a:srgbClr val="FAFAFA">
                      <a:alpha val="0"/>
                    </a:srgbClr>
                  </a:gs>
                  <a:gs pos="100000">
                    <a:srgbClr val="3979CE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25554" y="2913457"/>
            <a:ext cx="5134911" cy="2453957"/>
            <a:chOff x="0" y="0"/>
            <a:chExt cx="2802148" cy="13391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02148" cy="1339138"/>
            </a:xfrm>
            <a:custGeom>
              <a:avLst/>
              <a:gdLst/>
              <a:ahLst/>
              <a:cxnLst/>
              <a:rect l="l" t="t" r="r" b="b"/>
              <a:pathLst>
                <a:path w="2802148" h="1339138">
                  <a:moveTo>
                    <a:pt x="40708" y="0"/>
                  </a:moveTo>
                  <a:lnTo>
                    <a:pt x="2761440" y="0"/>
                  </a:lnTo>
                  <a:cubicBezTo>
                    <a:pt x="2783923" y="0"/>
                    <a:pt x="2802148" y="18226"/>
                    <a:pt x="2802148" y="40708"/>
                  </a:cubicBezTo>
                  <a:lnTo>
                    <a:pt x="2802148" y="1298430"/>
                  </a:lnTo>
                  <a:cubicBezTo>
                    <a:pt x="2802148" y="1309226"/>
                    <a:pt x="2797859" y="1319581"/>
                    <a:pt x="2790225" y="1327215"/>
                  </a:cubicBezTo>
                  <a:cubicBezTo>
                    <a:pt x="2782591" y="1334849"/>
                    <a:pt x="2772237" y="1339138"/>
                    <a:pt x="2761440" y="1339138"/>
                  </a:cubicBezTo>
                  <a:lnTo>
                    <a:pt x="40708" y="1339138"/>
                  </a:lnTo>
                  <a:cubicBezTo>
                    <a:pt x="18226" y="1339138"/>
                    <a:pt x="0" y="1320912"/>
                    <a:pt x="0" y="1298430"/>
                  </a:cubicBezTo>
                  <a:lnTo>
                    <a:pt x="0" y="40708"/>
                  </a:lnTo>
                  <a:cubicBezTo>
                    <a:pt x="0" y="18226"/>
                    <a:pt x="18226" y="0"/>
                    <a:pt x="40708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02148" cy="1377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24879" y="6494709"/>
            <a:ext cx="5134911" cy="2453957"/>
            <a:chOff x="0" y="0"/>
            <a:chExt cx="2802148" cy="1339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02148" cy="1339138"/>
            </a:xfrm>
            <a:custGeom>
              <a:avLst/>
              <a:gdLst/>
              <a:ahLst/>
              <a:cxnLst/>
              <a:rect l="l" t="t" r="r" b="b"/>
              <a:pathLst>
                <a:path w="2802148" h="1339138">
                  <a:moveTo>
                    <a:pt x="40708" y="0"/>
                  </a:moveTo>
                  <a:lnTo>
                    <a:pt x="2761440" y="0"/>
                  </a:lnTo>
                  <a:cubicBezTo>
                    <a:pt x="2783923" y="0"/>
                    <a:pt x="2802148" y="18226"/>
                    <a:pt x="2802148" y="40708"/>
                  </a:cubicBezTo>
                  <a:lnTo>
                    <a:pt x="2802148" y="1298430"/>
                  </a:lnTo>
                  <a:cubicBezTo>
                    <a:pt x="2802148" y="1309226"/>
                    <a:pt x="2797859" y="1319581"/>
                    <a:pt x="2790225" y="1327215"/>
                  </a:cubicBezTo>
                  <a:cubicBezTo>
                    <a:pt x="2782591" y="1334849"/>
                    <a:pt x="2772237" y="1339138"/>
                    <a:pt x="2761440" y="1339138"/>
                  </a:cubicBezTo>
                  <a:lnTo>
                    <a:pt x="40708" y="1339138"/>
                  </a:lnTo>
                  <a:cubicBezTo>
                    <a:pt x="18226" y="1339138"/>
                    <a:pt x="0" y="1320912"/>
                    <a:pt x="0" y="1298430"/>
                  </a:cubicBezTo>
                  <a:lnTo>
                    <a:pt x="0" y="40708"/>
                  </a:lnTo>
                  <a:cubicBezTo>
                    <a:pt x="0" y="18226"/>
                    <a:pt x="18226" y="0"/>
                    <a:pt x="40708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02148" cy="1377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79874" y="2239688"/>
            <a:ext cx="1091361" cy="109136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01714" y="5862944"/>
            <a:ext cx="1091361" cy="10913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6683129" y="2542944"/>
            <a:ext cx="484850" cy="484850"/>
          </a:xfrm>
          <a:custGeom>
            <a:avLst/>
            <a:gdLst/>
            <a:ahLst/>
            <a:cxnLst/>
            <a:rect l="l" t="t" r="r" b="b"/>
            <a:pathLst>
              <a:path w="484850" h="484850">
                <a:moveTo>
                  <a:pt x="0" y="0"/>
                </a:moveTo>
                <a:lnTo>
                  <a:pt x="484850" y="0"/>
                </a:lnTo>
                <a:lnTo>
                  <a:pt x="484850" y="484850"/>
                </a:lnTo>
                <a:lnTo>
                  <a:pt x="0" y="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>
            <a:off x="8204970" y="6166199"/>
            <a:ext cx="484850" cy="484850"/>
          </a:xfrm>
          <a:custGeom>
            <a:avLst/>
            <a:gdLst/>
            <a:ahLst/>
            <a:cxnLst/>
            <a:rect l="l" t="t" r="r" b="b"/>
            <a:pathLst>
              <a:path w="484850" h="484850">
                <a:moveTo>
                  <a:pt x="0" y="0"/>
                </a:moveTo>
                <a:lnTo>
                  <a:pt x="484850" y="0"/>
                </a:lnTo>
                <a:lnTo>
                  <a:pt x="484850" y="484850"/>
                </a:lnTo>
                <a:lnTo>
                  <a:pt x="0" y="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13203455" y="1140795"/>
            <a:ext cx="1087358" cy="1103917"/>
          </a:xfrm>
          <a:custGeom>
            <a:avLst/>
            <a:gdLst/>
            <a:ahLst/>
            <a:cxnLst/>
            <a:rect l="l" t="t" r="r" b="b"/>
            <a:pathLst>
              <a:path w="1087358" h="1103917">
                <a:moveTo>
                  <a:pt x="0" y="0"/>
                </a:moveTo>
                <a:lnTo>
                  <a:pt x="1087358" y="0"/>
                </a:lnTo>
                <a:lnTo>
                  <a:pt x="1087358" y="1103917"/>
                </a:lnTo>
                <a:lnTo>
                  <a:pt x="0" y="11039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Freeform 21"/>
          <p:cNvSpPr/>
          <p:nvPr/>
        </p:nvSpPr>
        <p:spPr>
          <a:xfrm rot="-377882">
            <a:off x="-4114878" y="8984091"/>
            <a:ext cx="8229756" cy="1975141"/>
          </a:xfrm>
          <a:custGeom>
            <a:avLst/>
            <a:gdLst/>
            <a:ahLst/>
            <a:cxnLst/>
            <a:rect l="l" t="t" r="r" b="b"/>
            <a:pathLst>
              <a:path w="8229756" h="1975141">
                <a:moveTo>
                  <a:pt x="0" y="0"/>
                </a:moveTo>
                <a:lnTo>
                  <a:pt x="8229756" y="0"/>
                </a:lnTo>
                <a:lnTo>
                  <a:pt x="8229756" y="1975141"/>
                </a:lnTo>
                <a:lnTo>
                  <a:pt x="0" y="1975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/>
          <p:nvPr/>
        </p:nvSpPr>
        <p:spPr>
          <a:xfrm>
            <a:off x="1496058" y="1178318"/>
            <a:ext cx="4883816" cy="4296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48"/>
              </a:lnSpc>
              <a:spcBef>
                <a:spcPct val="0"/>
              </a:spcBef>
            </a:pPr>
            <a:r>
              <a:rPr lang="en-US" sz="5963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¿Cuáles son los requisitos para la ciudadanía?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67979" y="3617983"/>
            <a:ext cx="4565541" cy="1616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2"/>
              </a:lnSpc>
              <a:spcBef>
                <a:spcPct val="0"/>
              </a:spcBef>
            </a:pPr>
            <a:r>
              <a:rPr lang="en-US" sz="2351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Creer en Jesús y recibirlo en el corazón. Esto otorga la libertad y la felicidad, sin temor al enemigo.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91902" y="7220705"/>
            <a:ext cx="4666714" cy="1581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2"/>
              </a:lnSpc>
              <a:spcBef>
                <a:spcPct val="0"/>
              </a:spcBef>
            </a:pPr>
            <a:r>
              <a:rPr lang="en-US" sz="2251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La entrada es gratuita para el pecador; el precio fue pagado completamente por el Salvador con Su vida.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41806" y="3238892"/>
            <a:ext cx="4565541" cy="43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2"/>
              </a:lnSpc>
              <a:spcBef>
                <a:spcPct val="0"/>
              </a:spcBef>
            </a:pPr>
            <a:r>
              <a:rPr lang="en-US" sz="2551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 salvoconducto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993075" y="6645428"/>
            <a:ext cx="4565541" cy="43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2"/>
              </a:lnSpc>
              <a:spcBef>
                <a:spcPct val="0"/>
              </a:spcBef>
            </a:pPr>
            <a:r>
              <a:rPr lang="en-US" sz="2551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 pago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033069" y="6536712"/>
            <a:ext cx="5134911" cy="2453957"/>
            <a:chOff x="0" y="0"/>
            <a:chExt cx="2802148" cy="133913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802148" cy="1339138"/>
            </a:xfrm>
            <a:custGeom>
              <a:avLst/>
              <a:gdLst/>
              <a:ahLst/>
              <a:cxnLst/>
              <a:rect l="l" t="t" r="r" b="b"/>
              <a:pathLst>
                <a:path w="2802148" h="1339138">
                  <a:moveTo>
                    <a:pt x="40708" y="0"/>
                  </a:moveTo>
                  <a:lnTo>
                    <a:pt x="2761440" y="0"/>
                  </a:lnTo>
                  <a:cubicBezTo>
                    <a:pt x="2783923" y="0"/>
                    <a:pt x="2802148" y="18226"/>
                    <a:pt x="2802148" y="40708"/>
                  </a:cubicBezTo>
                  <a:lnTo>
                    <a:pt x="2802148" y="1298430"/>
                  </a:lnTo>
                  <a:cubicBezTo>
                    <a:pt x="2802148" y="1309226"/>
                    <a:pt x="2797859" y="1319581"/>
                    <a:pt x="2790225" y="1327215"/>
                  </a:cubicBezTo>
                  <a:cubicBezTo>
                    <a:pt x="2782591" y="1334849"/>
                    <a:pt x="2772237" y="1339138"/>
                    <a:pt x="2761440" y="1339138"/>
                  </a:cubicBezTo>
                  <a:lnTo>
                    <a:pt x="40708" y="1339138"/>
                  </a:lnTo>
                  <a:cubicBezTo>
                    <a:pt x="18226" y="1339138"/>
                    <a:pt x="0" y="1320912"/>
                    <a:pt x="0" y="1298430"/>
                  </a:cubicBezTo>
                  <a:lnTo>
                    <a:pt x="0" y="40708"/>
                  </a:lnTo>
                  <a:cubicBezTo>
                    <a:pt x="0" y="18226"/>
                    <a:pt x="18226" y="0"/>
                    <a:pt x="40708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802148" cy="1377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87388" y="5862944"/>
            <a:ext cx="1091361" cy="109136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3A3A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254146" y="7363880"/>
            <a:ext cx="4807046" cy="11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2"/>
              </a:lnSpc>
              <a:spcBef>
                <a:spcPct val="0"/>
              </a:spcBef>
            </a:pPr>
            <a:r>
              <a:rPr lang="en-US" sz="2151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Para ser un ciudadano permanente, se requiere ser una persona cambiada completamente. </a:t>
            </a:r>
          </a:p>
        </p:txBody>
      </p:sp>
      <p:sp>
        <p:nvSpPr>
          <p:cNvPr id="34" name="Freeform 34"/>
          <p:cNvSpPr/>
          <p:nvPr/>
        </p:nvSpPr>
        <p:spPr>
          <a:xfrm>
            <a:off x="1769296" y="6208203"/>
            <a:ext cx="484850" cy="484850"/>
          </a:xfrm>
          <a:custGeom>
            <a:avLst/>
            <a:gdLst/>
            <a:ahLst/>
            <a:cxnLst/>
            <a:rect l="l" t="t" r="r" b="b"/>
            <a:pathLst>
              <a:path w="484850" h="484850">
                <a:moveTo>
                  <a:pt x="0" y="0"/>
                </a:moveTo>
                <a:lnTo>
                  <a:pt x="484850" y="0"/>
                </a:lnTo>
                <a:lnTo>
                  <a:pt x="484850" y="484850"/>
                </a:lnTo>
                <a:lnTo>
                  <a:pt x="0" y="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5" name="TextBox 35"/>
          <p:cNvSpPr txBox="1"/>
          <p:nvPr/>
        </p:nvSpPr>
        <p:spPr>
          <a:xfrm>
            <a:off x="2495651" y="6813220"/>
            <a:ext cx="4565541" cy="43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2"/>
              </a:lnSpc>
              <a:spcBef>
                <a:spcPct val="0"/>
              </a:spcBef>
            </a:pPr>
            <a:r>
              <a:rPr lang="en-US" sz="2551" b="1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Requisito de Permanencia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96233" y="232798"/>
            <a:ext cx="3602148" cy="25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  <a:spcBef>
                <a:spcPct val="0"/>
              </a:spcBef>
            </a:pPr>
            <a:r>
              <a:rPr lang="en-US" sz="1514" b="1">
                <a:solidFill>
                  <a:srgbClr val="000000">
                    <a:alpha val="48627"/>
                  </a:srgb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recursos-biblicos.com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906</Words>
  <Application>Microsoft Office PowerPoint</Application>
  <PresentationFormat>Personalizado</PresentationFormat>
  <Paragraphs>96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Canva Sans Bold</vt:lpstr>
      <vt:lpstr>Arial MT Pro Bold</vt:lpstr>
      <vt:lpstr>Canva Sans</vt:lpstr>
      <vt:lpstr>Arial</vt:lpstr>
      <vt:lpstr>Calibri</vt:lpstr>
      <vt:lpstr>Arial MT Pro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DIA PPT 15-11-25</dc:title>
  <cp:lastModifiedBy>Diego Castilla</cp:lastModifiedBy>
  <cp:revision>2</cp:revision>
  <dcterms:created xsi:type="dcterms:W3CDTF">2006-08-16T00:00:00Z</dcterms:created>
  <dcterms:modified xsi:type="dcterms:W3CDTF">2025-10-27T21:52:30Z</dcterms:modified>
  <dc:identifier>DAG2_inxDOU</dc:identifier>
</cp:coreProperties>
</file>