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Montserrat" panose="00000500000000000000" pitchFamily="2" charset="0"/>
      <p:regular r:id="rId19"/>
      <p:bold r:id="rId20"/>
      <p:italic r:id="rId21"/>
      <p:boldItalic r:id="rId22"/>
    </p:embeddedFont>
    <p:embeddedFont>
      <p:font typeface="Montserrat Bold" panose="00000800000000000000" pitchFamily="2" charset="0"/>
      <p:regular r:id="rId23"/>
      <p:bold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87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97880" y="6823594"/>
            <a:ext cx="6492240" cy="123825"/>
            <a:chOff x="0" y="0"/>
            <a:chExt cx="8656320" cy="165100"/>
          </a:xfrm>
        </p:grpSpPr>
        <p:sp>
          <p:nvSpPr>
            <p:cNvPr id="3" name="AutoShape 3"/>
            <p:cNvSpPr/>
            <p:nvPr/>
          </p:nvSpPr>
          <p:spPr>
            <a:xfrm>
              <a:off x="0" y="82550"/>
              <a:ext cx="8656320" cy="0"/>
            </a:xfrm>
            <a:prstGeom prst="line">
              <a:avLst/>
            </a:prstGeom>
            <a:ln w="50800" cap="flat">
              <a:solidFill>
                <a:srgbClr val="00357B"/>
              </a:solidFill>
              <a:prstDash val="solid"/>
              <a:headEnd type="none" w="sm" len="sm"/>
              <a:tailEnd type="none" w="sm" len="sm"/>
            </a:ln>
          </p:spPr>
          <p:txBody>
            <a:bodyPr/>
            <a:lstStyle/>
            <a:p>
              <a:endParaRPr lang="es-CO"/>
            </a:p>
          </p:txBody>
        </p:sp>
        <p:sp>
          <p:nvSpPr>
            <p:cNvPr id="4" name="AutoShape 4"/>
            <p:cNvSpPr/>
            <p:nvPr/>
          </p:nvSpPr>
          <p:spPr>
            <a:xfrm>
              <a:off x="2000919" y="82550"/>
              <a:ext cx="4654483" cy="0"/>
            </a:xfrm>
            <a:prstGeom prst="line">
              <a:avLst/>
            </a:prstGeom>
            <a:ln w="165100" cap="flat">
              <a:solidFill>
                <a:srgbClr val="00357B"/>
              </a:solidFill>
              <a:prstDash val="solid"/>
              <a:headEnd type="none" w="sm" len="sm"/>
              <a:tailEnd type="none" w="sm" len="sm"/>
            </a:ln>
          </p:spPr>
          <p:txBody>
            <a:bodyPr/>
            <a:lstStyle/>
            <a:p>
              <a:endParaRPr lang="es-CO"/>
            </a:p>
          </p:txBody>
        </p:sp>
      </p:grpSp>
      <p:grpSp>
        <p:nvGrpSpPr>
          <p:cNvPr id="5" name="Group 5"/>
          <p:cNvGrpSpPr/>
          <p:nvPr/>
        </p:nvGrpSpPr>
        <p:grpSpPr>
          <a:xfrm>
            <a:off x="5897880" y="3365013"/>
            <a:ext cx="6492240" cy="123825"/>
            <a:chOff x="0" y="0"/>
            <a:chExt cx="8656320" cy="165100"/>
          </a:xfrm>
        </p:grpSpPr>
        <p:sp>
          <p:nvSpPr>
            <p:cNvPr id="6" name="AutoShape 6"/>
            <p:cNvSpPr/>
            <p:nvPr/>
          </p:nvSpPr>
          <p:spPr>
            <a:xfrm>
              <a:off x="0" y="82550"/>
              <a:ext cx="8656320" cy="0"/>
            </a:xfrm>
            <a:prstGeom prst="line">
              <a:avLst/>
            </a:prstGeom>
            <a:ln w="50800" cap="flat">
              <a:solidFill>
                <a:srgbClr val="00357B"/>
              </a:solidFill>
              <a:prstDash val="solid"/>
              <a:headEnd type="none" w="sm" len="sm"/>
              <a:tailEnd type="none" w="sm" len="sm"/>
            </a:ln>
          </p:spPr>
          <p:txBody>
            <a:bodyPr/>
            <a:lstStyle/>
            <a:p>
              <a:endParaRPr lang="es-CO"/>
            </a:p>
          </p:txBody>
        </p:sp>
        <p:sp>
          <p:nvSpPr>
            <p:cNvPr id="7" name="AutoShape 7"/>
            <p:cNvSpPr/>
            <p:nvPr/>
          </p:nvSpPr>
          <p:spPr>
            <a:xfrm>
              <a:off x="2000919" y="82550"/>
              <a:ext cx="4654483" cy="0"/>
            </a:xfrm>
            <a:prstGeom prst="line">
              <a:avLst/>
            </a:prstGeom>
            <a:ln w="165100" cap="flat">
              <a:solidFill>
                <a:srgbClr val="00357B"/>
              </a:solidFill>
              <a:prstDash val="solid"/>
              <a:headEnd type="none" w="sm" len="sm"/>
              <a:tailEnd type="none" w="sm" len="sm"/>
            </a:ln>
          </p:spPr>
          <p:txBody>
            <a:bodyPr/>
            <a:lstStyle/>
            <a:p>
              <a:endParaRPr lang="es-CO"/>
            </a:p>
          </p:txBody>
        </p:sp>
      </p:grpSp>
      <p:sp>
        <p:nvSpPr>
          <p:cNvPr id="8" name="Freeform 8"/>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9" name="Freeform 9"/>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10" name="Freeform 10"/>
          <p:cNvSpPr/>
          <p:nvPr/>
        </p:nvSpPr>
        <p:spPr>
          <a:xfrm>
            <a:off x="15589160" y="1028700"/>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11" name="Freeform 11"/>
          <p:cNvSpPr/>
          <p:nvPr/>
        </p:nvSpPr>
        <p:spPr>
          <a:xfrm rot="-10800000">
            <a:off x="1028700" y="7696719"/>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12" name="TextBox 12"/>
          <p:cNvSpPr txBox="1"/>
          <p:nvPr/>
        </p:nvSpPr>
        <p:spPr>
          <a:xfrm>
            <a:off x="5694852" y="3569905"/>
            <a:ext cx="7487747" cy="2139560"/>
          </a:xfrm>
          <a:prstGeom prst="rect">
            <a:avLst/>
          </a:prstGeom>
        </p:spPr>
        <p:txBody>
          <a:bodyPr wrap="square" lIns="0" tIns="0" rIns="0" bIns="0" rtlCol="0" anchor="t">
            <a:spAutoFit/>
          </a:bodyPr>
          <a:lstStyle/>
          <a:p>
            <a:pPr algn="ctr">
              <a:lnSpc>
                <a:spcPts val="18041"/>
              </a:lnSpc>
              <a:spcBef>
                <a:spcPct val="0"/>
              </a:spcBef>
            </a:pPr>
            <a:r>
              <a:rPr lang="en-US" sz="12886" b="1" spc="-708" dirty="0" err="1">
                <a:solidFill>
                  <a:srgbClr val="2E3237"/>
                </a:solidFill>
                <a:latin typeface="Montserrat Bold"/>
                <a:ea typeface="Montserrat Bold"/>
                <a:cs typeface="Montserrat Bold"/>
                <a:sym typeface="Montserrat Bold"/>
              </a:rPr>
              <a:t>Acércate</a:t>
            </a:r>
            <a:endParaRPr lang="en-US" sz="12886" b="1" spc="-708" dirty="0">
              <a:solidFill>
                <a:srgbClr val="2E3237"/>
              </a:solidFill>
              <a:latin typeface="Montserrat Bold"/>
              <a:ea typeface="Montserrat Bold"/>
              <a:cs typeface="Montserrat Bold"/>
              <a:sym typeface="Montserrat Bold"/>
            </a:endParaRPr>
          </a:p>
        </p:txBody>
      </p:sp>
      <p:sp>
        <p:nvSpPr>
          <p:cNvPr id="13" name="TextBox 13"/>
          <p:cNvSpPr txBox="1"/>
          <p:nvPr/>
        </p:nvSpPr>
        <p:spPr>
          <a:xfrm>
            <a:off x="4345732" y="5867983"/>
            <a:ext cx="9596535" cy="778536"/>
          </a:xfrm>
          <a:prstGeom prst="rect">
            <a:avLst/>
          </a:prstGeom>
        </p:spPr>
        <p:txBody>
          <a:bodyPr lIns="0" tIns="0" rIns="0" bIns="0" rtlCol="0" anchor="t">
            <a:spAutoFit/>
          </a:bodyPr>
          <a:lstStyle/>
          <a:p>
            <a:pPr algn="ctr">
              <a:lnSpc>
                <a:spcPts val="6438"/>
              </a:lnSpc>
            </a:pPr>
            <a:r>
              <a:rPr lang="en-US" sz="4598" b="1">
                <a:solidFill>
                  <a:srgbClr val="00357B"/>
                </a:solidFill>
                <a:latin typeface="Montserrat Bold"/>
                <a:ea typeface="Montserrat Bold"/>
                <a:cs typeface="Montserrat Bold"/>
                <a:sym typeface="Montserrat Bold"/>
              </a:rPr>
              <a:t>Programa de Escuela Sabática</a:t>
            </a:r>
          </a:p>
        </p:txBody>
      </p:sp>
      <p:sp>
        <p:nvSpPr>
          <p:cNvPr id="14" name="TextBox 14"/>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3A649B"/>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AutoShape 7"/>
          <p:cNvSpPr/>
          <p:nvPr/>
        </p:nvSpPr>
        <p:spPr>
          <a:xfrm flipH="1" flipV="1">
            <a:off x="8984106" y="2751799"/>
            <a:ext cx="0" cy="4783403"/>
          </a:xfrm>
          <a:prstGeom prst="line">
            <a:avLst/>
          </a:prstGeom>
          <a:ln w="38100" cap="flat">
            <a:solidFill>
              <a:srgbClr val="FFFFFF"/>
            </a:solidFill>
            <a:prstDash val="solid"/>
            <a:headEnd type="none" w="sm" len="sm"/>
            <a:tailEnd type="none" w="sm" len="sm"/>
          </a:ln>
        </p:spPr>
        <p:txBody>
          <a:bodyPr/>
          <a:lstStyle/>
          <a:p>
            <a:endParaRPr lang="es-CO"/>
          </a:p>
        </p:txBody>
      </p:sp>
      <p:sp>
        <p:nvSpPr>
          <p:cNvPr id="8" name="Freeform 8"/>
          <p:cNvSpPr/>
          <p:nvPr/>
        </p:nvSpPr>
        <p:spPr>
          <a:xfrm>
            <a:off x="15589160" y="1028700"/>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9" name="Freeform 9"/>
          <p:cNvSpPr/>
          <p:nvPr/>
        </p:nvSpPr>
        <p:spPr>
          <a:xfrm rot="-10800000">
            <a:off x="1028700" y="7696719"/>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10" name="Freeform 10"/>
          <p:cNvSpPr/>
          <p:nvPr/>
        </p:nvSpPr>
        <p:spPr>
          <a:xfrm>
            <a:off x="11273479" y="3461501"/>
            <a:ext cx="3471001" cy="5204874"/>
          </a:xfrm>
          <a:custGeom>
            <a:avLst/>
            <a:gdLst/>
            <a:ahLst/>
            <a:cxnLst/>
            <a:rect l="l" t="t" r="r" b="b"/>
            <a:pathLst>
              <a:path w="3471001" h="5204874">
                <a:moveTo>
                  <a:pt x="0" y="0"/>
                </a:moveTo>
                <a:lnTo>
                  <a:pt x="3471000" y="0"/>
                </a:lnTo>
                <a:lnTo>
                  <a:pt x="3471000" y="5204874"/>
                </a:lnTo>
                <a:lnTo>
                  <a:pt x="0" y="5204874"/>
                </a:lnTo>
                <a:lnTo>
                  <a:pt x="0" y="0"/>
                </a:lnTo>
                <a:close/>
              </a:path>
            </a:pathLst>
          </a:custGeom>
          <a:blipFill>
            <a:blip r:embed="rId5"/>
            <a:stretch>
              <a:fillRect/>
            </a:stretch>
          </a:blipFill>
        </p:spPr>
        <p:txBody>
          <a:bodyPr/>
          <a:lstStyle/>
          <a:p>
            <a:endParaRPr lang="es-CO"/>
          </a:p>
        </p:txBody>
      </p:sp>
      <p:sp>
        <p:nvSpPr>
          <p:cNvPr id="11" name="TextBox 11"/>
          <p:cNvSpPr txBox="1"/>
          <p:nvPr/>
        </p:nvSpPr>
        <p:spPr>
          <a:xfrm>
            <a:off x="0" y="3317875"/>
            <a:ext cx="11273479" cy="3470276"/>
          </a:xfrm>
          <a:prstGeom prst="rect">
            <a:avLst/>
          </a:prstGeom>
        </p:spPr>
        <p:txBody>
          <a:bodyPr lIns="0" tIns="0" rIns="0" bIns="0" rtlCol="0" anchor="t">
            <a:spAutoFit/>
          </a:bodyPr>
          <a:lstStyle/>
          <a:p>
            <a:pPr algn="ctr">
              <a:lnSpc>
                <a:spcPts val="13999"/>
              </a:lnSpc>
              <a:spcBef>
                <a:spcPct val="0"/>
              </a:spcBef>
            </a:pPr>
            <a:r>
              <a:rPr lang="en-US" sz="9999" b="1">
                <a:solidFill>
                  <a:srgbClr val="FFFFFF"/>
                </a:solidFill>
                <a:latin typeface="Montserrat Bold"/>
                <a:ea typeface="Montserrat Bold"/>
                <a:cs typeface="Montserrat Bold"/>
                <a:sym typeface="Montserrat Bold"/>
              </a:rPr>
              <a:t>Informe Misionero</a:t>
            </a:r>
          </a:p>
        </p:txBody>
      </p:sp>
      <p:sp>
        <p:nvSpPr>
          <p:cNvPr id="12" name="TextBox 12"/>
          <p:cNvSpPr txBox="1"/>
          <p:nvPr/>
        </p:nvSpPr>
        <p:spPr>
          <a:xfrm>
            <a:off x="9755631" y="2527972"/>
            <a:ext cx="6420577" cy="669925"/>
          </a:xfrm>
          <a:prstGeom prst="rect">
            <a:avLst/>
          </a:prstGeom>
        </p:spPr>
        <p:txBody>
          <a:bodyPr lIns="0" tIns="0" rIns="0" bIns="0" rtlCol="0" anchor="t">
            <a:spAutoFit/>
          </a:bodyPr>
          <a:lstStyle/>
          <a:p>
            <a:pPr algn="just">
              <a:lnSpc>
                <a:spcPts val="5599"/>
              </a:lnSpc>
              <a:spcBef>
                <a:spcPct val="0"/>
              </a:spcBef>
            </a:pPr>
            <a:r>
              <a:rPr lang="en-US" sz="3999">
                <a:solidFill>
                  <a:srgbClr val="FFFFFF"/>
                </a:solidFill>
                <a:latin typeface="Montserrat"/>
                <a:ea typeface="Montserrat"/>
                <a:cs typeface="Montserrat"/>
                <a:sym typeface="Montserrat"/>
              </a:rPr>
              <a:t>“Dios no comete errores”</a:t>
            </a:r>
          </a:p>
        </p:txBody>
      </p:sp>
      <p:sp>
        <p:nvSpPr>
          <p:cNvPr id="13" name="TextBox 13"/>
          <p:cNvSpPr txBox="1"/>
          <p:nvPr/>
        </p:nvSpPr>
        <p:spPr>
          <a:xfrm>
            <a:off x="12490411" y="8609225"/>
            <a:ext cx="1037136" cy="514350"/>
          </a:xfrm>
          <a:prstGeom prst="rect">
            <a:avLst/>
          </a:prstGeom>
        </p:spPr>
        <p:txBody>
          <a:bodyPr lIns="0" tIns="0" rIns="0" bIns="0" rtlCol="0" anchor="t">
            <a:spAutoFit/>
          </a:bodyPr>
          <a:lstStyle/>
          <a:p>
            <a:pPr algn="just">
              <a:lnSpc>
                <a:spcPts val="4200"/>
              </a:lnSpc>
              <a:spcBef>
                <a:spcPct val="0"/>
              </a:spcBef>
            </a:pPr>
            <a:r>
              <a:rPr lang="en-US" sz="3000">
                <a:solidFill>
                  <a:srgbClr val="FFFFFF"/>
                </a:solidFill>
                <a:latin typeface="Montserrat"/>
                <a:ea typeface="Montserrat"/>
                <a:cs typeface="Montserrat"/>
                <a:sym typeface="Montserrat"/>
              </a:rPr>
              <a:t>Sofía</a:t>
            </a:r>
          </a:p>
        </p:txBody>
      </p:sp>
      <p:sp>
        <p:nvSpPr>
          <p:cNvPr id="14" name="TextBox 14"/>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grpSp>
        <p:nvGrpSpPr>
          <p:cNvPr id="7" name="Group 7"/>
          <p:cNvGrpSpPr/>
          <p:nvPr/>
        </p:nvGrpSpPr>
        <p:grpSpPr>
          <a:xfrm>
            <a:off x="1762482" y="2692326"/>
            <a:ext cx="14763037" cy="4902348"/>
            <a:chOff x="0" y="0"/>
            <a:chExt cx="4780632" cy="1587500"/>
          </a:xfrm>
        </p:grpSpPr>
        <p:sp>
          <p:nvSpPr>
            <p:cNvPr id="8" name="Freeform 8"/>
            <p:cNvSpPr/>
            <p:nvPr/>
          </p:nvSpPr>
          <p:spPr>
            <a:xfrm>
              <a:off x="0" y="0"/>
              <a:ext cx="4780632" cy="1587500"/>
            </a:xfrm>
            <a:custGeom>
              <a:avLst/>
              <a:gdLst/>
              <a:ahLst/>
              <a:cxnLst/>
              <a:rect l="l" t="t" r="r" b="b"/>
              <a:pathLst>
                <a:path w="4780632" h="1587500">
                  <a:moveTo>
                    <a:pt x="16257" y="0"/>
                  </a:moveTo>
                  <a:lnTo>
                    <a:pt x="4764375" y="0"/>
                  </a:lnTo>
                  <a:cubicBezTo>
                    <a:pt x="4768686" y="0"/>
                    <a:pt x="4772821" y="1713"/>
                    <a:pt x="4775871" y="4762"/>
                  </a:cubicBezTo>
                  <a:cubicBezTo>
                    <a:pt x="4778919" y="7810"/>
                    <a:pt x="4780632" y="11945"/>
                    <a:pt x="4780632" y="16257"/>
                  </a:cubicBezTo>
                  <a:lnTo>
                    <a:pt x="4780632" y="1571243"/>
                  </a:lnTo>
                  <a:cubicBezTo>
                    <a:pt x="4780632" y="1580222"/>
                    <a:pt x="4773354" y="1587500"/>
                    <a:pt x="4764375" y="1587500"/>
                  </a:cubicBezTo>
                  <a:lnTo>
                    <a:pt x="16257" y="1587500"/>
                  </a:lnTo>
                  <a:cubicBezTo>
                    <a:pt x="7278" y="1587500"/>
                    <a:pt x="0" y="1580222"/>
                    <a:pt x="0" y="1571243"/>
                  </a:cubicBezTo>
                  <a:lnTo>
                    <a:pt x="0" y="16257"/>
                  </a:lnTo>
                  <a:cubicBezTo>
                    <a:pt x="0" y="7278"/>
                    <a:pt x="7278" y="0"/>
                    <a:pt x="16257" y="0"/>
                  </a:cubicBezTo>
                  <a:close/>
                </a:path>
              </a:pathLst>
            </a:custGeom>
            <a:solidFill>
              <a:srgbClr val="FFFFFF"/>
            </a:solidFill>
            <a:ln w="28575" cap="rnd">
              <a:solidFill>
                <a:srgbClr val="00357B"/>
              </a:solidFill>
              <a:prstDash val="solid"/>
              <a:round/>
            </a:ln>
          </p:spPr>
          <p:txBody>
            <a:bodyPr/>
            <a:lstStyle/>
            <a:p>
              <a:endParaRPr lang="es-CO"/>
            </a:p>
          </p:txBody>
        </p:sp>
        <p:sp>
          <p:nvSpPr>
            <p:cNvPr id="9" name="TextBox 9"/>
            <p:cNvSpPr txBox="1"/>
            <p:nvPr/>
          </p:nvSpPr>
          <p:spPr>
            <a:xfrm>
              <a:off x="0" y="-38100"/>
              <a:ext cx="4780632" cy="1625600"/>
            </a:xfrm>
            <a:prstGeom prst="rect">
              <a:avLst/>
            </a:prstGeom>
          </p:spPr>
          <p:txBody>
            <a:bodyPr lIns="45182" tIns="45182" rIns="45182" bIns="45182" rtlCol="0" anchor="ctr"/>
            <a:lstStyle/>
            <a:p>
              <a:pPr marL="0" lvl="0" indent="0" algn="ctr">
                <a:lnSpc>
                  <a:spcPts val="3029"/>
                </a:lnSpc>
                <a:spcBef>
                  <a:spcPct val="0"/>
                </a:spcBef>
              </a:pPr>
              <a:endParaRPr/>
            </a:p>
          </p:txBody>
        </p:sp>
      </p:grpSp>
      <p:sp>
        <p:nvSpPr>
          <p:cNvPr id="10" name="TextBox 10"/>
          <p:cNvSpPr txBox="1"/>
          <p:nvPr/>
        </p:nvSpPr>
        <p:spPr>
          <a:xfrm>
            <a:off x="2184374" y="3375680"/>
            <a:ext cx="13919252" cy="3468966"/>
          </a:xfrm>
          <a:prstGeom prst="rect">
            <a:avLst/>
          </a:prstGeom>
        </p:spPr>
        <p:txBody>
          <a:bodyPr lIns="0" tIns="0" rIns="0" bIns="0" rtlCol="0" anchor="t">
            <a:spAutoFit/>
          </a:bodyPr>
          <a:lstStyle/>
          <a:p>
            <a:pPr algn="just">
              <a:lnSpc>
                <a:spcPts val="4622"/>
              </a:lnSpc>
              <a:spcBef>
                <a:spcPct val="0"/>
              </a:spcBef>
            </a:pPr>
            <a:r>
              <a:rPr lang="en-US" sz="3301">
                <a:solidFill>
                  <a:srgbClr val="00357B"/>
                </a:solidFill>
                <a:latin typeface="Montserrat"/>
                <a:ea typeface="Montserrat"/>
                <a:cs typeface="Montserrat"/>
                <a:sym typeface="Montserrat"/>
              </a:rPr>
              <a:t>Las pruebas intensas tienen el propósito de que los creyentes no confien en sí mismos, sino en el Dios que resucita a los muertos. Las situaciones difíciles permiten comprender la propia insuficiencia y conducen a confiar plenamente en el poder y la salida que Dios provee. Veamos cómo la obra de Dios avanza cuando depositamos nuestra confianza total en su poder.</a:t>
            </a:r>
          </a:p>
        </p:txBody>
      </p:sp>
      <p:sp>
        <p:nvSpPr>
          <p:cNvPr id="11" name="TextBox 11"/>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3A649B"/>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AutoShape 7"/>
          <p:cNvSpPr/>
          <p:nvPr/>
        </p:nvSpPr>
        <p:spPr>
          <a:xfrm flipH="1" flipV="1">
            <a:off x="8984106" y="2751799"/>
            <a:ext cx="0" cy="4783403"/>
          </a:xfrm>
          <a:prstGeom prst="line">
            <a:avLst/>
          </a:prstGeom>
          <a:ln w="38100" cap="flat">
            <a:solidFill>
              <a:srgbClr val="FFFFFF"/>
            </a:solidFill>
            <a:prstDash val="solid"/>
            <a:headEnd type="none" w="sm" len="sm"/>
            <a:tailEnd type="none" w="sm" len="sm"/>
          </a:ln>
        </p:spPr>
        <p:txBody>
          <a:bodyPr/>
          <a:lstStyle/>
          <a:p>
            <a:endParaRPr lang="es-CO"/>
          </a:p>
        </p:txBody>
      </p:sp>
      <p:sp>
        <p:nvSpPr>
          <p:cNvPr id="8" name="Freeform 8"/>
          <p:cNvSpPr/>
          <p:nvPr/>
        </p:nvSpPr>
        <p:spPr>
          <a:xfrm>
            <a:off x="15589160" y="1028700"/>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9" name="Freeform 9"/>
          <p:cNvSpPr/>
          <p:nvPr/>
        </p:nvSpPr>
        <p:spPr>
          <a:xfrm rot="-10800000">
            <a:off x="1028700" y="7696719"/>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10" name="Freeform 10"/>
          <p:cNvSpPr/>
          <p:nvPr/>
        </p:nvSpPr>
        <p:spPr>
          <a:xfrm>
            <a:off x="11789011" y="4859928"/>
            <a:ext cx="2783780" cy="4398372"/>
          </a:xfrm>
          <a:custGeom>
            <a:avLst/>
            <a:gdLst/>
            <a:ahLst/>
            <a:cxnLst/>
            <a:rect l="l" t="t" r="r" b="b"/>
            <a:pathLst>
              <a:path w="2783780" h="4398372">
                <a:moveTo>
                  <a:pt x="0" y="0"/>
                </a:moveTo>
                <a:lnTo>
                  <a:pt x="2783780" y="0"/>
                </a:lnTo>
                <a:lnTo>
                  <a:pt x="2783780" y="4398372"/>
                </a:lnTo>
                <a:lnTo>
                  <a:pt x="0" y="4398372"/>
                </a:lnTo>
                <a:lnTo>
                  <a:pt x="0" y="0"/>
                </a:lnTo>
                <a:close/>
              </a:path>
            </a:pathLst>
          </a:custGeom>
          <a:blipFill>
            <a:blip r:embed="rId5"/>
            <a:stretch>
              <a:fillRect/>
            </a:stretch>
          </a:blipFill>
        </p:spPr>
        <p:txBody>
          <a:bodyPr/>
          <a:lstStyle/>
          <a:p>
            <a:endParaRPr lang="es-CO"/>
          </a:p>
        </p:txBody>
      </p:sp>
      <p:sp>
        <p:nvSpPr>
          <p:cNvPr id="11" name="TextBox 11"/>
          <p:cNvSpPr txBox="1"/>
          <p:nvPr/>
        </p:nvSpPr>
        <p:spPr>
          <a:xfrm>
            <a:off x="1360772" y="3280526"/>
            <a:ext cx="7047172" cy="3470276"/>
          </a:xfrm>
          <a:prstGeom prst="rect">
            <a:avLst/>
          </a:prstGeom>
        </p:spPr>
        <p:txBody>
          <a:bodyPr lIns="0" tIns="0" rIns="0" bIns="0" rtlCol="0" anchor="t">
            <a:spAutoFit/>
          </a:bodyPr>
          <a:lstStyle/>
          <a:p>
            <a:pPr algn="ctr">
              <a:lnSpc>
                <a:spcPts val="13999"/>
              </a:lnSpc>
              <a:spcBef>
                <a:spcPct val="0"/>
              </a:spcBef>
            </a:pPr>
            <a:r>
              <a:rPr lang="en-US" sz="9999" b="1">
                <a:solidFill>
                  <a:srgbClr val="FFFFFF"/>
                </a:solidFill>
                <a:latin typeface="Montserrat Bold"/>
                <a:ea typeface="Montserrat Bold"/>
                <a:cs typeface="Montserrat Bold"/>
                <a:sym typeface="Montserrat Bold"/>
              </a:rPr>
              <a:t>Nuevo Horizonte</a:t>
            </a:r>
          </a:p>
        </p:txBody>
      </p:sp>
      <p:sp>
        <p:nvSpPr>
          <p:cNvPr id="12" name="TextBox 12"/>
          <p:cNvSpPr txBox="1"/>
          <p:nvPr/>
        </p:nvSpPr>
        <p:spPr>
          <a:xfrm>
            <a:off x="9755631" y="2527972"/>
            <a:ext cx="6420577" cy="2079625"/>
          </a:xfrm>
          <a:prstGeom prst="rect">
            <a:avLst/>
          </a:prstGeom>
        </p:spPr>
        <p:txBody>
          <a:bodyPr lIns="0" tIns="0" rIns="0" bIns="0" rtlCol="0" anchor="t">
            <a:spAutoFit/>
          </a:bodyPr>
          <a:lstStyle/>
          <a:p>
            <a:pPr algn="ctr">
              <a:lnSpc>
                <a:spcPts val="5599"/>
              </a:lnSpc>
              <a:spcBef>
                <a:spcPct val="0"/>
              </a:spcBef>
            </a:pPr>
            <a:r>
              <a:rPr lang="en-US" sz="3999">
                <a:solidFill>
                  <a:srgbClr val="FFFFFF"/>
                </a:solidFill>
                <a:latin typeface="Montserrat"/>
                <a:ea typeface="Montserrat"/>
                <a:cs typeface="Montserrat"/>
                <a:sym typeface="Montserrat"/>
              </a:rPr>
              <a:t>Evangelismo: Énfasis en la obra misionera mundial </a:t>
            </a:r>
          </a:p>
        </p:txBody>
      </p:sp>
      <p:sp>
        <p:nvSpPr>
          <p:cNvPr id="13" name="TextBox 13"/>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3819351" y="-1475567"/>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Freeform 7"/>
          <p:cNvSpPr/>
          <p:nvPr/>
        </p:nvSpPr>
        <p:spPr>
          <a:xfrm>
            <a:off x="11953173" y="1459435"/>
            <a:ext cx="4899806" cy="7368129"/>
          </a:xfrm>
          <a:custGeom>
            <a:avLst/>
            <a:gdLst/>
            <a:ahLst/>
            <a:cxnLst/>
            <a:rect l="l" t="t" r="r" b="b"/>
            <a:pathLst>
              <a:path w="4899806" h="7368129">
                <a:moveTo>
                  <a:pt x="0" y="0"/>
                </a:moveTo>
                <a:lnTo>
                  <a:pt x="4899806" y="0"/>
                </a:lnTo>
                <a:lnTo>
                  <a:pt x="4899806" y="7368130"/>
                </a:lnTo>
                <a:lnTo>
                  <a:pt x="0" y="7368130"/>
                </a:lnTo>
                <a:lnTo>
                  <a:pt x="0" y="0"/>
                </a:lnTo>
                <a:close/>
              </a:path>
            </a:pathLst>
          </a:custGeom>
          <a:blipFill>
            <a:blip r:embed="rId3"/>
            <a:stretch>
              <a:fillRect l="-63064" r="-63064"/>
            </a:stretch>
          </a:blipFill>
          <a:ln cap="rnd">
            <a:noFill/>
            <a:prstDash val="solid"/>
            <a:round/>
          </a:ln>
        </p:spPr>
        <p:txBody>
          <a:bodyPr/>
          <a:lstStyle/>
          <a:p>
            <a:endParaRPr lang="es-CO"/>
          </a:p>
        </p:txBody>
      </p:sp>
      <p:sp>
        <p:nvSpPr>
          <p:cNvPr id="8" name="TextBox 8"/>
          <p:cNvSpPr txBox="1"/>
          <p:nvPr/>
        </p:nvSpPr>
        <p:spPr>
          <a:xfrm>
            <a:off x="1338356" y="2715528"/>
            <a:ext cx="9988802" cy="5793105"/>
          </a:xfrm>
          <a:prstGeom prst="rect">
            <a:avLst/>
          </a:prstGeom>
        </p:spPr>
        <p:txBody>
          <a:bodyPr lIns="0" tIns="0" rIns="0" bIns="0" rtlCol="0" anchor="t">
            <a:spAutoFit/>
          </a:bodyPr>
          <a:lstStyle/>
          <a:p>
            <a:pPr algn="just">
              <a:lnSpc>
                <a:spcPts val="4620"/>
              </a:lnSpc>
              <a:spcBef>
                <a:spcPct val="0"/>
              </a:spcBef>
            </a:pPr>
            <a:r>
              <a:rPr lang="en-US" sz="3300">
                <a:solidFill>
                  <a:srgbClr val="00357B"/>
                </a:solidFill>
                <a:latin typeface="Montserrat"/>
                <a:ea typeface="Montserrat"/>
                <a:cs typeface="Montserrat"/>
                <a:sym typeface="Montserrat"/>
              </a:rPr>
              <a:t>Las fuentes indican que los creyentes pueden ser colaboradores de quien sufre mediante sus oraciones. En 2 Corintios 1: 11, Pablo destaca que la simpatía y el apoyo, acompañados de oración, proporcionan una «gran fortaleza» a los afligidos, lo que permite que la bendición de la liberación sea motivo de agradecimiento por parte de muchas personas ante el trono de la gracia. Recibamos ahora el informe de nuestra secretaria de Escuela Sabática.</a:t>
            </a:r>
          </a:p>
        </p:txBody>
      </p:sp>
      <p:sp>
        <p:nvSpPr>
          <p:cNvPr id="9" name="TextBox 9"/>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1028700" y="1028700"/>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Freeform 7"/>
          <p:cNvSpPr/>
          <p:nvPr/>
        </p:nvSpPr>
        <p:spPr>
          <a:xfrm>
            <a:off x="3081253" y="2579828"/>
            <a:ext cx="12775068" cy="6968219"/>
          </a:xfrm>
          <a:custGeom>
            <a:avLst/>
            <a:gdLst/>
            <a:ahLst/>
            <a:cxnLst/>
            <a:rect l="l" t="t" r="r" b="b"/>
            <a:pathLst>
              <a:path w="12775068" h="6968219">
                <a:moveTo>
                  <a:pt x="0" y="0"/>
                </a:moveTo>
                <a:lnTo>
                  <a:pt x="12775068" y="0"/>
                </a:lnTo>
                <a:lnTo>
                  <a:pt x="12775068" y="6968219"/>
                </a:lnTo>
                <a:lnTo>
                  <a:pt x="0" y="6968219"/>
                </a:lnTo>
                <a:lnTo>
                  <a:pt x="0" y="0"/>
                </a:lnTo>
                <a:close/>
              </a:path>
            </a:pathLst>
          </a:custGeom>
          <a:blipFill>
            <a:blip r:embed="rId3"/>
            <a:stretch>
              <a:fillRect/>
            </a:stretch>
          </a:blipFill>
        </p:spPr>
        <p:txBody>
          <a:bodyPr/>
          <a:lstStyle/>
          <a:p>
            <a:endParaRPr lang="es-CO"/>
          </a:p>
        </p:txBody>
      </p:sp>
      <p:sp>
        <p:nvSpPr>
          <p:cNvPr id="8" name="TextBox 8"/>
          <p:cNvSpPr txBox="1"/>
          <p:nvPr/>
        </p:nvSpPr>
        <p:spPr>
          <a:xfrm>
            <a:off x="2460412" y="900253"/>
            <a:ext cx="13367177" cy="1450966"/>
          </a:xfrm>
          <a:prstGeom prst="rect">
            <a:avLst/>
          </a:prstGeom>
        </p:spPr>
        <p:txBody>
          <a:bodyPr lIns="0" tIns="0" rIns="0" bIns="0" rtlCol="0" anchor="t">
            <a:spAutoFit/>
          </a:bodyPr>
          <a:lstStyle/>
          <a:p>
            <a:pPr algn="ctr">
              <a:lnSpc>
                <a:spcPts val="11900"/>
              </a:lnSpc>
              <a:spcBef>
                <a:spcPct val="0"/>
              </a:spcBef>
            </a:pPr>
            <a:r>
              <a:rPr lang="en-US" sz="8500" b="1">
                <a:solidFill>
                  <a:srgbClr val="00357B"/>
                </a:solidFill>
                <a:latin typeface="Montserrat Bold"/>
                <a:ea typeface="Montserrat Bold"/>
                <a:cs typeface="Montserrat Bold"/>
                <a:sym typeface="Montserrat Bold"/>
              </a:rPr>
              <a:t>Informe Secretarial</a:t>
            </a:r>
          </a:p>
        </p:txBody>
      </p:sp>
      <p:sp>
        <p:nvSpPr>
          <p:cNvPr id="9" name="TextBox 9"/>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3A649B"/>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AutoShape 7"/>
          <p:cNvSpPr/>
          <p:nvPr/>
        </p:nvSpPr>
        <p:spPr>
          <a:xfrm flipH="1" flipV="1">
            <a:off x="8984106" y="2751799"/>
            <a:ext cx="0" cy="4783403"/>
          </a:xfrm>
          <a:prstGeom prst="line">
            <a:avLst/>
          </a:prstGeom>
          <a:ln w="38100" cap="flat">
            <a:solidFill>
              <a:srgbClr val="FFFFFF"/>
            </a:solidFill>
            <a:prstDash val="solid"/>
            <a:headEnd type="none" w="sm" len="sm"/>
            <a:tailEnd type="none" w="sm" len="sm"/>
          </a:ln>
        </p:spPr>
        <p:txBody>
          <a:bodyPr/>
          <a:lstStyle/>
          <a:p>
            <a:endParaRPr lang="es-CO"/>
          </a:p>
        </p:txBody>
      </p:sp>
      <p:sp>
        <p:nvSpPr>
          <p:cNvPr id="8" name="Freeform 8"/>
          <p:cNvSpPr/>
          <p:nvPr/>
        </p:nvSpPr>
        <p:spPr>
          <a:xfrm>
            <a:off x="15589160" y="1028700"/>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9" name="Freeform 9"/>
          <p:cNvSpPr/>
          <p:nvPr/>
        </p:nvSpPr>
        <p:spPr>
          <a:xfrm rot="-10800000">
            <a:off x="1028700" y="7696719"/>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10" name="Freeform 10"/>
          <p:cNvSpPr/>
          <p:nvPr/>
        </p:nvSpPr>
        <p:spPr>
          <a:xfrm>
            <a:off x="9144000" y="2321201"/>
            <a:ext cx="8191686" cy="5854268"/>
          </a:xfrm>
          <a:custGeom>
            <a:avLst/>
            <a:gdLst/>
            <a:ahLst/>
            <a:cxnLst/>
            <a:rect l="l" t="t" r="r" b="b"/>
            <a:pathLst>
              <a:path w="8191686" h="5854268">
                <a:moveTo>
                  <a:pt x="0" y="0"/>
                </a:moveTo>
                <a:lnTo>
                  <a:pt x="8191686" y="0"/>
                </a:lnTo>
                <a:lnTo>
                  <a:pt x="8191686" y="5854268"/>
                </a:lnTo>
                <a:lnTo>
                  <a:pt x="0" y="5854268"/>
                </a:lnTo>
                <a:lnTo>
                  <a:pt x="0" y="0"/>
                </a:lnTo>
                <a:close/>
              </a:path>
            </a:pathLst>
          </a:custGeom>
          <a:blipFill>
            <a:blip r:embed="rId5"/>
            <a:stretch>
              <a:fillRect/>
            </a:stretch>
          </a:blipFill>
        </p:spPr>
        <p:txBody>
          <a:bodyPr/>
          <a:lstStyle/>
          <a:p>
            <a:endParaRPr lang="es-CO"/>
          </a:p>
        </p:txBody>
      </p:sp>
      <p:sp>
        <p:nvSpPr>
          <p:cNvPr id="11" name="TextBox 11"/>
          <p:cNvSpPr txBox="1"/>
          <p:nvPr/>
        </p:nvSpPr>
        <p:spPr>
          <a:xfrm>
            <a:off x="1360772" y="3280526"/>
            <a:ext cx="7047172" cy="3470276"/>
          </a:xfrm>
          <a:prstGeom prst="rect">
            <a:avLst/>
          </a:prstGeom>
        </p:spPr>
        <p:txBody>
          <a:bodyPr lIns="0" tIns="0" rIns="0" bIns="0" rtlCol="0" anchor="t">
            <a:spAutoFit/>
          </a:bodyPr>
          <a:lstStyle/>
          <a:p>
            <a:pPr algn="ctr">
              <a:lnSpc>
                <a:spcPts val="13999"/>
              </a:lnSpc>
              <a:spcBef>
                <a:spcPct val="0"/>
              </a:spcBef>
            </a:pPr>
            <a:r>
              <a:rPr lang="en-US" sz="9999" b="1">
                <a:solidFill>
                  <a:srgbClr val="FFFFFF"/>
                </a:solidFill>
                <a:latin typeface="Montserrat Bold"/>
                <a:ea typeface="Montserrat Bold"/>
                <a:cs typeface="Montserrat Bold"/>
                <a:sym typeface="Montserrat Bold"/>
              </a:rPr>
              <a:t>Tiempo de la Lección</a:t>
            </a:r>
          </a:p>
        </p:txBody>
      </p:sp>
      <p:sp>
        <p:nvSpPr>
          <p:cNvPr id="12" name="TextBox 12"/>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Freeform 7"/>
          <p:cNvSpPr/>
          <p:nvPr/>
        </p:nvSpPr>
        <p:spPr>
          <a:xfrm>
            <a:off x="11786616" y="1459435"/>
            <a:ext cx="4899806" cy="7368129"/>
          </a:xfrm>
          <a:custGeom>
            <a:avLst/>
            <a:gdLst/>
            <a:ahLst/>
            <a:cxnLst/>
            <a:rect l="l" t="t" r="r" b="b"/>
            <a:pathLst>
              <a:path w="4899806" h="7368129">
                <a:moveTo>
                  <a:pt x="0" y="0"/>
                </a:moveTo>
                <a:lnTo>
                  <a:pt x="4899806" y="0"/>
                </a:lnTo>
                <a:lnTo>
                  <a:pt x="4899806" y="7368130"/>
                </a:lnTo>
                <a:lnTo>
                  <a:pt x="0" y="7368130"/>
                </a:lnTo>
                <a:lnTo>
                  <a:pt x="0" y="0"/>
                </a:lnTo>
                <a:close/>
              </a:path>
            </a:pathLst>
          </a:custGeom>
          <a:blipFill>
            <a:blip r:embed="rId3"/>
            <a:stretch>
              <a:fillRect l="-101034" r="-25095"/>
            </a:stretch>
          </a:blipFill>
        </p:spPr>
        <p:txBody>
          <a:bodyPr/>
          <a:lstStyle/>
          <a:p>
            <a:endParaRPr lang="es-CO"/>
          </a:p>
        </p:txBody>
      </p:sp>
      <p:sp>
        <p:nvSpPr>
          <p:cNvPr id="8" name="TextBox 8"/>
          <p:cNvSpPr txBox="1"/>
          <p:nvPr/>
        </p:nvSpPr>
        <p:spPr>
          <a:xfrm>
            <a:off x="1640804" y="3586503"/>
            <a:ext cx="9222741" cy="3714750"/>
          </a:xfrm>
          <a:prstGeom prst="rect">
            <a:avLst/>
          </a:prstGeom>
        </p:spPr>
        <p:txBody>
          <a:bodyPr lIns="0" tIns="0" rIns="0" bIns="0" rtlCol="0" anchor="t">
            <a:spAutoFit/>
          </a:bodyPr>
          <a:lstStyle/>
          <a:p>
            <a:pPr algn="just">
              <a:lnSpc>
                <a:spcPts val="4200"/>
              </a:lnSpc>
              <a:spcBef>
                <a:spcPct val="0"/>
              </a:spcBef>
            </a:pPr>
            <a:r>
              <a:rPr lang="en-US" sz="3000">
                <a:solidFill>
                  <a:srgbClr val="2E3237"/>
                </a:solidFill>
                <a:latin typeface="Montserrat"/>
                <a:ea typeface="Montserrat"/>
                <a:cs typeface="Montserrat"/>
                <a:sym typeface="Montserrat"/>
              </a:rPr>
              <a:t>Dios no permite las pruebas para destruirnos, sino para refinarnos y convertirnos en especialistas en consuelo. Si hoy estás soportando «más allá de tus fuerzas», recuerda que el consuelo de Cristo abunda aún más que tu dolor. Estemos siempre listos para ser la mano de Dios para alguien que sufre. </a:t>
            </a:r>
          </a:p>
        </p:txBody>
      </p:sp>
      <p:sp>
        <p:nvSpPr>
          <p:cNvPr id="9" name="TextBox 9"/>
          <p:cNvSpPr txBox="1"/>
          <p:nvPr/>
        </p:nvSpPr>
        <p:spPr>
          <a:xfrm>
            <a:off x="2326751" y="1508830"/>
            <a:ext cx="6969649" cy="1533525"/>
          </a:xfrm>
          <a:prstGeom prst="rect">
            <a:avLst/>
          </a:prstGeom>
        </p:spPr>
        <p:txBody>
          <a:bodyPr wrap="square" lIns="0" tIns="0" rIns="0" bIns="0" rtlCol="0" anchor="t">
            <a:spAutoFit/>
          </a:bodyPr>
          <a:lstStyle/>
          <a:p>
            <a:pPr algn="ctr">
              <a:lnSpc>
                <a:spcPts val="12599"/>
              </a:lnSpc>
              <a:spcBef>
                <a:spcPct val="0"/>
              </a:spcBef>
            </a:pPr>
            <a:r>
              <a:rPr lang="en-US" sz="9000" b="1" dirty="0" err="1">
                <a:solidFill>
                  <a:srgbClr val="00357B"/>
                </a:solidFill>
                <a:latin typeface="Montserrat Bold"/>
                <a:ea typeface="Montserrat Bold"/>
                <a:cs typeface="Montserrat Bold"/>
                <a:sym typeface="Montserrat Bold"/>
              </a:rPr>
              <a:t>Conclusión</a:t>
            </a:r>
            <a:endParaRPr lang="en-US" sz="9000" b="1" dirty="0">
              <a:solidFill>
                <a:srgbClr val="00357B"/>
              </a:solidFill>
              <a:latin typeface="Montserrat Bold"/>
              <a:ea typeface="Montserrat Bold"/>
              <a:cs typeface="Montserrat Bold"/>
              <a:sym typeface="Montserrat Bold"/>
            </a:endParaRPr>
          </a:p>
        </p:txBody>
      </p:sp>
      <p:sp>
        <p:nvSpPr>
          <p:cNvPr id="10" name="TextBox 10"/>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3A649B"/>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AutoShape 7"/>
          <p:cNvSpPr/>
          <p:nvPr/>
        </p:nvSpPr>
        <p:spPr>
          <a:xfrm flipH="1" flipV="1">
            <a:off x="8984106" y="2751799"/>
            <a:ext cx="0" cy="4783403"/>
          </a:xfrm>
          <a:prstGeom prst="line">
            <a:avLst/>
          </a:prstGeom>
          <a:ln w="38100" cap="flat">
            <a:solidFill>
              <a:srgbClr val="FFFFFF"/>
            </a:solidFill>
            <a:prstDash val="solid"/>
            <a:headEnd type="none" w="sm" len="sm"/>
            <a:tailEnd type="none" w="sm" len="sm"/>
          </a:ln>
        </p:spPr>
        <p:txBody>
          <a:bodyPr/>
          <a:lstStyle/>
          <a:p>
            <a:endParaRPr lang="es-CO"/>
          </a:p>
        </p:txBody>
      </p:sp>
      <p:sp>
        <p:nvSpPr>
          <p:cNvPr id="8" name="Freeform 8"/>
          <p:cNvSpPr/>
          <p:nvPr/>
        </p:nvSpPr>
        <p:spPr>
          <a:xfrm>
            <a:off x="15589160" y="1028700"/>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9" name="Freeform 9"/>
          <p:cNvSpPr/>
          <p:nvPr/>
        </p:nvSpPr>
        <p:spPr>
          <a:xfrm rot="-10800000">
            <a:off x="1028700" y="7696719"/>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10" name="TextBox 10"/>
          <p:cNvSpPr txBox="1"/>
          <p:nvPr/>
        </p:nvSpPr>
        <p:spPr>
          <a:xfrm>
            <a:off x="1645307" y="2570824"/>
            <a:ext cx="7005424" cy="5241926"/>
          </a:xfrm>
          <a:prstGeom prst="rect">
            <a:avLst/>
          </a:prstGeom>
        </p:spPr>
        <p:txBody>
          <a:bodyPr lIns="0" tIns="0" rIns="0" bIns="0" rtlCol="0" anchor="t">
            <a:spAutoFit/>
          </a:bodyPr>
          <a:lstStyle/>
          <a:p>
            <a:pPr algn="ctr">
              <a:lnSpc>
                <a:spcPts val="13999"/>
              </a:lnSpc>
            </a:pPr>
            <a:r>
              <a:rPr lang="en-US" sz="9999" b="1">
                <a:solidFill>
                  <a:srgbClr val="FFFFFF"/>
                </a:solidFill>
                <a:latin typeface="Montserrat Bold"/>
                <a:ea typeface="Montserrat Bold"/>
                <a:cs typeface="Montserrat Bold"/>
                <a:sym typeface="Montserrat Bold"/>
              </a:rPr>
              <a:t>Himno y Oración </a:t>
            </a:r>
          </a:p>
          <a:p>
            <a:pPr algn="ctr">
              <a:lnSpc>
                <a:spcPts val="13999"/>
              </a:lnSpc>
              <a:spcBef>
                <a:spcPct val="0"/>
              </a:spcBef>
            </a:pPr>
            <a:r>
              <a:rPr lang="en-US" sz="9999" b="1">
                <a:solidFill>
                  <a:srgbClr val="FFFFFF"/>
                </a:solidFill>
                <a:latin typeface="Montserrat Bold"/>
                <a:ea typeface="Montserrat Bold"/>
                <a:cs typeface="Montserrat Bold"/>
                <a:sym typeface="Montserrat Bold"/>
              </a:rPr>
              <a:t>Final</a:t>
            </a:r>
          </a:p>
        </p:txBody>
      </p:sp>
      <p:sp>
        <p:nvSpPr>
          <p:cNvPr id="11" name="TextBox 11"/>
          <p:cNvSpPr txBox="1"/>
          <p:nvPr/>
        </p:nvSpPr>
        <p:spPr>
          <a:xfrm>
            <a:off x="9317881" y="4422775"/>
            <a:ext cx="7569668" cy="669925"/>
          </a:xfrm>
          <a:prstGeom prst="rect">
            <a:avLst/>
          </a:prstGeom>
        </p:spPr>
        <p:txBody>
          <a:bodyPr lIns="0" tIns="0" rIns="0" bIns="0" rtlCol="0" anchor="t">
            <a:spAutoFit/>
          </a:bodyPr>
          <a:lstStyle/>
          <a:p>
            <a:pPr algn="just">
              <a:lnSpc>
                <a:spcPts val="5599"/>
              </a:lnSpc>
              <a:spcBef>
                <a:spcPct val="0"/>
              </a:spcBef>
            </a:pPr>
            <a:r>
              <a:rPr lang="en-US" sz="3999">
                <a:solidFill>
                  <a:srgbClr val="FFFFFF"/>
                </a:solidFill>
                <a:latin typeface="Montserrat"/>
                <a:ea typeface="Montserrat"/>
                <a:cs typeface="Montserrat"/>
                <a:sym typeface="Montserrat"/>
              </a:rPr>
              <a:t># 558, Ama a tus prójimos.</a:t>
            </a:r>
          </a:p>
        </p:txBody>
      </p:sp>
      <p:sp>
        <p:nvSpPr>
          <p:cNvPr id="12" name="TextBox 12"/>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Freeform 7"/>
          <p:cNvSpPr/>
          <p:nvPr/>
        </p:nvSpPr>
        <p:spPr>
          <a:xfrm>
            <a:off x="11786616" y="1459435"/>
            <a:ext cx="4899806" cy="7368129"/>
          </a:xfrm>
          <a:custGeom>
            <a:avLst/>
            <a:gdLst/>
            <a:ahLst/>
            <a:cxnLst/>
            <a:rect l="l" t="t" r="r" b="b"/>
            <a:pathLst>
              <a:path w="4899806" h="7368129">
                <a:moveTo>
                  <a:pt x="0" y="0"/>
                </a:moveTo>
                <a:lnTo>
                  <a:pt x="4899806" y="0"/>
                </a:lnTo>
                <a:lnTo>
                  <a:pt x="4899806" y="7368130"/>
                </a:lnTo>
                <a:lnTo>
                  <a:pt x="0" y="7368130"/>
                </a:lnTo>
                <a:lnTo>
                  <a:pt x="0" y="0"/>
                </a:lnTo>
                <a:close/>
              </a:path>
            </a:pathLst>
          </a:custGeom>
          <a:blipFill>
            <a:blip r:embed="rId3"/>
            <a:stretch>
              <a:fillRect l="-77437" r="-77437"/>
            </a:stretch>
          </a:blipFill>
        </p:spPr>
        <p:txBody>
          <a:bodyPr/>
          <a:lstStyle/>
          <a:p>
            <a:endParaRPr lang="es-CO"/>
          </a:p>
        </p:txBody>
      </p:sp>
      <p:sp>
        <p:nvSpPr>
          <p:cNvPr id="8" name="TextBox 8"/>
          <p:cNvSpPr txBox="1"/>
          <p:nvPr/>
        </p:nvSpPr>
        <p:spPr>
          <a:xfrm>
            <a:off x="1449288" y="2054381"/>
            <a:ext cx="9222741" cy="6915150"/>
          </a:xfrm>
          <a:prstGeom prst="rect">
            <a:avLst/>
          </a:prstGeom>
        </p:spPr>
        <p:txBody>
          <a:bodyPr lIns="0" tIns="0" rIns="0" bIns="0" rtlCol="0" anchor="t">
            <a:spAutoFit/>
          </a:bodyPr>
          <a:lstStyle/>
          <a:p>
            <a:pPr algn="just">
              <a:lnSpc>
                <a:spcPts val="4200"/>
              </a:lnSpc>
              <a:spcBef>
                <a:spcPct val="0"/>
              </a:spcBef>
            </a:pPr>
            <a:r>
              <a:rPr lang="en-US" sz="3000" dirty="0">
                <a:solidFill>
                  <a:srgbClr val="2E3237"/>
                </a:solidFill>
                <a:latin typeface="Montserrat"/>
                <a:ea typeface="Montserrat"/>
                <a:cs typeface="Montserrat"/>
                <a:sym typeface="Montserrat"/>
              </a:rPr>
              <a:t>A menudo </a:t>
            </a:r>
            <a:r>
              <a:rPr lang="en-US" sz="3000" dirty="0" err="1">
                <a:solidFill>
                  <a:srgbClr val="2E3237"/>
                </a:solidFill>
                <a:latin typeface="Montserrat"/>
                <a:ea typeface="Montserrat"/>
                <a:cs typeface="Montserrat"/>
                <a:sym typeface="Montserrat"/>
              </a:rPr>
              <a:t>nos</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preguntamos</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por</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qué</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atravesamos</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momentos</a:t>
            </a:r>
            <a:r>
              <a:rPr lang="en-US" sz="3000" dirty="0">
                <a:solidFill>
                  <a:srgbClr val="2E3237"/>
                </a:solidFill>
                <a:latin typeface="Montserrat"/>
                <a:ea typeface="Montserrat"/>
                <a:cs typeface="Montserrat"/>
                <a:sym typeface="Montserrat"/>
              </a:rPr>
              <a:t> de profunda </a:t>
            </a:r>
            <a:r>
              <a:rPr lang="en-US" sz="3000" dirty="0" err="1">
                <a:solidFill>
                  <a:srgbClr val="2E3237"/>
                </a:solidFill>
                <a:latin typeface="Montserrat"/>
                <a:ea typeface="Montserrat"/>
                <a:cs typeface="Montserrat"/>
                <a:sym typeface="Montserrat"/>
              </a:rPr>
              <a:t>angustia</a:t>
            </a:r>
            <a:r>
              <a:rPr lang="en-US" sz="3000" dirty="0">
                <a:solidFill>
                  <a:srgbClr val="2E3237"/>
                </a:solidFill>
                <a:latin typeface="Montserrat"/>
                <a:ea typeface="Montserrat"/>
                <a:cs typeface="Montserrat"/>
                <a:sym typeface="Montserrat"/>
              </a:rPr>
              <a:t>. La Biblia no solo </a:t>
            </a:r>
            <a:r>
              <a:rPr lang="en-US" sz="3000" dirty="0" err="1">
                <a:solidFill>
                  <a:srgbClr val="2E3237"/>
                </a:solidFill>
                <a:latin typeface="Montserrat"/>
                <a:ea typeface="Montserrat"/>
                <a:cs typeface="Montserrat"/>
                <a:sym typeface="Montserrat"/>
              </a:rPr>
              <a:t>nos</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presenta</a:t>
            </a:r>
            <a:r>
              <a:rPr lang="en-US" sz="3000" dirty="0">
                <a:solidFill>
                  <a:srgbClr val="2E3237"/>
                </a:solidFill>
                <a:latin typeface="Montserrat"/>
                <a:ea typeface="Montserrat"/>
                <a:cs typeface="Montserrat"/>
                <a:sym typeface="Montserrat"/>
              </a:rPr>
              <a:t> a un Dios </a:t>
            </a:r>
            <a:r>
              <a:rPr lang="en-US" sz="3000" dirty="0" err="1">
                <a:solidFill>
                  <a:srgbClr val="2E3237"/>
                </a:solidFill>
                <a:latin typeface="Montserrat"/>
                <a:ea typeface="Montserrat"/>
                <a:cs typeface="Montserrat"/>
                <a:sym typeface="Montserrat"/>
              </a:rPr>
              <a:t>que</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observa</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nuestro</a:t>
            </a:r>
            <a:r>
              <a:rPr lang="en-US" sz="3000" dirty="0">
                <a:solidFill>
                  <a:srgbClr val="2E3237"/>
                </a:solidFill>
                <a:latin typeface="Montserrat"/>
                <a:ea typeface="Montserrat"/>
                <a:cs typeface="Montserrat"/>
                <a:sym typeface="Montserrat"/>
              </a:rPr>
              <a:t> dolor, </a:t>
            </a:r>
            <a:r>
              <a:rPr lang="en-US" sz="3000" dirty="0" err="1">
                <a:solidFill>
                  <a:srgbClr val="2E3237"/>
                </a:solidFill>
                <a:latin typeface="Montserrat"/>
                <a:ea typeface="Montserrat"/>
                <a:cs typeface="Montserrat"/>
                <a:sym typeface="Montserrat"/>
              </a:rPr>
              <a:t>sino</a:t>
            </a:r>
            <a:r>
              <a:rPr lang="en-US" sz="3000" dirty="0">
                <a:solidFill>
                  <a:srgbClr val="2E3237"/>
                </a:solidFill>
                <a:latin typeface="Montserrat"/>
                <a:ea typeface="Montserrat"/>
                <a:cs typeface="Montserrat"/>
                <a:sym typeface="Montserrat"/>
              </a:rPr>
              <a:t> a uno </a:t>
            </a:r>
            <a:r>
              <a:rPr lang="en-US" sz="3000" dirty="0" err="1">
                <a:solidFill>
                  <a:srgbClr val="2E3237"/>
                </a:solidFill>
                <a:latin typeface="Montserrat"/>
                <a:ea typeface="Montserrat"/>
                <a:cs typeface="Montserrat"/>
                <a:sym typeface="Montserrat"/>
              </a:rPr>
              <a:t>que</a:t>
            </a:r>
            <a:r>
              <a:rPr lang="en-US" sz="3000" dirty="0">
                <a:solidFill>
                  <a:srgbClr val="2E3237"/>
                </a:solidFill>
                <a:latin typeface="Montserrat"/>
                <a:ea typeface="Montserrat"/>
                <a:cs typeface="Montserrat"/>
                <a:sym typeface="Montserrat"/>
              </a:rPr>
              <a:t> se </a:t>
            </a:r>
            <a:r>
              <a:rPr lang="en-US" sz="3000" dirty="0" err="1">
                <a:solidFill>
                  <a:srgbClr val="2E3237"/>
                </a:solidFill>
                <a:latin typeface="Montserrat"/>
                <a:ea typeface="Montserrat"/>
                <a:cs typeface="Montserrat"/>
                <a:sym typeface="Montserrat"/>
              </a:rPr>
              <a:t>involucra</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en</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él</a:t>
            </a:r>
            <a:r>
              <a:rPr lang="en-US" sz="3000" dirty="0">
                <a:solidFill>
                  <a:srgbClr val="2E3237"/>
                </a:solidFill>
                <a:latin typeface="Montserrat"/>
                <a:ea typeface="Montserrat"/>
                <a:cs typeface="Montserrat"/>
                <a:sym typeface="Montserrat"/>
              </a:rPr>
              <a:t>. En el </a:t>
            </a:r>
            <a:r>
              <a:rPr lang="en-US" sz="3000" dirty="0" err="1">
                <a:solidFill>
                  <a:srgbClr val="2E3237"/>
                </a:solidFill>
                <a:latin typeface="Montserrat"/>
                <a:ea typeface="Montserrat"/>
                <a:cs typeface="Montserrat"/>
                <a:sym typeface="Montserrat"/>
              </a:rPr>
              <a:t>programa</a:t>
            </a:r>
            <a:r>
              <a:rPr lang="en-US" sz="3000" dirty="0">
                <a:solidFill>
                  <a:srgbClr val="2E3237"/>
                </a:solidFill>
                <a:latin typeface="Montserrat"/>
                <a:ea typeface="Montserrat"/>
                <a:cs typeface="Montserrat"/>
                <a:sym typeface="Montserrat"/>
              </a:rPr>
              <a:t> de hoy </a:t>
            </a:r>
            <a:r>
              <a:rPr lang="en-US" sz="3000" dirty="0" err="1">
                <a:solidFill>
                  <a:srgbClr val="2E3237"/>
                </a:solidFill>
                <a:latin typeface="Montserrat"/>
                <a:ea typeface="Montserrat"/>
                <a:cs typeface="Montserrat"/>
                <a:sym typeface="Montserrat"/>
              </a:rPr>
              <a:t>exploraremos</a:t>
            </a:r>
            <a:r>
              <a:rPr lang="en-US" sz="3000" dirty="0">
                <a:solidFill>
                  <a:srgbClr val="2E3237"/>
                </a:solidFill>
                <a:latin typeface="Montserrat"/>
                <a:ea typeface="Montserrat"/>
                <a:cs typeface="Montserrat"/>
                <a:sym typeface="Montserrat"/>
              </a:rPr>
              <a:t> 2 </a:t>
            </a:r>
            <a:r>
              <a:rPr lang="en-US" sz="3000" dirty="0" err="1">
                <a:solidFill>
                  <a:srgbClr val="2E3237"/>
                </a:solidFill>
                <a:latin typeface="Montserrat"/>
                <a:ea typeface="Montserrat"/>
                <a:cs typeface="Montserrat"/>
                <a:sym typeface="Montserrat"/>
              </a:rPr>
              <a:t>Corintios</a:t>
            </a:r>
            <a:r>
              <a:rPr lang="en-US" sz="3000" dirty="0">
                <a:solidFill>
                  <a:srgbClr val="2E3237"/>
                </a:solidFill>
                <a:latin typeface="Montserrat"/>
                <a:ea typeface="Montserrat"/>
                <a:cs typeface="Montserrat"/>
                <a:sym typeface="Montserrat"/>
              </a:rPr>
              <a:t> 1, </a:t>
            </a:r>
            <a:r>
              <a:rPr lang="en-US" sz="3000" dirty="0" err="1">
                <a:solidFill>
                  <a:srgbClr val="2E3237"/>
                </a:solidFill>
                <a:latin typeface="Montserrat"/>
                <a:ea typeface="Montserrat"/>
                <a:cs typeface="Montserrat"/>
                <a:sym typeface="Montserrat"/>
              </a:rPr>
              <a:t>donde</a:t>
            </a:r>
            <a:r>
              <a:rPr lang="en-US" sz="3000" dirty="0">
                <a:solidFill>
                  <a:srgbClr val="2E3237"/>
                </a:solidFill>
                <a:latin typeface="Montserrat"/>
                <a:ea typeface="Montserrat"/>
                <a:cs typeface="Montserrat"/>
                <a:sym typeface="Montserrat"/>
              </a:rPr>
              <a:t> el </a:t>
            </a:r>
            <a:r>
              <a:rPr lang="en-US" sz="3000" dirty="0" err="1">
                <a:solidFill>
                  <a:srgbClr val="2E3237"/>
                </a:solidFill>
                <a:latin typeface="Montserrat"/>
                <a:ea typeface="Montserrat"/>
                <a:cs typeface="Montserrat"/>
                <a:sym typeface="Montserrat"/>
              </a:rPr>
              <a:t>apóstol</a:t>
            </a:r>
            <a:r>
              <a:rPr lang="en-US" sz="3000" dirty="0">
                <a:solidFill>
                  <a:srgbClr val="2E3237"/>
                </a:solidFill>
                <a:latin typeface="Montserrat"/>
                <a:ea typeface="Montserrat"/>
                <a:cs typeface="Montserrat"/>
                <a:sym typeface="Montserrat"/>
              </a:rPr>
              <a:t> Pablo </a:t>
            </a:r>
            <a:r>
              <a:rPr lang="en-US" sz="3000" dirty="0" err="1">
                <a:solidFill>
                  <a:srgbClr val="2E3237"/>
                </a:solidFill>
                <a:latin typeface="Montserrat"/>
                <a:ea typeface="Montserrat"/>
                <a:cs typeface="Montserrat"/>
                <a:sym typeface="Montserrat"/>
              </a:rPr>
              <a:t>nos</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revela</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que</a:t>
            </a:r>
            <a:r>
              <a:rPr lang="en-US" sz="3000" dirty="0">
                <a:solidFill>
                  <a:srgbClr val="2E3237"/>
                </a:solidFill>
                <a:latin typeface="Montserrat"/>
                <a:ea typeface="Montserrat"/>
                <a:cs typeface="Montserrat"/>
                <a:sym typeface="Montserrat"/>
              </a:rPr>
              <a:t> el </a:t>
            </a:r>
            <a:r>
              <a:rPr lang="en-US" sz="3000" dirty="0" err="1">
                <a:solidFill>
                  <a:srgbClr val="2E3237"/>
                </a:solidFill>
                <a:latin typeface="Montserrat"/>
                <a:ea typeface="Montserrat"/>
                <a:cs typeface="Montserrat"/>
                <a:sym typeface="Montserrat"/>
              </a:rPr>
              <a:t>sufrimiento</a:t>
            </a:r>
            <a:r>
              <a:rPr lang="en-US" sz="3000" dirty="0">
                <a:solidFill>
                  <a:srgbClr val="2E3237"/>
                </a:solidFill>
                <a:latin typeface="Montserrat"/>
                <a:ea typeface="Montserrat"/>
                <a:cs typeface="Montserrat"/>
                <a:sym typeface="Montserrat"/>
              </a:rPr>
              <a:t> no es un </a:t>
            </a:r>
            <a:r>
              <a:rPr lang="en-US" sz="3000" dirty="0" err="1">
                <a:solidFill>
                  <a:srgbClr val="2E3237"/>
                </a:solidFill>
                <a:latin typeface="Montserrat"/>
                <a:ea typeface="Montserrat"/>
                <a:cs typeface="Montserrat"/>
                <a:sym typeface="Montserrat"/>
              </a:rPr>
              <a:t>callejón</a:t>
            </a:r>
            <a:r>
              <a:rPr lang="en-US" sz="3000" dirty="0">
                <a:solidFill>
                  <a:srgbClr val="2E3237"/>
                </a:solidFill>
                <a:latin typeface="Montserrat"/>
                <a:ea typeface="Montserrat"/>
                <a:cs typeface="Montserrat"/>
                <a:sym typeface="Montserrat"/>
              </a:rPr>
              <a:t> sin salida, </a:t>
            </a:r>
            <a:r>
              <a:rPr lang="en-US" sz="3000" dirty="0" err="1">
                <a:solidFill>
                  <a:srgbClr val="2E3237"/>
                </a:solidFill>
                <a:latin typeface="Montserrat"/>
                <a:ea typeface="Montserrat"/>
                <a:cs typeface="Montserrat"/>
                <a:sym typeface="Montserrat"/>
              </a:rPr>
              <a:t>por</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pesado</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que</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nos</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parezca</a:t>
            </a:r>
            <a:r>
              <a:rPr lang="en-US" sz="3000" dirty="0">
                <a:solidFill>
                  <a:srgbClr val="2E3237"/>
                </a:solidFill>
                <a:latin typeface="Montserrat"/>
                <a:ea typeface="Montserrat"/>
                <a:cs typeface="Montserrat"/>
                <a:sym typeface="Montserrat"/>
              </a:rPr>
              <a:t>. Es </a:t>
            </a:r>
            <a:r>
              <a:rPr lang="en-US" sz="3000" dirty="0" err="1">
                <a:solidFill>
                  <a:srgbClr val="2E3237"/>
                </a:solidFill>
                <a:latin typeface="Montserrat"/>
                <a:ea typeface="Montserrat"/>
                <a:cs typeface="Montserrat"/>
                <a:sym typeface="Montserrat"/>
              </a:rPr>
              <a:t>más</a:t>
            </a:r>
            <a:r>
              <a:rPr lang="en-US" sz="3000" dirty="0">
                <a:solidFill>
                  <a:srgbClr val="2E3237"/>
                </a:solidFill>
                <a:latin typeface="Montserrat"/>
                <a:ea typeface="Montserrat"/>
                <a:cs typeface="Montserrat"/>
                <a:sym typeface="Montserrat"/>
              </a:rPr>
              <a:t>, Dios </a:t>
            </a:r>
            <a:r>
              <a:rPr lang="en-US" sz="3000" dirty="0" err="1">
                <a:solidFill>
                  <a:srgbClr val="2E3237"/>
                </a:solidFill>
                <a:latin typeface="Montserrat"/>
                <a:ea typeface="Montserrat"/>
                <a:cs typeface="Montserrat"/>
                <a:sym typeface="Montserrat"/>
              </a:rPr>
              <a:t>nos</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ofrece</a:t>
            </a:r>
            <a:r>
              <a:rPr lang="en-US" sz="3000" dirty="0">
                <a:solidFill>
                  <a:srgbClr val="2E3237"/>
                </a:solidFill>
                <a:latin typeface="Montserrat"/>
                <a:ea typeface="Montserrat"/>
                <a:cs typeface="Montserrat"/>
                <a:sym typeface="Montserrat"/>
              </a:rPr>
              <a:t> un </a:t>
            </a:r>
            <a:r>
              <a:rPr lang="en-US" sz="3000" dirty="0" err="1">
                <a:solidFill>
                  <a:srgbClr val="2E3237"/>
                </a:solidFill>
                <a:latin typeface="Montserrat"/>
                <a:ea typeface="Montserrat"/>
                <a:cs typeface="Montserrat"/>
                <a:sym typeface="Montserrat"/>
              </a:rPr>
              <a:t>ministerio</a:t>
            </a:r>
            <a:r>
              <a:rPr lang="en-US" sz="3000" dirty="0">
                <a:solidFill>
                  <a:srgbClr val="2E3237"/>
                </a:solidFill>
                <a:latin typeface="Montserrat"/>
                <a:ea typeface="Montserrat"/>
                <a:cs typeface="Montserrat"/>
                <a:sym typeface="Montserrat"/>
              </a:rPr>
              <a:t> para </a:t>
            </a:r>
            <a:r>
              <a:rPr lang="en-US" sz="3000" dirty="0" err="1">
                <a:solidFill>
                  <a:srgbClr val="2E3237"/>
                </a:solidFill>
                <a:latin typeface="Montserrat"/>
                <a:ea typeface="Montserrat"/>
                <a:cs typeface="Montserrat"/>
                <a:sym typeface="Montserrat"/>
              </a:rPr>
              <a:t>aplacar</a:t>
            </a:r>
            <a:r>
              <a:rPr lang="en-US" sz="3000" dirty="0">
                <a:solidFill>
                  <a:srgbClr val="2E3237"/>
                </a:solidFill>
                <a:latin typeface="Montserrat"/>
                <a:ea typeface="Montserrat"/>
                <a:cs typeface="Montserrat"/>
                <a:sym typeface="Montserrat"/>
              </a:rPr>
              <a:t> el </a:t>
            </a:r>
            <a:r>
              <a:rPr lang="en-US" sz="3000" dirty="0" err="1">
                <a:solidFill>
                  <a:srgbClr val="2E3237"/>
                </a:solidFill>
                <a:latin typeface="Montserrat"/>
                <a:ea typeface="Montserrat"/>
                <a:cs typeface="Montserrat"/>
                <a:sym typeface="Montserrat"/>
              </a:rPr>
              <a:t>sufrimiento</a:t>
            </a:r>
            <a:r>
              <a:rPr lang="en-US" sz="3000" dirty="0">
                <a:solidFill>
                  <a:srgbClr val="2E3237"/>
                </a:solidFill>
                <a:latin typeface="Montserrat"/>
                <a:ea typeface="Montserrat"/>
                <a:cs typeface="Montserrat"/>
                <a:sym typeface="Montserrat"/>
              </a:rPr>
              <a:t>: el de </a:t>
            </a:r>
            <a:r>
              <a:rPr lang="en-US" sz="3000" dirty="0" err="1">
                <a:solidFill>
                  <a:srgbClr val="2E3237"/>
                </a:solidFill>
                <a:latin typeface="Montserrat"/>
                <a:ea typeface="Montserrat"/>
                <a:cs typeface="Montserrat"/>
                <a:sym typeface="Montserrat"/>
              </a:rPr>
              <a:t>consolar</a:t>
            </a:r>
            <a:r>
              <a:rPr lang="en-US" sz="3000" dirty="0">
                <a:solidFill>
                  <a:srgbClr val="2E3237"/>
                </a:solidFill>
                <a:latin typeface="Montserrat"/>
                <a:ea typeface="Montserrat"/>
                <a:cs typeface="Montserrat"/>
                <a:sym typeface="Montserrat"/>
              </a:rPr>
              <a:t> a </a:t>
            </a:r>
            <a:r>
              <a:rPr lang="en-US" sz="3000" dirty="0" err="1">
                <a:solidFill>
                  <a:srgbClr val="2E3237"/>
                </a:solidFill>
                <a:latin typeface="Montserrat"/>
                <a:ea typeface="Montserrat"/>
                <a:cs typeface="Montserrat"/>
                <a:sym typeface="Montserrat"/>
              </a:rPr>
              <a:t>otros</a:t>
            </a:r>
            <a:r>
              <a:rPr lang="en-US" sz="3000" dirty="0">
                <a:solidFill>
                  <a:srgbClr val="2E3237"/>
                </a:solidFill>
                <a:latin typeface="Montserrat"/>
                <a:ea typeface="Montserrat"/>
                <a:cs typeface="Montserrat"/>
                <a:sym typeface="Montserrat"/>
              </a:rPr>
              <a:t> con el </a:t>
            </a:r>
            <a:r>
              <a:rPr lang="en-US" sz="3000" dirty="0" err="1">
                <a:solidFill>
                  <a:srgbClr val="2E3237"/>
                </a:solidFill>
                <a:latin typeface="Montserrat"/>
                <a:ea typeface="Montserrat"/>
                <a:cs typeface="Montserrat"/>
                <a:sym typeface="Montserrat"/>
              </a:rPr>
              <a:t>mismo</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consuelo</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que</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hemos</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recibido</a:t>
            </a:r>
            <a:r>
              <a:rPr lang="en-US" sz="3000" dirty="0">
                <a:solidFill>
                  <a:srgbClr val="2E3237"/>
                </a:solidFill>
                <a:latin typeface="Montserrat"/>
                <a:ea typeface="Montserrat"/>
                <a:cs typeface="Montserrat"/>
                <a:sym typeface="Montserrat"/>
              </a:rPr>
              <a:t> de lo alto. </a:t>
            </a:r>
            <a:r>
              <a:rPr lang="en-US" sz="3000" dirty="0" err="1">
                <a:solidFill>
                  <a:srgbClr val="2E3237"/>
                </a:solidFill>
                <a:latin typeface="Montserrat"/>
                <a:ea typeface="Montserrat"/>
                <a:cs typeface="Montserrat"/>
                <a:sym typeface="Montserrat"/>
              </a:rPr>
              <a:t>Bienvenidos</a:t>
            </a:r>
            <a:r>
              <a:rPr lang="en-US" sz="3000" dirty="0">
                <a:solidFill>
                  <a:srgbClr val="2E3237"/>
                </a:solidFill>
                <a:latin typeface="Montserrat"/>
                <a:ea typeface="Montserrat"/>
                <a:cs typeface="Montserrat"/>
                <a:sym typeface="Montserrat"/>
              </a:rPr>
              <a:t> a un </a:t>
            </a:r>
            <a:r>
              <a:rPr lang="en-US" sz="3000" dirty="0" err="1">
                <a:solidFill>
                  <a:srgbClr val="2E3237"/>
                </a:solidFill>
                <a:latin typeface="Montserrat"/>
                <a:ea typeface="Montserrat"/>
                <a:cs typeface="Montserrat"/>
                <a:sym typeface="Montserrat"/>
              </a:rPr>
              <a:t>programa</a:t>
            </a:r>
            <a:r>
              <a:rPr lang="en-US" sz="3000" dirty="0">
                <a:solidFill>
                  <a:srgbClr val="2E3237"/>
                </a:solidFill>
                <a:latin typeface="Montserrat"/>
                <a:ea typeface="Montserrat"/>
                <a:cs typeface="Montserrat"/>
                <a:sym typeface="Montserrat"/>
              </a:rPr>
              <a:t> </a:t>
            </a:r>
            <a:r>
              <a:rPr lang="en-US" sz="3000" dirty="0" err="1">
                <a:solidFill>
                  <a:srgbClr val="2E3237"/>
                </a:solidFill>
                <a:latin typeface="Montserrat"/>
                <a:ea typeface="Montserrat"/>
                <a:cs typeface="Montserrat"/>
                <a:sym typeface="Montserrat"/>
              </a:rPr>
              <a:t>dedicado</a:t>
            </a:r>
            <a:r>
              <a:rPr lang="en-US" sz="3000" dirty="0">
                <a:solidFill>
                  <a:srgbClr val="2E3237"/>
                </a:solidFill>
                <a:latin typeface="Montserrat"/>
                <a:ea typeface="Montserrat"/>
                <a:cs typeface="Montserrat"/>
                <a:sym typeface="Montserrat"/>
              </a:rPr>
              <a:t> a la </a:t>
            </a:r>
            <a:r>
              <a:rPr lang="en-US" sz="3000" dirty="0" err="1">
                <a:solidFill>
                  <a:srgbClr val="2E3237"/>
                </a:solidFill>
                <a:latin typeface="Montserrat"/>
                <a:ea typeface="Montserrat"/>
                <a:cs typeface="Montserrat"/>
                <a:sym typeface="Montserrat"/>
              </a:rPr>
              <a:t>esperanza</a:t>
            </a:r>
            <a:r>
              <a:rPr lang="en-US" sz="3000" dirty="0">
                <a:solidFill>
                  <a:srgbClr val="2E3237"/>
                </a:solidFill>
                <a:latin typeface="Montserrat"/>
                <a:ea typeface="Montserrat"/>
                <a:cs typeface="Montserrat"/>
                <a:sym typeface="Montserrat"/>
              </a:rPr>
              <a:t> y la </a:t>
            </a:r>
            <a:r>
              <a:rPr lang="en-US" sz="3000" dirty="0" err="1">
                <a:solidFill>
                  <a:srgbClr val="2E3237"/>
                </a:solidFill>
                <a:latin typeface="Montserrat"/>
                <a:ea typeface="Montserrat"/>
                <a:cs typeface="Montserrat"/>
                <a:sym typeface="Montserrat"/>
              </a:rPr>
              <a:t>restauración</a:t>
            </a:r>
            <a:r>
              <a:rPr lang="en-US" sz="3000" dirty="0">
                <a:solidFill>
                  <a:srgbClr val="2E3237"/>
                </a:solidFill>
                <a:latin typeface="Montserrat"/>
                <a:ea typeface="Montserrat"/>
                <a:cs typeface="Montserrat"/>
                <a:sym typeface="Montserrat"/>
              </a:rPr>
              <a:t>. </a:t>
            </a:r>
          </a:p>
        </p:txBody>
      </p:sp>
      <p:sp>
        <p:nvSpPr>
          <p:cNvPr id="9" name="TextBox 9"/>
          <p:cNvSpPr txBox="1"/>
          <p:nvPr/>
        </p:nvSpPr>
        <p:spPr>
          <a:xfrm>
            <a:off x="1449288" y="551254"/>
            <a:ext cx="7923312" cy="1533525"/>
          </a:xfrm>
          <a:prstGeom prst="rect">
            <a:avLst/>
          </a:prstGeom>
        </p:spPr>
        <p:txBody>
          <a:bodyPr wrap="square" lIns="0" tIns="0" rIns="0" bIns="0" rtlCol="0" anchor="t">
            <a:spAutoFit/>
          </a:bodyPr>
          <a:lstStyle/>
          <a:p>
            <a:pPr algn="ctr">
              <a:lnSpc>
                <a:spcPts val="12599"/>
              </a:lnSpc>
              <a:spcBef>
                <a:spcPct val="0"/>
              </a:spcBef>
            </a:pPr>
            <a:r>
              <a:rPr lang="en-US" sz="9000" b="1" dirty="0" err="1">
                <a:solidFill>
                  <a:srgbClr val="00357B"/>
                </a:solidFill>
                <a:latin typeface="Montserrat Bold"/>
                <a:ea typeface="Montserrat Bold"/>
                <a:cs typeface="Montserrat Bold"/>
                <a:sym typeface="Montserrat Bold"/>
              </a:rPr>
              <a:t>Introducción</a:t>
            </a:r>
            <a:endParaRPr lang="en-US" sz="9000" b="1" dirty="0">
              <a:solidFill>
                <a:srgbClr val="00357B"/>
              </a:solidFill>
              <a:latin typeface="Montserrat Bold"/>
              <a:ea typeface="Montserrat Bold"/>
              <a:cs typeface="Montserrat Bold"/>
              <a:sym typeface="Montserrat Bold"/>
            </a:endParaRPr>
          </a:p>
        </p:txBody>
      </p:sp>
      <p:sp>
        <p:nvSpPr>
          <p:cNvPr id="10" name="TextBox 10"/>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grpSp>
        <p:nvGrpSpPr>
          <p:cNvPr id="7" name="Group 7"/>
          <p:cNvGrpSpPr/>
          <p:nvPr/>
        </p:nvGrpSpPr>
        <p:grpSpPr>
          <a:xfrm>
            <a:off x="1762482" y="2260826"/>
            <a:ext cx="14763037" cy="5765348"/>
            <a:chOff x="0" y="0"/>
            <a:chExt cx="4780632" cy="1866960"/>
          </a:xfrm>
        </p:grpSpPr>
        <p:sp>
          <p:nvSpPr>
            <p:cNvPr id="8" name="Freeform 8"/>
            <p:cNvSpPr/>
            <p:nvPr/>
          </p:nvSpPr>
          <p:spPr>
            <a:xfrm>
              <a:off x="0" y="0"/>
              <a:ext cx="4780632" cy="1866960"/>
            </a:xfrm>
            <a:custGeom>
              <a:avLst/>
              <a:gdLst/>
              <a:ahLst/>
              <a:cxnLst/>
              <a:rect l="l" t="t" r="r" b="b"/>
              <a:pathLst>
                <a:path w="4780632" h="1866960">
                  <a:moveTo>
                    <a:pt x="16257" y="0"/>
                  </a:moveTo>
                  <a:lnTo>
                    <a:pt x="4764375" y="0"/>
                  </a:lnTo>
                  <a:cubicBezTo>
                    <a:pt x="4768686" y="0"/>
                    <a:pt x="4772821" y="1713"/>
                    <a:pt x="4775871" y="4762"/>
                  </a:cubicBezTo>
                  <a:cubicBezTo>
                    <a:pt x="4778919" y="7810"/>
                    <a:pt x="4780632" y="11945"/>
                    <a:pt x="4780632" y="16257"/>
                  </a:cubicBezTo>
                  <a:lnTo>
                    <a:pt x="4780632" y="1850704"/>
                  </a:lnTo>
                  <a:cubicBezTo>
                    <a:pt x="4780632" y="1859682"/>
                    <a:pt x="4773354" y="1866960"/>
                    <a:pt x="4764375" y="1866960"/>
                  </a:cubicBezTo>
                  <a:lnTo>
                    <a:pt x="16257" y="1866960"/>
                  </a:lnTo>
                  <a:cubicBezTo>
                    <a:pt x="11945" y="1866960"/>
                    <a:pt x="7810" y="1865248"/>
                    <a:pt x="4762" y="1862199"/>
                  </a:cubicBezTo>
                  <a:cubicBezTo>
                    <a:pt x="1713" y="1859150"/>
                    <a:pt x="0" y="1855015"/>
                    <a:pt x="0" y="1850704"/>
                  </a:cubicBezTo>
                  <a:lnTo>
                    <a:pt x="0" y="16257"/>
                  </a:lnTo>
                  <a:cubicBezTo>
                    <a:pt x="0" y="7278"/>
                    <a:pt x="7278" y="0"/>
                    <a:pt x="16257" y="0"/>
                  </a:cubicBezTo>
                  <a:close/>
                </a:path>
              </a:pathLst>
            </a:custGeom>
            <a:solidFill>
              <a:srgbClr val="FFFFFF"/>
            </a:solidFill>
            <a:ln w="28575" cap="rnd">
              <a:solidFill>
                <a:srgbClr val="00357B"/>
              </a:solidFill>
              <a:prstDash val="solid"/>
              <a:round/>
            </a:ln>
          </p:spPr>
          <p:txBody>
            <a:bodyPr/>
            <a:lstStyle/>
            <a:p>
              <a:endParaRPr lang="es-CO"/>
            </a:p>
          </p:txBody>
        </p:sp>
        <p:sp>
          <p:nvSpPr>
            <p:cNvPr id="9" name="TextBox 9"/>
            <p:cNvSpPr txBox="1"/>
            <p:nvPr/>
          </p:nvSpPr>
          <p:spPr>
            <a:xfrm>
              <a:off x="0" y="-38100"/>
              <a:ext cx="4780632" cy="1905060"/>
            </a:xfrm>
            <a:prstGeom prst="rect">
              <a:avLst/>
            </a:prstGeom>
          </p:spPr>
          <p:txBody>
            <a:bodyPr lIns="45182" tIns="45182" rIns="45182" bIns="45182" rtlCol="0" anchor="ctr"/>
            <a:lstStyle/>
            <a:p>
              <a:pPr marL="0" lvl="0" indent="0" algn="ctr">
                <a:lnSpc>
                  <a:spcPts val="3029"/>
                </a:lnSpc>
                <a:spcBef>
                  <a:spcPct val="0"/>
                </a:spcBef>
              </a:pPr>
              <a:endParaRPr/>
            </a:p>
          </p:txBody>
        </p:sp>
      </p:grpSp>
      <p:sp>
        <p:nvSpPr>
          <p:cNvPr id="10" name="TextBox 10"/>
          <p:cNvSpPr txBox="1"/>
          <p:nvPr/>
        </p:nvSpPr>
        <p:spPr>
          <a:xfrm>
            <a:off x="2628705" y="3020140"/>
            <a:ext cx="13030590" cy="4049991"/>
          </a:xfrm>
          <a:prstGeom prst="rect">
            <a:avLst/>
          </a:prstGeom>
        </p:spPr>
        <p:txBody>
          <a:bodyPr lIns="0" tIns="0" rIns="0" bIns="0" rtlCol="0" anchor="t">
            <a:spAutoFit/>
          </a:bodyPr>
          <a:lstStyle/>
          <a:p>
            <a:pPr algn="just">
              <a:lnSpc>
                <a:spcPts val="4622"/>
              </a:lnSpc>
              <a:spcBef>
                <a:spcPct val="0"/>
              </a:spcBef>
            </a:pPr>
            <a:r>
              <a:rPr lang="en-US" sz="3301">
                <a:solidFill>
                  <a:srgbClr val="00357B"/>
                </a:solidFill>
                <a:latin typeface="Montserrat"/>
                <a:ea typeface="Montserrat"/>
                <a:cs typeface="Montserrat"/>
                <a:sym typeface="Montserrat"/>
              </a:rPr>
              <a:t>Pablo presenta a Dios como el «Padre de misericordias», indicando que él es el originador de toda benevolencia y se acerca al hombre a través del Espíritu Santo para atender sus necesidades. Nuestras experiencias de sufrimiento, en las que acudimos a Dios, son testimonios poderosos que podemos compartir con los que sufren. Al cantar, reconozcamos que no hay herida que el cielo no pueda sanar. </a:t>
            </a:r>
          </a:p>
        </p:txBody>
      </p:sp>
      <p:sp>
        <p:nvSpPr>
          <p:cNvPr id="11" name="TextBox 11"/>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3A649B"/>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AutoShape 7"/>
          <p:cNvSpPr/>
          <p:nvPr/>
        </p:nvSpPr>
        <p:spPr>
          <a:xfrm flipH="1" flipV="1">
            <a:off x="8984106" y="2751799"/>
            <a:ext cx="0" cy="4783403"/>
          </a:xfrm>
          <a:prstGeom prst="line">
            <a:avLst/>
          </a:prstGeom>
          <a:ln w="38100" cap="flat">
            <a:solidFill>
              <a:srgbClr val="FFFFFF"/>
            </a:solidFill>
            <a:prstDash val="solid"/>
            <a:headEnd type="none" w="sm" len="sm"/>
            <a:tailEnd type="none" w="sm" len="sm"/>
          </a:ln>
        </p:spPr>
        <p:txBody>
          <a:bodyPr/>
          <a:lstStyle/>
          <a:p>
            <a:endParaRPr lang="es-CO"/>
          </a:p>
        </p:txBody>
      </p:sp>
      <p:sp>
        <p:nvSpPr>
          <p:cNvPr id="8" name="Freeform 8"/>
          <p:cNvSpPr/>
          <p:nvPr/>
        </p:nvSpPr>
        <p:spPr>
          <a:xfrm>
            <a:off x="15589160" y="1028700"/>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9" name="Freeform 9"/>
          <p:cNvSpPr/>
          <p:nvPr/>
        </p:nvSpPr>
        <p:spPr>
          <a:xfrm rot="-10800000">
            <a:off x="1028700" y="7696719"/>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10" name="TextBox 10"/>
          <p:cNvSpPr txBox="1"/>
          <p:nvPr/>
        </p:nvSpPr>
        <p:spPr>
          <a:xfrm>
            <a:off x="3228179" y="3317875"/>
            <a:ext cx="4817120" cy="3470276"/>
          </a:xfrm>
          <a:prstGeom prst="rect">
            <a:avLst/>
          </a:prstGeom>
        </p:spPr>
        <p:txBody>
          <a:bodyPr lIns="0" tIns="0" rIns="0" bIns="0" rtlCol="0" anchor="t">
            <a:spAutoFit/>
          </a:bodyPr>
          <a:lstStyle/>
          <a:p>
            <a:pPr algn="ctr">
              <a:lnSpc>
                <a:spcPts val="13999"/>
              </a:lnSpc>
            </a:pPr>
            <a:r>
              <a:rPr lang="en-US" sz="9999" b="1">
                <a:solidFill>
                  <a:srgbClr val="FFFFFF"/>
                </a:solidFill>
                <a:latin typeface="Montserrat Bold"/>
                <a:ea typeface="Montserrat Bold"/>
                <a:cs typeface="Montserrat Bold"/>
                <a:sym typeface="Montserrat Bold"/>
              </a:rPr>
              <a:t>Himno </a:t>
            </a:r>
          </a:p>
          <a:p>
            <a:pPr algn="ctr">
              <a:lnSpc>
                <a:spcPts val="13999"/>
              </a:lnSpc>
              <a:spcBef>
                <a:spcPct val="0"/>
              </a:spcBef>
            </a:pPr>
            <a:r>
              <a:rPr lang="en-US" sz="9999" b="1">
                <a:solidFill>
                  <a:srgbClr val="FFFFFF"/>
                </a:solidFill>
                <a:latin typeface="Montserrat Bold"/>
                <a:ea typeface="Montserrat Bold"/>
                <a:cs typeface="Montserrat Bold"/>
                <a:sym typeface="Montserrat Bold"/>
              </a:rPr>
              <a:t>Inicial</a:t>
            </a:r>
          </a:p>
        </p:txBody>
      </p:sp>
      <p:sp>
        <p:nvSpPr>
          <p:cNvPr id="11" name="TextBox 11"/>
          <p:cNvSpPr txBox="1"/>
          <p:nvPr/>
        </p:nvSpPr>
        <p:spPr>
          <a:xfrm>
            <a:off x="9317881" y="4422775"/>
            <a:ext cx="7569668" cy="1374775"/>
          </a:xfrm>
          <a:prstGeom prst="rect">
            <a:avLst/>
          </a:prstGeom>
        </p:spPr>
        <p:txBody>
          <a:bodyPr lIns="0" tIns="0" rIns="0" bIns="0" rtlCol="0" anchor="t">
            <a:spAutoFit/>
          </a:bodyPr>
          <a:lstStyle/>
          <a:p>
            <a:pPr algn="just">
              <a:lnSpc>
                <a:spcPts val="5599"/>
              </a:lnSpc>
              <a:spcBef>
                <a:spcPct val="0"/>
              </a:spcBef>
            </a:pPr>
            <a:r>
              <a:rPr lang="en-US" sz="3999">
                <a:solidFill>
                  <a:srgbClr val="FFFFFF"/>
                </a:solidFill>
                <a:latin typeface="Montserrat"/>
                <a:ea typeface="Montserrat"/>
                <a:cs typeface="Montserrat"/>
                <a:sym typeface="Montserrat"/>
              </a:rPr>
              <a:t># 400, Castillo fuerte es nuestro Dios. </a:t>
            </a:r>
          </a:p>
        </p:txBody>
      </p:sp>
      <p:sp>
        <p:nvSpPr>
          <p:cNvPr id="12" name="TextBox 12"/>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3819351" y="-1475567"/>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Freeform 7"/>
          <p:cNvSpPr/>
          <p:nvPr/>
        </p:nvSpPr>
        <p:spPr>
          <a:xfrm>
            <a:off x="11953173" y="1459435"/>
            <a:ext cx="4899806" cy="7368129"/>
          </a:xfrm>
          <a:custGeom>
            <a:avLst/>
            <a:gdLst/>
            <a:ahLst/>
            <a:cxnLst/>
            <a:rect l="l" t="t" r="r" b="b"/>
            <a:pathLst>
              <a:path w="4899806" h="7368129">
                <a:moveTo>
                  <a:pt x="0" y="0"/>
                </a:moveTo>
                <a:lnTo>
                  <a:pt x="4899806" y="0"/>
                </a:lnTo>
                <a:lnTo>
                  <a:pt x="4899806" y="7368130"/>
                </a:lnTo>
                <a:lnTo>
                  <a:pt x="0" y="7368130"/>
                </a:lnTo>
                <a:lnTo>
                  <a:pt x="0" y="0"/>
                </a:lnTo>
                <a:close/>
              </a:path>
            </a:pathLst>
          </a:custGeom>
          <a:blipFill>
            <a:blip r:embed="rId3"/>
            <a:stretch>
              <a:fillRect l="-63064" r="-63064"/>
            </a:stretch>
          </a:blipFill>
          <a:ln cap="rnd">
            <a:noFill/>
            <a:prstDash val="solid"/>
            <a:round/>
          </a:ln>
        </p:spPr>
        <p:txBody>
          <a:bodyPr/>
          <a:lstStyle/>
          <a:p>
            <a:endParaRPr lang="es-CO"/>
          </a:p>
        </p:txBody>
      </p:sp>
      <p:sp>
        <p:nvSpPr>
          <p:cNvPr id="8" name="TextBox 8"/>
          <p:cNvSpPr txBox="1"/>
          <p:nvPr/>
        </p:nvSpPr>
        <p:spPr>
          <a:xfrm>
            <a:off x="1776105" y="3344793"/>
            <a:ext cx="9222741" cy="4631055"/>
          </a:xfrm>
          <a:prstGeom prst="rect">
            <a:avLst/>
          </a:prstGeom>
        </p:spPr>
        <p:txBody>
          <a:bodyPr lIns="0" tIns="0" rIns="0" bIns="0" rtlCol="0" anchor="t">
            <a:spAutoFit/>
          </a:bodyPr>
          <a:lstStyle/>
          <a:p>
            <a:pPr algn="just">
              <a:lnSpc>
                <a:spcPts val="4620"/>
              </a:lnSpc>
              <a:spcBef>
                <a:spcPct val="0"/>
              </a:spcBef>
            </a:pPr>
            <a:r>
              <a:rPr lang="en-US" sz="3300">
                <a:solidFill>
                  <a:srgbClr val="00357B"/>
                </a:solidFill>
                <a:latin typeface="Montserrat"/>
                <a:ea typeface="Montserrat"/>
                <a:cs typeface="Montserrat"/>
                <a:sym typeface="Montserrat"/>
              </a:rPr>
              <a:t>Un principio central es que somos consolados en nuestras tribulaciones para que podamos también consolar a quienes están en cualquier aflicción. El haber experimentado el dolor y hallado consuelo permite simpatizar mejor con otros en circunstancias similares y guiarlos hacia Dios. </a:t>
            </a:r>
          </a:p>
        </p:txBody>
      </p:sp>
      <p:sp>
        <p:nvSpPr>
          <p:cNvPr id="9" name="TextBox 9"/>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3A649B"/>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AutoShape 7"/>
          <p:cNvSpPr/>
          <p:nvPr/>
        </p:nvSpPr>
        <p:spPr>
          <a:xfrm flipH="1" flipV="1">
            <a:off x="8984106" y="2751799"/>
            <a:ext cx="0" cy="4783403"/>
          </a:xfrm>
          <a:prstGeom prst="line">
            <a:avLst/>
          </a:prstGeom>
          <a:ln w="38100" cap="flat">
            <a:solidFill>
              <a:srgbClr val="FFFFFF"/>
            </a:solidFill>
            <a:prstDash val="solid"/>
            <a:headEnd type="none" w="sm" len="sm"/>
            <a:tailEnd type="none" w="sm" len="sm"/>
          </a:ln>
        </p:spPr>
        <p:txBody>
          <a:bodyPr/>
          <a:lstStyle/>
          <a:p>
            <a:endParaRPr lang="es-CO"/>
          </a:p>
        </p:txBody>
      </p:sp>
      <p:sp>
        <p:nvSpPr>
          <p:cNvPr id="8" name="Freeform 8"/>
          <p:cNvSpPr/>
          <p:nvPr/>
        </p:nvSpPr>
        <p:spPr>
          <a:xfrm>
            <a:off x="15589160" y="1028700"/>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9" name="Freeform 9"/>
          <p:cNvSpPr/>
          <p:nvPr/>
        </p:nvSpPr>
        <p:spPr>
          <a:xfrm rot="-10800000">
            <a:off x="1028700" y="7696719"/>
            <a:ext cx="1670140" cy="1561581"/>
          </a:xfrm>
          <a:custGeom>
            <a:avLst/>
            <a:gdLst/>
            <a:ahLst/>
            <a:cxnLst/>
            <a:rect l="l" t="t" r="r" b="b"/>
            <a:pathLst>
              <a:path w="1670140" h="1561581">
                <a:moveTo>
                  <a:pt x="0" y="0"/>
                </a:moveTo>
                <a:lnTo>
                  <a:pt x="1670140" y="0"/>
                </a:lnTo>
                <a:lnTo>
                  <a:pt x="1670140" y="1561581"/>
                </a:lnTo>
                <a:lnTo>
                  <a:pt x="0" y="15615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s-CO"/>
          </a:p>
        </p:txBody>
      </p:sp>
      <p:sp>
        <p:nvSpPr>
          <p:cNvPr id="10" name="TextBox 10"/>
          <p:cNvSpPr txBox="1"/>
          <p:nvPr/>
        </p:nvSpPr>
        <p:spPr>
          <a:xfrm>
            <a:off x="1481151" y="2432050"/>
            <a:ext cx="7169580" cy="5241926"/>
          </a:xfrm>
          <a:prstGeom prst="rect">
            <a:avLst/>
          </a:prstGeom>
        </p:spPr>
        <p:txBody>
          <a:bodyPr lIns="0" tIns="0" rIns="0" bIns="0" rtlCol="0" anchor="t">
            <a:spAutoFit/>
          </a:bodyPr>
          <a:lstStyle/>
          <a:p>
            <a:pPr algn="ctr">
              <a:lnSpc>
                <a:spcPts val="13999"/>
              </a:lnSpc>
              <a:spcBef>
                <a:spcPct val="0"/>
              </a:spcBef>
            </a:pPr>
            <a:r>
              <a:rPr lang="en-US" sz="9999" b="1">
                <a:solidFill>
                  <a:srgbClr val="FFFFFF"/>
                </a:solidFill>
                <a:latin typeface="Montserrat Bold"/>
                <a:ea typeface="Montserrat Bold"/>
                <a:cs typeface="Montserrat Bold"/>
                <a:sym typeface="Montserrat Bold"/>
              </a:rPr>
              <a:t>Lectura biblica y oración</a:t>
            </a:r>
          </a:p>
        </p:txBody>
      </p:sp>
      <p:sp>
        <p:nvSpPr>
          <p:cNvPr id="11" name="TextBox 11"/>
          <p:cNvSpPr txBox="1"/>
          <p:nvPr/>
        </p:nvSpPr>
        <p:spPr>
          <a:xfrm>
            <a:off x="9317481" y="2881128"/>
            <a:ext cx="7569668" cy="5980430"/>
          </a:xfrm>
          <a:prstGeom prst="rect">
            <a:avLst/>
          </a:prstGeom>
        </p:spPr>
        <p:txBody>
          <a:bodyPr lIns="0" tIns="0" rIns="0" bIns="0" rtlCol="0" anchor="t">
            <a:spAutoFit/>
          </a:bodyPr>
          <a:lstStyle/>
          <a:p>
            <a:pPr algn="ctr">
              <a:lnSpc>
                <a:spcPts val="5319"/>
              </a:lnSpc>
            </a:pPr>
            <a:r>
              <a:rPr lang="en-US" sz="3799">
                <a:solidFill>
                  <a:srgbClr val="FFFFFF"/>
                </a:solidFill>
                <a:latin typeface="Montserrat"/>
                <a:ea typeface="Montserrat"/>
                <a:cs typeface="Montserrat"/>
                <a:sym typeface="Montserrat"/>
              </a:rPr>
              <a:t>“el cual nos consuela en todas nuestras tribulaciones, para que podamos también nosotros consolar a los que están en cualquier tribulación, por medio de la consolación con que nosotros somos consolados por Dios. “   </a:t>
            </a:r>
          </a:p>
          <a:p>
            <a:pPr algn="ctr">
              <a:lnSpc>
                <a:spcPts val="5319"/>
              </a:lnSpc>
              <a:spcBef>
                <a:spcPct val="0"/>
              </a:spcBef>
            </a:pPr>
            <a:r>
              <a:rPr lang="en-US" sz="3799" b="1">
                <a:solidFill>
                  <a:srgbClr val="FFFFFF"/>
                </a:solidFill>
                <a:latin typeface="Montserrat Bold"/>
                <a:ea typeface="Montserrat Bold"/>
                <a:cs typeface="Montserrat Bold"/>
                <a:sym typeface="Montserrat Bold"/>
              </a:rPr>
              <a:t>2 Corintios 1:4</a:t>
            </a:r>
          </a:p>
        </p:txBody>
      </p:sp>
      <p:sp>
        <p:nvSpPr>
          <p:cNvPr id="12" name="TextBox 12"/>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grpSp>
        <p:nvGrpSpPr>
          <p:cNvPr id="7" name="Group 7"/>
          <p:cNvGrpSpPr/>
          <p:nvPr/>
        </p:nvGrpSpPr>
        <p:grpSpPr>
          <a:xfrm>
            <a:off x="1762482" y="1775789"/>
            <a:ext cx="14763037" cy="6735423"/>
            <a:chOff x="0" y="0"/>
            <a:chExt cx="4780632" cy="2181094"/>
          </a:xfrm>
        </p:grpSpPr>
        <p:sp>
          <p:nvSpPr>
            <p:cNvPr id="8" name="Freeform 8"/>
            <p:cNvSpPr/>
            <p:nvPr/>
          </p:nvSpPr>
          <p:spPr>
            <a:xfrm>
              <a:off x="0" y="0"/>
              <a:ext cx="4780632" cy="2181094"/>
            </a:xfrm>
            <a:custGeom>
              <a:avLst/>
              <a:gdLst/>
              <a:ahLst/>
              <a:cxnLst/>
              <a:rect l="l" t="t" r="r" b="b"/>
              <a:pathLst>
                <a:path w="4780632" h="2181094">
                  <a:moveTo>
                    <a:pt x="16257" y="0"/>
                  </a:moveTo>
                  <a:lnTo>
                    <a:pt x="4764375" y="0"/>
                  </a:lnTo>
                  <a:cubicBezTo>
                    <a:pt x="4768686" y="0"/>
                    <a:pt x="4772821" y="1713"/>
                    <a:pt x="4775871" y="4762"/>
                  </a:cubicBezTo>
                  <a:cubicBezTo>
                    <a:pt x="4778919" y="7810"/>
                    <a:pt x="4780632" y="11945"/>
                    <a:pt x="4780632" y="16257"/>
                  </a:cubicBezTo>
                  <a:lnTo>
                    <a:pt x="4780632" y="2164838"/>
                  </a:lnTo>
                  <a:cubicBezTo>
                    <a:pt x="4780632" y="2173816"/>
                    <a:pt x="4773354" y="2181094"/>
                    <a:pt x="4764375" y="2181094"/>
                  </a:cubicBezTo>
                  <a:lnTo>
                    <a:pt x="16257" y="2181094"/>
                  </a:lnTo>
                  <a:cubicBezTo>
                    <a:pt x="7278" y="2181094"/>
                    <a:pt x="0" y="2173816"/>
                    <a:pt x="0" y="2164838"/>
                  </a:cubicBezTo>
                  <a:lnTo>
                    <a:pt x="0" y="16257"/>
                  </a:lnTo>
                  <a:cubicBezTo>
                    <a:pt x="0" y="7278"/>
                    <a:pt x="7278" y="0"/>
                    <a:pt x="16257" y="0"/>
                  </a:cubicBezTo>
                  <a:close/>
                </a:path>
              </a:pathLst>
            </a:custGeom>
            <a:solidFill>
              <a:srgbClr val="FFFFFF"/>
            </a:solidFill>
            <a:ln w="28575" cap="rnd">
              <a:solidFill>
                <a:srgbClr val="00357B"/>
              </a:solidFill>
              <a:prstDash val="solid"/>
              <a:round/>
            </a:ln>
          </p:spPr>
          <p:txBody>
            <a:bodyPr/>
            <a:lstStyle/>
            <a:p>
              <a:endParaRPr lang="es-CO"/>
            </a:p>
          </p:txBody>
        </p:sp>
        <p:sp>
          <p:nvSpPr>
            <p:cNvPr id="9" name="TextBox 9"/>
            <p:cNvSpPr txBox="1"/>
            <p:nvPr/>
          </p:nvSpPr>
          <p:spPr>
            <a:xfrm>
              <a:off x="0" y="-38100"/>
              <a:ext cx="4780632" cy="2219194"/>
            </a:xfrm>
            <a:prstGeom prst="rect">
              <a:avLst/>
            </a:prstGeom>
          </p:spPr>
          <p:txBody>
            <a:bodyPr lIns="45182" tIns="45182" rIns="45182" bIns="45182" rtlCol="0" anchor="ctr"/>
            <a:lstStyle/>
            <a:p>
              <a:pPr marL="0" lvl="0" indent="0" algn="ctr">
                <a:lnSpc>
                  <a:spcPts val="3029"/>
                </a:lnSpc>
                <a:spcBef>
                  <a:spcPct val="0"/>
                </a:spcBef>
              </a:pPr>
              <a:endParaRPr/>
            </a:p>
          </p:txBody>
        </p:sp>
      </p:grpSp>
      <p:sp>
        <p:nvSpPr>
          <p:cNvPr id="10" name="TextBox 10"/>
          <p:cNvSpPr txBox="1"/>
          <p:nvPr/>
        </p:nvSpPr>
        <p:spPr>
          <a:xfrm>
            <a:off x="2184374" y="2504142"/>
            <a:ext cx="13919252" cy="5212041"/>
          </a:xfrm>
          <a:prstGeom prst="rect">
            <a:avLst/>
          </a:prstGeom>
        </p:spPr>
        <p:txBody>
          <a:bodyPr lIns="0" tIns="0" rIns="0" bIns="0" rtlCol="0" anchor="t">
            <a:spAutoFit/>
          </a:bodyPr>
          <a:lstStyle/>
          <a:p>
            <a:pPr algn="just">
              <a:lnSpc>
                <a:spcPts val="4622"/>
              </a:lnSpc>
              <a:spcBef>
                <a:spcPct val="0"/>
              </a:spcBef>
            </a:pPr>
            <a:r>
              <a:rPr lang="en-US" sz="3301">
                <a:solidFill>
                  <a:srgbClr val="00357B"/>
                </a:solidFill>
                <a:latin typeface="Montserrat"/>
                <a:ea typeface="Montserrat"/>
                <a:cs typeface="Montserrat"/>
                <a:sym typeface="Montserrat"/>
              </a:rPr>
              <a:t>2 Corintios 1: 5 enseña que, en la misma medida en que abundan las aflicciones de Cristo en el creyente, abunda también la consolación por medio de él. Esto garantiza que el auxilio proporcionado por el cielo es plenamente suficiente para satisfacer cualquier angustia terrenal. Es maravilloso saber que Dios hace que las alegrías compartidas se multipliquen, pero también ha determinado que las tristezas compartidas nos hagan menos daño. Damos la bienvenida a todos los presentes y a quienes nos visitan por primera vez. </a:t>
            </a:r>
          </a:p>
        </p:txBody>
      </p:sp>
      <p:sp>
        <p:nvSpPr>
          <p:cNvPr id="11" name="TextBox 11"/>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703913" y="713179"/>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Freeform 7"/>
          <p:cNvSpPr/>
          <p:nvPr/>
        </p:nvSpPr>
        <p:spPr>
          <a:xfrm>
            <a:off x="2319728" y="2921944"/>
            <a:ext cx="3744468" cy="4114800"/>
          </a:xfrm>
          <a:custGeom>
            <a:avLst/>
            <a:gdLst/>
            <a:ahLst/>
            <a:cxnLst/>
            <a:rect l="l" t="t" r="r" b="b"/>
            <a:pathLst>
              <a:path w="3744468" h="4114800">
                <a:moveTo>
                  <a:pt x="0" y="0"/>
                </a:moveTo>
                <a:lnTo>
                  <a:pt x="3744468" y="0"/>
                </a:lnTo>
                <a:lnTo>
                  <a:pt x="374446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CO"/>
          </a:p>
        </p:txBody>
      </p:sp>
      <p:sp>
        <p:nvSpPr>
          <p:cNvPr id="8" name="TextBox 8"/>
          <p:cNvSpPr txBox="1"/>
          <p:nvPr/>
        </p:nvSpPr>
        <p:spPr>
          <a:xfrm>
            <a:off x="6745427" y="4009921"/>
            <a:ext cx="9710588" cy="1152525"/>
          </a:xfrm>
          <a:prstGeom prst="rect">
            <a:avLst/>
          </a:prstGeom>
        </p:spPr>
        <p:txBody>
          <a:bodyPr lIns="0" tIns="0" rIns="0" bIns="0" rtlCol="0" anchor="t">
            <a:spAutoFit/>
          </a:bodyPr>
          <a:lstStyle/>
          <a:p>
            <a:pPr algn="l">
              <a:lnSpc>
                <a:spcPts val="8550"/>
              </a:lnSpc>
            </a:pPr>
            <a:r>
              <a:rPr lang="en-US" sz="9000" b="1">
                <a:solidFill>
                  <a:srgbClr val="00357B"/>
                </a:solidFill>
                <a:latin typeface="Montserrat Bold"/>
                <a:ea typeface="Montserrat Bold"/>
                <a:cs typeface="Montserrat Bold"/>
                <a:sym typeface="Montserrat Bold"/>
              </a:rPr>
              <a:t>Música Especial</a:t>
            </a:r>
          </a:p>
        </p:txBody>
      </p:sp>
      <p:sp>
        <p:nvSpPr>
          <p:cNvPr id="9" name="TextBox 9"/>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Freeform 2"/>
          <p:cNvSpPr/>
          <p:nvPr/>
        </p:nvSpPr>
        <p:spPr>
          <a:xfrm rot="-10800000">
            <a:off x="14064938" y="6063938"/>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sp>
        <p:nvSpPr>
          <p:cNvPr id="3" name="Freeform 3"/>
          <p:cNvSpPr/>
          <p:nvPr/>
        </p:nvSpPr>
        <p:spPr>
          <a:xfrm>
            <a:off x="0" y="0"/>
            <a:ext cx="4223062" cy="4223062"/>
          </a:xfrm>
          <a:custGeom>
            <a:avLst/>
            <a:gdLst/>
            <a:ahLst/>
            <a:cxnLst/>
            <a:rect l="l" t="t" r="r" b="b"/>
            <a:pathLst>
              <a:path w="4223062" h="4223062">
                <a:moveTo>
                  <a:pt x="0" y="0"/>
                </a:moveTo>
                <a:lnTo>
                  <a:pt x="4223062" y="0"/>
                </a:lnTo>
                <a:lnTo>
                  <a:pt x="4223062" y="4223062"/>
                </a:lnTo>
                <a:lnTo>
                  <a:pt x="0" y="4223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s-CO"/>
          </a:p>
        </p:txBody>
      </p:sp>
      <p:grpSp>
        <p:nvGrpSpPr>
          <p:cNvPr id="4" name="Group 4"/>
          <p:cNvGrpSpPr/>
          <p:nvPr/>
        </p:nvGrpSpPr>
        <p:grpSpPr>
          <a:xfrm>
            <a:off x="3819351" y="-1475567"/>
            <a:ext cx="16880174" cy="8860643"/>
            <a:chOff x="0" y="0"/>
            <a:chExt cx="4445807" cy="2333667"/>
          </a:xfrm>
        </p:grpSpPr>
        <p:sp>
          <p:nvSpPr>
            <p:cNvPr id="5" name="Freeform 5"/>
            <p:cNvSpPr/>
            <p:nvPr/>
          </p:nvSpPr>
          <p:spPr>
            <a:xfrm>
              <a:off x="0" y="0"/>
              <a:ext cx="4445807" cy="2333667"/>
            </a:xfrm>
            <a:custGeom>
              <a:avLst/>
              <a:gdLst/>
              <a:ahLst/>
              <a:cxnLst/>
              <a:rect l="l" t="t" r="r" b="b"/>
              <a:pathLst>
                <a:path w="4445807" h="2333667">
                  <a:moveTo>
                    <a:pt x="14218" y="0"/>
                  </a:moveTo>
                  <a:lnTo>
                    <a:pt x="4431589" y="0"/>
                  </a:lnTo>
                  <a:cubicBezTo>
                    <a:pt x="4435360" y="0"/>
                    <a:pt x="4438976" y="1498"/>
                    <a:pt x="4441642" y="4164"/>
                  </a:cubicBezTo>
                  <a:cubicBezTo>
                    <a:pt x="4444309" y="6831"/>
                    <a:pt x="4445807" y="10447"/>
                    <a:pt x="4445807" y="14218"/>
                  </a:cubicBezTo>
                  <a:lnTo>
                    <a:pt x="4445807" y="2319450"/>
                  </a:lnTo>
                  <a:cubicBezTo>
                    <a:pt x="4445807" y="2323220"/>
                    <a:pt x="4444309" y="2326837"/>
                    <a:pt x="4441642" y="2329503"/>
                  </a:cubicBezTo>
                  <a:cubicBezTo>
                    <a:pt x="4438976" y="2332169"/>
                    <a:pt x="4435360" y="2333667"/>
                    <a:pt x="4431589" y="2333667"/>
                  </a:cubicBezTo>
                  <a:lnTo>
                    <a:pt x="14218" y="2333667"/>
                  </a:lnTo>
                  <a:cubicBezTo>
                    <a:pt x="10447" y="2333667"/>
                    <a:pt x="6831" y="2332169"/>
                    <a:pt x="4164" y="2329503"/>
                  </a:cubicBezTo>
                  <a:cubicBezTo>
                    <a:pt x="1498" y="2326837"/>
                    <a:pt x="0" y="2323220"/>
                    <a:pt x="0" y="2319450"/>
                  </a:cubicBezTo>
                  <a:lnTo>
                    <a:pt x="0" y="14218"/>
                  </a:lnTo>
                  <a:cubicBezTo>
                    <a:pt x="0" y="10447"/>
                    <a:pt x="1498" y="6831"/>
                    <a:pt x="4164" y="4164"/>
                  </a:cubicBezTo>
                  <a:cubicBezTo>
                    <a:pt x="6831" y="1498"/>
                    <a:pt x="10447" y="0"/>
                    <a:pt x="14218" y="0"/>
                  </a:cubicBezTo>
                  <a:close/>
                </a:path>
              </a:pathLst>
            </a:custGeom>
            <a:solidFill>
              <a:srgbClr val="FFFFFF"/>
            </a:solidFill>
          </p:spPr>
          <p:txBody>
            <a:bodyPr/>
            <a:lstStyle/>
            <a:p>
              <a:endParaRPr lang="es-CO"/>
            </a:p>
          </p:txBody>
        </p:sp>
        <p:sp>
          <p:nvSpPr>
            <p:cNvPr id="6" name="TextBox 6"/>
            <p:cNvSpPr txBox="1"/>
            <p:nvPr/>
          </p:nvSpPr>
          <p:spPr>
            <a:xfrm>
              <a:off x="0" y="-38100"/>
              <a:ext cx="4445807" cy="2371767"/>
            </a:xfrm>
            <a:prstGeom prst="rect">
              <a:avLst/>
            </a:prstGeom>
          </p:spPr>
          <p:txBody>
            <a:bodyPr lIns="50800" tIns="50800" rIns="50800" bIns="50800" rtlCol="0" anchor="ctr"/>
            <a:lstStyle/>
            <a:p>
              <a:pPr algn="ctr">
                <a:lnSpc>
                  <a:spcPts val="3029"/>
                </a:lnSpc>
              </a:pPr>
              <a:endParaRPr/>
            </a:p>
          </p:txBody>
        </p:sp>
      </p:grpSp>
      <p:sp>
        <p:nvSpPr>
          <p:cNvPr id="7" name="Freeform 7"/>
          <p:cNvSpPr/>
          <p:nvPr/>
        </p:nvSpPr>
        <p:spPr>
          <a:xfrm>
            <a:off x="11953173" y="1459435"/>
            <a:ext cx="4899806" cy="7368129"/>
          </a:xfrm>
          <a:custGeom>
            <a:avLst/>
            <a:gdLst/>
            <a:ahLst/>
            <a:cxnLst/>
            <a:rect l="l" t="t" r="r" b="b"/>
            <a:pathLst>
              <a:path w="4899806" h="7368129">
                <a:moveTo>
                  <a:pt x="0" y="0"/>
                </a:moveTo>
                <a:lnTo>
                  <a:pt x="4899806" y="0"/>
                </a:lnTo>
                <a:lnTo>
                  <a:pt x="4899806" y="7368130"/>
                </a:lnTo>
                <a:lnTo>
                  <a:pt x="0" y="7368130"/>
                </a:lnTo>
                <a:lnTo>
                  <a:pt x="0" y="0"/>
                </a:lnTo>
                <a:close/>
              </a:path>
            </a:pathLst>
          </a:custGeom>
          <a:blipFill>
            <a:blip r:embed="rId3"/>
            <a:stretch>
              <a:fillRect l="-63064" r="-63064"/>
            </a:stretch>
          </a:blipFill>
          <a:ln cap="rnd">
            <a:noFill/>
            <a:prstDash val="solid"/>
            <a:round/>
          </a:ln>
        </p:spPr>
        <p:txBody>
          <a:bodyPr/>
          <a:lstStyle/>
          <a:p>
            <a:endParaRPr lang="es-CO"/>
          </a:p>
        </p:txBody>
      </p:sp>
      <p:sp>
        <p:nvSpPr>
          <p:cNvPr id="8" name="TextBox 8"/>
          <p:cNvSpPr txBox="1"/>
          <p:nvPr/>
        </p:nvSpPr>
        <p:spPr>
          <a:xfrm>
            <a:off x="1776105" y="3344793"/>
            <a:ext cx="9222741" cy="4050030"/>
          </a:xfrm>
          <a:prstGeom prst="rect">
            <a:avLst/>
          </a:prstGeom>
        </p:spPr>
        <p:txBody>
          <a:bodyPr lIns="0" tIns="0" rIns="0" bIns="0" rtlCol="0" anchor="t">
            <a:spAutoFit/>
          </a:bodyPr>
          <a:lstStyle/>
          <a:p>
            <a:pPr algn="just">
              <a:lnSpc>
                <a:spcPts val="4620"/>
              </a:lnSpc>
              <a:spcBef>
                <a:spcPct val="0"/>
              </a:spcBef>
            </a:pPr>
            <a:r>
              <a:rPr lang="en-US" sz="3300">
                <a:solidFill>
                  <a:srgbClr val="00357B"/>
                </a:solidFill>
                <a:latin typeface="Montserrat"/>
                <a:ea typeface="Montserrat"/>
                <a:cs typeface="Montserrat"/>
                <a:sym typeface="Montserrat"/>
              </a:rPr>
              <a:t>Pablo también enseña que si el cristiano es atribulado, esto puede redundar en la consolación y salvación de otros. El ejemplo valiente y el sufrimiento paciente de quienes atraviesan pruebas sirven para animar y fortalecer a quienes observan su testimonio. </a:t>
            </a:r>
          </a:p>
        </p:txBody>
      </p:sp>
      <p:sp>
        <p:nvSpPr>
          <p:cNvPr id="9" name="TextBox 9"/>
          <p:cNvSpPr txBox="1"/>
          <p:nvPr/>
        </p:nvSpPr>
        <p:spPr>
          <a:xfrm>
            <a:off x="4345732" y="9667474"/>
            <a:ext cx="9596535" cy="240665"/>
          </a:xfrm>
          <a:prstGeom prst="rect">
            <a:avLst/>
          </a:prstGeom>
        </p:spPr>
        <p:txBody>
          <a:bodyPr lIns="0" tIns="0" rIns="0" bIns="0" rtlCol="0" anchor="t">
            <a:spAutoFit/>
          </a:bodyPr>
          <a:lstStyle/>
          <a:p>
            <a:pPr algn="ctr">
              <a:lnSpc>
                <a:spcPts val="1960"/>
              </a:lnSpc>
            </a:pPr>
            <a:r>
              <a:rPr lang="en-US" sz="1400" b="1">
                <a:solidFill>
                  <a:srgbClr val="00357B">
                    <a:alpha val="42745"/>
                  </a:srgbClr>
                </a:solidFill>
                <a:latin typeface="Montserrat Bold"/>
                <a:ea typeface="Montserrat Bold"/>
                <a:cs typeface="Montserrat Bold"/>
                <a:sym typeface="Montserrat Bold"/>
              </a:rPr>
              <a:t>recursos-biblicos.com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715</Words>
  <Application>Microsoft Office PowerPoint</Application>
  <PresentationFormat>Personalizado</PresentationFormat>
  <Paragraphs>46</Paragraphs>
  <Slides>17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Calibri</vt:lpstr>
      <vt:lpstr>Montserrat</vt:lpstr>
      <vt:lpstr>Montserrat Bold</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DIA PPT 29-08-26</dc:title>
  <cp:lastModifiedBy>Diego Castilla</cp:lastModifiedBy>
  <cp:revision>2</cp:revision>
  <dcterms:created xsi:type="dcterms:W3CDTF">2006-08-16T00:00:00Z</dcterms:created>
  <dcterms:modified xsi:type="dcterms:W3CDTF">2026-08-25T22:44:28Z</dcterms:modified>
  <dc:identifier>DAHTVUQ9Vzk</dc:identifier>
</cp:coreProperties>
</file>