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Canva Sans Bold" charset="1" panose="020B0803030501040103"/>
      <p:regular r:id="rId23"/>
    </p:embeddedFont>
    <p:embeddedFont>
      <p:font typeface="Canva Sans" charset="1" panose="020B0503030501040103"/>
      <p:regular r:id="rId24"/>
    </p:embeddedFont>
    <p:embeddedFont>
      <p:font typeface="Open Sans Bold" charset="1" panose="020B0806030504020204"/>
      <p:regular r:id="rId25"/>
    </p:embeddedFont>
    <p:embeddedFont>
      <p:font typeface="Open Sans" charset="1" panose="020B0606030504020204"/>
      <p:regular r:id="rId26"/>
    </p:embeddedFont>
    <p:embeddedFont>
      <p:font typeface="Montserrat Bold" charset="1" panose="000008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23.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24.jpeg" Type="http://schemas.openxmlformats.org/officeDocument/2006/relationships/image"/><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6.png" Type="http://schemas.openxmlformats.org/officeDocument/2006/relationships/image"/><Relationship Id="rId7" Target="../media/image29.png" Type="http://schemas.openxmlformats.org/officeDocument/2006/relationships/image"/><Relationship Id="rId8" Target="../media/image30.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33.png" Type="http://schemas.openxmlformats.org/officeDocument/2006/relationships/image"/><Relationship Id="rId5" Target="../media/image3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6.png" Type="http://schemas.openxmlformats.org/officeDocument/2006/relationships/image"/><Relationship Id="rId7" Target="../media/image3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jpeg" Type="http://schemas.openxmlformats.org/officeDocument/2006/relationships/image"/><Relationship Id="rId3" Target="../media/image26.png" Type="http://schemas.openxmlformats.org/officeDocument/2006/relationships/image"/><Relationship Id="rId4" Target="../media/image27.svg" Type="http://schemas.openxmlformats.org/officeDocument/2006/relationships/image"/><Relationship Id="rId5" Target="../media/image2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6.png" Type="http://schemas.openxmlformats.org/officeDocument/2006/relationships/image"/><Relationship Id="rId7" Target="../media/image3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png" Type="http://schemas.openxmlformats.org/officeDocument/2006/relationships/image"/><Relationship Id="rId4" Target="../media/image4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6.png" Type="http://schemas.openxmlformats.org/officeDocument/2006/relationships/image"/><Relationship Id="rId7" Target="../media/image4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7E3F1"/>
        </a:solidFill>
      </p:bgPr>
    </p:bg>
    <p:spTree>
      <p:nvGrpSpPr>
        <p:cNvPr id="1" name=""/>
        <p:cNvGrpSpPr/>
        <p:nvPr/>
      </p:nvGrpSpPr>
      <p:grpSpPr>
        <a:xfrm>
          <a:off x="0" y="0"/>
          <a:ext cx="0" cy="0"/>
          <a:chOff x="0" y="0"/>
          <a:chExt cx="0" cy="0"/>
        </a:xfrm>
      </p:grpSpPr>
      <p:sp>
        <p:nvSpPr>
          <p:cNvPr name="TextBox 2" id="2"/>
          <p:cNvSpPr txBox="true"/>
          <p:nvPr/>
        </p:nvSpPr>
        <p:spPr>
          <a:xfrm rot="0">
            <a:off x="11938904" y="2863243"/>
            <a:ext cx="6577192" cy="7202512"/>
          </a:xfrm>
          <a:prstGeom prst="rect">
            <a:avLst/>
          </a:prstGeom>
        </p:spPr>
        <p:txBody>
          <a:bodyPr anchor="t" rtlCol="false" tIns="0" lIns="0" bIns="0" rIns="0">
            <a:spAutoFit/>
          </a:bodyPr>
          <a:lstStyle/>
          <a:p>
            <a:pPr algn="l" marL="0" indent="0" lvl="0">
              <a:lnSpc>
                <a:spcPts val="26449"/>
              </a:lnSpc>
            </a:pPr>
            <a:r>
              <a:rPr lang="en-US" b="true" sz="34801" strike="noStrike" u="none">
                <a:solidFill>
                  <a:srgbClr val="3262DF">
                    <a:alpha val="19608"/>
                  </a:srgbClr>
                </a:solidFill>
                <a:latin typeface="Canva Sans Bold"/>
                <a:ea typeface="Canva Sans Bold"/>
                <a:cs typeface="Canva Sans Bold"/>
                <a:sym typeface="Canva Sans Bold"/>
              </a:rPr>
              <a:t>2026</a:t>
            </a:r>
          </a:p>
        </p:txBody>
      </p:sp>
      <p:sp>
        <p:nvSpPr>
          <p:cNvPr name="Freeform 3" id="3"/>
          <p:cNvSpPr/>
          <p:nvPr/>
        </p:nvSpPr>
        <p:spPr>
          <a:xfrm flipH="true" flipV="false" rot="-10800000">
            <a:off x="-719109" y="2361550"/>
            <a:ext cx="8027289" cy="8229600"/>
          </a:xfrm>
          <a:custGeom>
            <a:avLst/>
            <a:gdLst/>
            <a:ahLst/>
            <a:cxnLst/>
            <a:rect r="r" b="b" t="t" l="l"/>
            <a:pathLst>
              <a:path h="8229600" w="8027289">
                <a:moveTo>
                  <a:pt x="8027289" y="0"/>
                </a:moveTo>
                <a:lnTo>
                  <a:pt x="0" y="0"/>
                </a:lnTo>
                <a:lnTo>
                  <a:pt x="0" y="8229600"/>
                </a:lnTo>
                <a:lnTo>
                  <a:pt x="8027289" y="8229600"/>
                </a:lnTo>
                <a:lnTo>
                  <a:pt x="8027289" y="0"/>
                </a:lnTo>
                <a:close/>
              </a:path>
            </a:pathLst>
          </a:custGeom>
          <a:blipFill>
            <a:blip r:embed="rId2"/>
            <a:stretch>
              <a:fillRect l="0" t="0" r="0" b="0"/>
            </a:stretch>
          </a:blipFill>
        </p:spPr>
      </p:sp>
      <p:grpSp>
        <p:nvGrpSpPr>
          <p:cNvPr name="Group 4" id="4"/>
          <p:cNvGrpSpPr/>
          <p:nvPr/>
        </p:nvGrpSpPr>
        <p:grpSpPr>
          <a:xfrm rot="0">
            <a:off x="7764599" y="8659358"/>
            <a:ext cx="4350953" cy="435095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8D5C0"/>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13319223" y="-3458994"/>
            <a:ext cx="5196874" cy="519687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262DF"/>
            </a:solidFill>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17008422" y="8970297"/>
            <a:ext cx="1724570" cy="172457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DC4AD"/>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1308286" y="7587691"/>
            <a:ext cx="5042791" cy="620845"/>
            <a:chOff x="0" y="0"/>
            <a:chExt cx="1328143" cy="163515"/>
          </a:xfrm>
        </p:grpSpPr>
        <p:sp>
          <p:nvSpPr>
            <p:cNvPr name="Freeform 14" id="14"/>
            <p:cNvSpPr/>
            <p:nvPr/>
          </p:nvSpPr>
          <p:spPr>
            <a:xfrm flipH="false" flipV="false" rot="0">
              <a:off x="0" y="0"/>
              <a:ext cx="1328143" cy="163515"/>
            </a:xfrm>
            <a:custGeom>
              <a:avLst/>
              <a:gdLst/>
              <a:ahLst/>
              <a:cxnLst/>
              <a:rect r="r" b="b" t="t" l="l"/>
              <a:pathLst>
                <a:path h="163515" w="1328143">
                  <a:moveTo>
                    <a:pt x="72157" y="0"/>
                  </a:moveTo>
                  <a:lnTo>
                    <a:pt x="1255986" y="0"/>
                  </a:lnTo>
                  <a:cubicBezTo>
                    <a:pt x="1295837" y="0"/>
                    <a:pt x="1328143" y="32306"/>
                    <a:pt x="1328143" y="72157"/>
                  </a:cubicBezTo>
                  <a:lnTo>
                    <a:pt x="1328143" y="91358"/>
                  </a:lnTo>
                  <a:cubicBezTo>
                    <a:pt x="1328143" y="131209"/>
                    <a:pt x="1295837" y="163515"/>
                    <a:pt x="1255986" y="163515"/>
                  </a:cubicBezTo>
                  <a:lnTo>
                    <a:pt x="72157" y="163515"/>
                  </a:lnTo>
                  <a:cubicBezTo>
                    <a:pt x="32306" y="163515"/>
                    <a:pt x="0" y="131209"/>
                    <a:pt x="0" y="91358"/>
                  </a:cubicBezTo>
                  <a:lnTo>
                    <a:pt x="0" y="72157"/>
                  </a:lnTo>
                  <a:cubicBezTo>
                    <a:pt x="0" y="32306"/>
                    <a:pt x="32306" y="0"/>
                    <a:pt x="72157" y="0"/>
                  </a:cubicBezTo>
                  <a:close/>
                </a:path>
              </a:pathLst>
            </a:custGeom>
            <a:solidFill>
              <a:srgbClr val="3262DF"/>
            </a:solidFill>
          </p:spPr>
        </p:sp>
        <p:sp>
          <p:nvSpPr>
            <p:cNvPr name="TextBox 15" id="15"/>
            <p:cNvSpPr txBox="true"/>
            <p:nvPr/>
          </p:nvSpPr>
          <p:spPr>
            <a:xfrm>
              <a:off x="0" y="-38100"/>
              <a:ext cx="1328143" cy="201615"/>
            </a:xfrm>
            <a:prstGeom prst="rect">
              <a:avLst/>
            </a:prstGeom>
          </p:spPr>
          <p:txBody>
            <a:bodyPr anchor="ctr" rtlCol="false" tIns="50800" lIns="50800" bIns="50800" rIns="50800"/>
            <a:lstStyle/>
            <a:p>
              <a:pPr algn="ctr">
                <a:lnSpc>
                  <a:spcPts val="3079"/>
                </a:lnSpc>
              </a:pPr>
              <a:r>
                <a:rPr lang="en-US" b="true" sz="2199">
                  <a:solidFill>
                    <a:srgbClr val="FFFFFF"/>
                  </a:solidFill>
                  <a:latin typeface="Canva Sans Bold"/>
                  <a:ea typeface="Canva Sans Bold"/>
                  <a:cs typeface="Canva Sans Bold"/>
                  <a:sym typeface="Canva Sans Bold"/>
                </a:rPr>
                <a:t>PROGRAMA DE ESCUELA SABATICA</a:t>
              </a:r>
            </a:p>
          </p:txBody>
        </p:sp>
      </p:grpSp>
      <p:sp>
        <p:nvSpPr>
          <p:cNvPr name="TextBox 16" id="16"/>
          <p:cNvSpPr txBox="true"/>
          <p:nvPr/>
        </p:nvSpPr>
        <p:spPr>
          <a:xfrm rot="0">
            <a:off x="1308286" y="2650898"/>
            <a:ext cx="12999176" cy="1957825"/>
          </a:xfrm>
          <a:prstGeom prst="rect">
            <a:avLst/>
          </a:prstGeom>
        </p:spPr>
        <p:txBody>
          <a:bodyPr anchor="t" rtlCol="false" tIns="0" lIns="0" bIns="0" rIns="0">
            <a:spAutoFit/>
          </a:bodyPr>
          <a:lstStyle/>
          <a:p>
            <a:pPr algn="l">
              <a:lnSpc>
                <a:spcPts val="14689"/>
              </a:lnSpc>
            </a:pPr>
            <a:r>
              <a:rPr lang="en-US" sz="14837" b="true">
                <a:solidFill>
                  <a:srgbClr val="3262DF"/>
                </a:solidFill>
                <a:latin typeface="Canva Sans Bold"/>
                <a:ea typeface="Canva Sans Bold"/>
                <a:cs typeface="Canva Sans Bold"/>
                <a:sym typeface="Canva Sans Bold"/>
              </a:rPr>
              <a:t>EXAMINENSE</a:t>
            </a:r>
          </a:p>
        </p:txBody>
      </p:sp>
      <p:sp>
        <p:nvSpPr>
          <p:cNvPr name="TextBox 17" id="17"/>
          <p:cNvSpPr txBox="true"/>
          <p:nvPr/>
        </p:nvSpPr>
        <p:spPr>
          <a:xfrm rot="0">
            <a:off x="2366739" y="712760"/>
            <a:ext cx="466434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3429000"/>
            <a:ext cx="6315075" cy="6858000"/>
          </a:xfrm>
          <a:custGeom>
            <a:avLst/>
            <a:gdLst/>
            <a:ahLst/>
            <a:cxnLst/>
            <a:rect r="r" b="b" t="t" l="l"/>
            <a:pathLst>
              <a:path h="6858000" w="6315075">
                <a:moveTo>
                  <a:pt x="0" y="0"/>
                </a:moveTo>
                <a:lnTo>
                  <a:pt x="6315075" y="0"/>
                </a:lnTo>
                <a:lnTo>
                  <a:pt x="6315075" y="6858000"/>
                </a:lnTo>
                <a:lnTo>
                  <a:pt x="0" y="6858000"/>
                </a:lnTo>
                <a:lnTo>
                  <a:pt x="0" y="0"/>
                </a:lnTo>
                <a:close/>
              </a:path>
            </a:pathLst>
          </a:custGeom>
          <a:blipFill>
            <a:blip r:embed="rId3"/>
            <a:stretch>
              <a:fillRect l="0" t="0" r="0" b="0"/>
            </a:stretch>
          </a:blipFill>
        </p:spPr>
      </p:sp>
      <p:sp>
        <p:nvSpPr>
          <p:cNvPr name="Freeform 4" id="4"/>
          <p:cNvSpPr/>
          <p:nvPr/>
        </p:nvSpPr>
        <p:spPr>
          <a:xfrm flipH="false" flipV="false" rot="0">
            <a:off x="12401550" y="0"/>
            <a:ext cx="5886450" cy="10287000"/>
          </a:xfrm>
          <a:custGeom>
            <a:avLst/>
            <a:gdLst/>
            <a:ahLst/>
            <a:cxnLst/>
            <a:rect r="r" b="b" t="t" l="l"/>
            <a:pathLst>
              <a:path h="10287000" w="5886450">
                <a:moveTo>
                  <a:pt x="0" y="0"/>
                </a:moveTo>
                <a:lnTo>
                  <a:pt x="5886450" y="0"/>
                </a:lnTo>
                <a:lnTo>
                  <a:pt x="5886450" y="10287000"/>
                </a:lnTo>
                <a:lnTo>
                  <a:pt x="0" y="10287000"/>
                </a:lnTo>
                <a:lnTo>
                  <a:pt x="0" y="0"/>
                </a:lnTo>
                <a:close/>
              </a:path>
            </a:pathLst>
          </a:custGeom>
          <a:blipFill>
            <a:blip r:embed="rId4"/>
            <a:stretch>
              <a:fillRect l="0" t="0" r="0" b="0"/>
            </a:stretch>
          </a:blipFill>
        </p:spPr>
      </p:sp>
      <p:sp>
        <p:nvSpPr>
          <p:cNvPr name="TextBox 5" id="5"/>
          <p:cNvSpPr txBox="true"/>
          <p:nvPr/>
        </p:nvSpPr>
        <p:spPr>
          <a:xfrm rot="0">
            <a:off x="1719072" y="969257"/>
            <a:ext cx="3639312" cy="752490"/>
          </a:xfrm>
          <a:prstGeom prst="rect">
            <a:avLst/>
          </a:prstGeom>
        </p:spPr>
        <p:txBody>
          <a:bodyPr anchor="t" rtlCol="false" tIns="0" lIns="0" bIns="0" rIns="0">
            <a:spAutoFit/>
          </a:bodyPr>
          <a:lstStyle/>
          <a:p>
            <a:pPr algn="ctr">
              <a:lnSpc>
                <a:spcPts val="6299"/>
              </a:lnSpc>
            </a:pPr>
            <a:r>
              <a:rPr lang="en-US" sz="4499" b="true">
                <a:solidFill>
                  <a:srgbClr val="2561FF"/>
                </a:solidFill>
                <a:latin typeface="Canva Sans Bold"/>
                <a:ea typeface="Canva Sans Bold"/>
                <a:cs typeface="Canva Sans Bold"/>
                <a:sym typeface="Canva Sans Bold"/>
              </a:rPr>
              <a:t>Introducción</a:t>
            </a:r>
          </a:p>
        </p:txBody>
      </p:sp>
      <p:sp>
        <p:nvSpPr>
          <p:cNvPr name="TextBox 6" id="6"/>
          <p:cNvSpPr txBox="true"/>
          <p:nvPr/>
        </p:nvSpPr>
        <p:spPr>
          <a:xfrm rot="0">
            <a:off x="1024128" y="2306363"/>
            <a:ext cx="11192256" cy="6778794"/>
          </a:xfrm>
          <a:prstGeom prst="rect">
            <a:avLst/>
          </a:prstGeom>
        </p:spPr>
        <p:txBody>
          <a:bodyPr anchor="t" rtlCol="false" tIns="0" lIns="0" bIns="0" rIns="0">
            <a:spAutoFit/>
          </a:bodyPr>
          <a:lstStyle/>
          <a:p>
            <a:pPr algn="just">
              <a:lnSpc>
                <a:spcPts val="3840"/>
              </a:lnSpc>
            </a:pPr>
            <a:r>
              <a:rPr lang="en-US" sz="2743">
                <a:solidFill>
                  <a:srgbClr val="000000"/>
                </a:solidFill>
                <a:latin typeface="Canva Sans"/>
                <a:ea typeface="Canva Sans"/>
                <a:cs typeface="Canva Sans"/>
                <a:sym typeface="Canva Sans"/>
              </a:rPr>
              <a:t>Una de las solemnes invitaciones que Pablo hace a los corintios —y a nosotros por extensión— es: </a:t>
            </a:r>
            <a:r>
              <a:rPr lang="en-US" sz="2743" b="true">
                <a:solidFill>
                  <a:srgbClr val="000000"/>
                </a:solidFill>
                <a:latin typeface="Canva Sans Bold"/>
                <a:ea typeface="Canva Sans Bold"/>
                <a:cs typeface="Canva Sans Bold"/>
                <a:sym typeface="Canva Sans Bold"/>
              </a:rPr>
              <a:t>«Examínense para ver si están en la fe; pruébense a sí mismos»</a:t>
            </a:r>
            <a:r>
              <a:rPr lang="en-US" sz="2743">
                <a:solidFill>
                  <a:srgbClr val="000000"/>
                </a:solidFill>
                <a:latin typeface="Canva Sans"/>
                <a:ea typeface="Canva Sans"/>
                <a:cs typeface="Canva Sans"/>
                <a:sym typeface="Canva Sans"/>
              </a:rPr>
              <a:t> (2 Corintios 13: 5). No se trata de una inspección superficial ni de un juicio humano, sino de permitir que la Palabra de Dios revele nuestra verdadera condición espiritual.</a:t>
            </a:r>
          </a:p>
          <a:p>
            <a:pPr algn="just">
              <a:lnSpc>
                <a:spcPts val="3840"/>
              </a:lnSpc>
            </a:pPr>
          </a:p>
          <a:p>
            <a:pPr algn="just">
              <a:lnSpc>
                <a:spcPts val="3840"/>
              </a:lnSpc>
            </a:pPr>
            <a:r>
              <a:rPr lang="en-US" sz="2743">
                <a:solidFill>
                  <a:srgbClr val="000000"/>
                </a:solidFill>
                <a:latin typeface="Canva Sans"/>
                <a:ea typeface="Canva Sans"/>
                <a:cs typeface="Canva Sans"/>
                <a:sym typeface="Canva Sans"/>
              </a:rPr>
              <a:t>En esta mañana utilizaremos un lenguaje simbólico para evaluar nuestra vida cristiana. Recordemos que el propósito del examen divino </a:t>
            </a:r>
            <a:r>
              <a:rPr lang="en-US" sz="2743" b="true">
                <a:solidFill>
                  <a:srgbClr val="000000"/>
                </a:solidFill>
                <a:latin typeface="Canva Sans Bold"/>
                <a:ea typeface="Canva Sans Bold"/>
                <a:cs typeface="Canva Sans Bold"/>
                <a:sym typeface="Canva Sans Bold"/>
              </a:rPr>
              <a:t>no es condenar, sino restaurar, sanar y afirmar nuestra comunión con Cristo.</a:t>
            </a:r>
            <a:r>
              <a:rPr lang="en-US" sz="2743">
                <a:solidFill>
                  <a:srgbClr val="000000"/>
                </a:solidFill>
                <a:latin typeface="Canva Sans"/>
                <a:ea typeface="Canva Sans"/>
                <a:cs typeface="Canva Sans"/>
                <a:sym typeface="Canva Sans"/>
              </a:rPr>
              <a:t> Durante el programa, presentaremos un examen espiritual que todos debemos considerar al evaluar nuestra salud espiritual. Si, al concluir este programa, usted tiene una mayor conciencia de su condición espiritual, habremos cumplido nuestro objetivo.</a:t>
            </a:r>
          </a:p>
        </p:txBody>
      </p:sp>
      <p:sp>
        <p:nvSpPr>
          <p:cNvPr name="TextBox 7" id="7"/>
          <p:cNvSpPr txBox="true"/>
          <p:nvPr/>
        </p:nvSpPr>
        <p:spPr>
          <a:xfrm rot="0">
            <a:off x="555978" y="9883073"/>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1972925" y="0"/>
            <a:ext cx="6315075" cy="5362575"/>
          </a:xfrm>
          <a:custGeom>
            <a:avLst/>
            <a:gdLst/>
            <a:ahLst/>
            <a:cxnLst/>
            <a:rect r="r" b="b" t="t" l="l"/>
            <a:pathLst>
              <a:path h="5362575" w="6315075">
                <a:moveTo>
                  <a:pt x="0" y="0"/>
                </a:moveTo>
                <a:lnTo>
                  <a:pt x="6315075" y="0"/>
                </a:lnTo>
                <a:lnTo>
                  <a:pt x="6315075" y="5362575"/>
                </a:lnTo>
                <a:lnTo>
                  <a:pt x="0" y="5362575"/>
                </a:lnTo>
                <a:lnTo>
                  <a:pt x="0" y="0"/>
                </a:lnTo>
                <a:close/>
              </a:path>
            </a:pathLst>
          </a:custGeom>
          <a:blipFill>
            <a:blip r:embed="rId3"/>
            <a:stretch>
              <a:fillRect l="0" t="0" r="0" b="0"/>
            </a:stretch>
          </a:blipFill>
        </p:spPr>
      </p:sp>
      <p:sp>
        <p:nvSpPr>
          <p:cNvPr name="Freeform 4" id="4"/>
          <p:cNvSpPr/>
          <p:nvPr/>
        </p:nvSpPr>
        <p:spPr>
          <a:xfrm flipH="false" flipV="false" rot="0">
            <a:off x="0" y="3429000"/>
            <a:ext cx="5886450" cy="6858000"/>
          </a:xfrm>
          <a:custGeom>
            <a:avLst/>
            <a:gdLst/>
            <a:ahLst/>
            <a:cxnLst/>
            <a:rect r="r" b="b" t="t" l="l"/>
            <a:pathLst>
              <a:path h="6858000" w="5886450">
                <a:moveTo>
                  <a:pt x="0" y="0"/>
                </a:moveTo>
                <a:lnTo>
                  <a:pt x="5886450" y="0"/>
                </a:lnTo>
                <a:lnTo>
                  <a:pt x="5886450" y="6858000"/>
                </a:lnTo>
                <a:lnTo>
                  <a:pt x="0" y="6858000"/>
                </a:lnTo>
                <a:lnTo>
                  <a:pt x="0" y="0"/>
                </a:lnTo>
                <a:close/>
              </a:path>
            </a:pathLst>
          </a:custGeom>
          <a:blipFill>
            <a:blip r:embed="rId4"/>
            <a:stretch>
              <a:fillRect l="0" t="0" r="0" b="0"/>
            </a:stretch>
          </a:blipFill>
        </p:spPr>
      </p:sp>
      <p:sp>
        <p:nvSpPr>
          <p:cNvPr name="TextBox 5" id="5"/>
          <p:cNvSpPr txBox="true"/>
          <p:nvPr/>
        </p:nvSpPr>
        <p:spPr>
          <a:xfrm rot="0">
            <a:off x="2176272" y="711309"/>
            <a:ext cx="10259568" cy="754797"/>
          </a:xfrm>
          <a:prstGeom prst="rect">
            <a:avLst/>
          </a:prstGeom>
        </p:spPr>
        <p:txBody>
          <a:bodyPr anchor="t" rtlCol="false" tIns="0" lIns="0" bIns="0" rIns="0">
            <a:spAutoFit/>
          </a:bodyPr>
          <a:lstStyle/>
          <a:p>
            <a:pPr algn="l">
              <a:lnSpc>
                <a:spcPts val="6172"/>
              </a:lnSpc>
            </a:pPr>
            <a:r>
              <a:rPr lang="en-US" sz="4408" b="true">
                <a:solidFill>
                  <a:srgbClr val="172545"/>
                </a:solidFill>
                <a:latin typeface="Open Sans Bold"/>
                <a:ea typeface="Open Sans Bold"/>
                <a:cs typeface="Open Sans Bold"/>
                <a:sym typeface="Open Sans Bold"/>
              </a:rPr>
              <a:t>TOXICOLÓGICO DE CONTAMINANTES</a:t>
            </a:r>
          </a:p>
        </p:txBody>
      </p:sp>
      <p:sp>
        <p:nvSpPr>
          <p:cNvPr name="TextBox 6" id="6"/>
          <p:cNvSpPr txBox="true"/>
          <p:nvPr/>
        </p:nvSpPr>
        <p:spPr>
          <a:xfrm rot="0">
            <a:off x="1828800" y="3070985"/>
            <a:ext cx="6839712" cy="5424428"/>
          </a:xfrm>
          <a:prstGeom prst="rect">
            <a:avLst/>
          </a:prstGeom>
        </p:spPr>
        <p:txBody>
          <a:bodyPr anchor="t" rtlCol="false" tIns="0" lIns="0" bIns="0" rIns="0">
            <a:spAutoFit/>
          </a:bodyPr>
          <a:lstStyle/>
          <a:p>
            <a:pPr algn="l">
              <a:lnSpc>
                <a:spcPts val="3940"/>
              </a:lnSpc>
            </a:pPr>
            <a:r>
              <a:rPr lang="en-US" sz="2814">
                <a:solidFill>
                  <a:srgbClr val="000000"/>
                </a:solidFill>
                <a:latin typeface="Open Sans"/>
                <a:ea typeface="Open Sans"/>
                <a:cs typeface="Open Sans"/>
                <a:sym typeface="Open Sans"/>
              </a:rPr>
              <a:t>Este análisis detecta la presencia de toxinas morales que afectan tanto la conducta externa («carne») como los procesos mentales internos («espíritu»). El diagnóstico busca identificar «le oculto y vergonzoso», a fin de proceder a una limpieza profunda que permita perfeccionar la santidad en el temor de Dios. Este examen tiene un prerequisito: que toda persona que vaya a someterse a la prueba entone un himno:</a:t>
            </a:r>
          </a:p>
        </p:txBody>
      </p:sp>
      <p:sp>
        <p:nvSpPr>
          <p:cNvPr name="Freeform 7" id="7"/>
          <p:cNvSpPr/>
          <p:nvPr/>
        </p:nvSpPr>
        <p:spPr>
          <a:xfrm flipH="false" flipV="false" rot="0">
            <a:off x="9144000" y="2352675"/>
            <a:ext cx="8277225" cy="6867525"/>
          </a:xfrm>
          <a:custGeom>
            <a:avLst/>
            <a:gdLst/>
            <a:ahLst/>
            <a:cxnLst/>
            <a:rect r="r" b="b" t="t" l="l"/>
            <a:pathLst>
              <a:path h="6867525" w="8277225">
                <a:moveTo>
                  <a:pt x="0" y="0"/>
                </a:moveTo>
                <a:lnTo>
                  <a:pt x="8277225" y="0"/>
                </a:lnTo>
                <a:lnTo>
                  <a:pt x="8277225" y="6867525"/>
                </a:lnTo>
                <a:lnTo>
                  <a:pt x="0" y="6867525"/>
                </a:lnTo>
                <a:lnTo>
                  <a:pt x="0" y="0"/>
                </a:lnTo>
                <a:close/>
              </a:path>
            </a:pathLst>
          </a:custGeom>
          <a:blipFill>
            <a:blip r:embed="rId5"/>
            <a:stretch>
              <a:fillRect l="0" t="0" r="0" b="0"/>
            </a:stretch>
          </a:blipFill>
        </p:spPr>
      </p:sp>
      <p:sp>
        <p:nvSpPr>
          <p:cNvPr name="TextBox 8" id="8"/>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0"/>
            <a:ext cx="5886450" cy="2143125"/>
          </a:xfrm>
          <a:custGeom>
            <a:avLst/>
            <a:gdLst/>
            <a:ahLst/>
            <a:cxnLst/>
            <a:rect r="r" b="b" t="t" l="l"/>
            <a:pathLst>
              <a:path h="2143125" w="5886450">
                <a:moveTo>
                  <a:pt x="0" y="0"/>
                </a:moveTo>
                <a:lnTo>
                  <a:pt x="5886450" y="0"/>
                </a:lnTo>
                <a:lnTo>
                  <a:pt x="5886450" y="2143125"/>
                </a:lnTo>
                <a:lnTo>
                  <a:pt x="0" y="2143125"/>
                </a:lnTo>
                <a:lnTo>
                  <a:pt x="0" y="0"/>
                </a:lnTo>
                <a:close/>
              </a:path>
            </a:pathLst>
          </a:custGeom>
          <a:blipFill>
            <a:blip r:embed="rId4"/>
            <a:stretch>
              <a:fillRect l="0" t="0" r="0" b="0"/>
            </a:stretch>
          </a:blipFill>
        </p:spPr>
      </p:sp>
      <p:sp>
        <p:nvSpPr>
          <p:cNvPr name="Freeform 5" id="5"/>
          <p:cNvSpPr/>
          <p:nvPr/>
        </p:nvSpPr>
        <p:spPr>
          <a:xfrm flipH="false" flipV="false" rot="0">
            <a:off x="13716000" y="1495425"/>
            <a:ext cx="4572000" cy="3219450"/>
          </a:xfrm>
          <a:custGeom>
            <a:avLst/>
            <a:gdLst/>
            <a:ahLst/>
            <a:cxnLst/>
            <a:rect r="r" b="b" t="t" l="l"/>
            <a:pathLst>
              <a:path h="3219450" w="4572000">
                <a:moveTo>
                  <a:pt x="0" y="0"/>
                </a:moveTo>
                <a:lnTo>
                  <a:pt x="4572000" y="0"/>
                </a:lnTo>
                <a:lnTo>
                  <a:pt x="4572000" y="3219450"/>
                </a:lnTo>
                <a:lnTo>
                  <a:pt x="0" y="3219450"/>
                </a:lnTo>
                <a:lnTo>
                  <a:pt x="0" y="0"/>
                </a:lnTo>
                <a:close/>
              </a:path>
            </a:pathLst>
          </a:custGeom>
          <a:blipFill>
            <a:blip r:embed="rId5"/>
            <a:stretch>
              <a:fillRect l="0" t="0" r="0" b="0"/>
            </a:stretch>
          </a:blipFill>
        </p:spPr>
      </p:sp>
      <p:sp>
        <p:nvSpPr>
          <p:cNvPr name="TextBox 6" id="6"/>
          <p:cNvSpPr txBox="true"/>
          <p:nvPr/>
        </p:nvSpPr>
        <p:spPr>
          <a:xfrm rot="0">
            <a:off x="5760720" y="2396521"/>
            <a:ext cx="6766560" cy="1153225"/>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HIMNO INICIAL</a:t>
            </a:r>
          </a:p>
        </p:txBody>
      </p:sp>
      <p:sp>
        <p:nvSpPr>
          <p:cNvPr name="Freeform 7" id="7"/>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6"/>
            <a:stretch>
              <a:fillRect l="0" t="0" r="0" b="0"/>
            </a:stretch>
          </a:blipFill>
        </p:spPr>
      </p:sp>
      <p:sp>
        <p:nvSpPr>
          <p:cNvPr name="Freeform 8" id="8"/>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7"/>
            <a:stretch>
              <a:fillRect l="0" t="0" r="0" b="0"/>
            </a:stretch>
          </a:blipFill>
        </p:spPr>
      </p:sp>
      <p:sp>
        <p:nvSpPr>
          <p:cNvPr name="Freeform 9" id="9"/>
          <p:cNvSpPr/>
          <p:nvPr/>
        </p:nvSpPr>
        <p:spPr>
          <a:xfrm flipH="false" flipV="false" rot="0">
            <a:off x="428625" y="7286625"/>
            <a:ext cx="6762750" cy="2790825"/>
          </a:xfrm>
          <a:custGeom>
            <a:avLst/>
            <a:gdLst/>
            <a:ahLst/>
            <a:cxnLst/>
            <a:rect r="r" b="b" t="t" l="l"/>
            <a:pathLst>
              <a:path h="2790825" w="6762750">
                <a:moveTo>
                  <a:pt x="0" y="0"/>
                </a:moveTo>
                <a:lnTo>
                  <a:pt x="6762750" y="0"/>
                </a:lnTo>
                <a:lnTo>
                  <a:pt x="6762750" y="2790825"/>
                </a:lnTo>
                <a:lnTo>
                  <a:pt x="0" y="2790825"/>
                </a:lnTo>
                <a:lnTo>
                  <a:pt x="0" y="0"/>
                </a:lnTo>
                <a:close/>
              </a:path>
            </a:pathLst>
          </a:custGeom>
          <a:blipFill>
            <a:blip r:embed="rId8"/>
            <a:stretch>
              <a:fillRect l="0" t="0" r="0" b="0"/>
            </a:stretch>
          </a:blipFill>
        </p:spPr>
      </p:sp>
      <p:sp>
        <p:nvSpPr>
          <p:cNvPr name="TextBox 10" id="10"/>
          <p:cNvSpPr txBox="true"/>
          <p:nvPr/>
        </p:nvSpPr>
        <p:spPr>
          <a:xfrm rot="0">
            <a:off x="4041648" y="5586817"/>
            <a:ext cx="10204704" cy="703659"/>
          </a:xfrm>
          <a:prstGeom prst="rect">
            <a:avLst/>
          </a:prstGeom>
        </p:spPr>
        <p:txBody>
          <a:bodyPr anchor="t" rtlCol="false" tIns="0" lIns="0" bIns="0" rIns="0">
            <a:spAutoFit/>
          </a:bodyPr>
          <a:lstStyle/>
          <a:p>
            <a:pPr algn="ctr">
              <a:lnSpc>
                <a:spcPts val="5840"/>
              </a:lnSpc>
            </a:pPr>
            <a:r>
              <a:rPr lang="en-US" b="true" sz="4171">
                <a:solidFill>
                  <a:srgbClr val="202F49"/>
                </a:solidFill>
                <a:latin typeface="Montserrat Bold"/>
                <a:ea typeface="Montserrat Bold"/>
                <a:cs typeface="Montserrat Bold"/>
                <a:sym typeface="Montserrat Bold"/>
              </a:rPr>
              <a:t># 259, MI ESPÍRITU, ALMA Y CUERPO</a:t>
            </a:r>
          </a:p>
        </p:txBody>
      </p:sp>
      <p:sp>
        <p:nvSpPr>
          <p:cNvPr name="Freeform 11" id="11"/>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9"/>
            <a:stretch>
              <a:fillRect l="0" t="0" r="0" b="0"/>
            </a:stretch>
          </a:blipFill>
        </p:spPr>
      </p:sp>
      <p:sp>
        <p:nvSpPr>
          <p:cNvPr name="Freeform 12" id="12"/>
          <p:cNvSpPr/>
          <p:nvPr/>
        </p:nvSpPr>
        <p:spPr>
          <a:xfrm flipH="false" flipV="false" rot="0">
            <a:off x="11315700" y="7067550"/>
            <a:ext cx="6543675" cy="3009900"/>
          </a:xfrm>
          <a:custGeom>
            <a:avLst/>
            <a:gdLst/>
            <a:ahLst/>
            <a:cxnLst/>
            <a:rect r="r" b="b" t="t" l="l"/>
            <a:pathLst>
              <a:path h="3009900" w="6543675">
                <a:moveTo>
                  <a:pt x="0" y="0"/>
                </a:moveTo>
                <a:lnTo>
                  <a:pt x="6543675" y="0"/>
                </a:lnTo>
                <a:lnTo>
                  <a:pt x="6543675" y="3009900"/>
                </a:lnTo>
                <a:lnTo>
                  <a:pt x="0" y="3009900"/>
                </a:lnTo>
                <a:lnTo>
                  <a:pt x="0" y="0"/>
                </a:lnTo>
                <a:close/>
              </a:path>
            </a:pathLst>
          </a:custGeom>
          <a:blipFill>
            <a:blip r:embed="rId10"/>
            <a:stretch>
              <a:fillRect l="0" t="0" r="0" b="0"/>
            </a:stretch>
          </a:blipFill>
        </p:spPr>
      </p:sp>
      <p:sp>
        <p:nvSpPr>
          <p:cNvPr name="TextBox 13" id="13"/>
          <p:cNvSpPr txBox="true"/>
          <p:nvPr/>
        </p:nvSpPr>
        <p:spPr>
          <a:xfrm rot="0">
            <a:off x="2366739" y="712760"/>
            <a:ext cx="4664349" cy="189611"/>
          </a:xfrm>
          <a:prstGeom prst="rect">
            <a:avLst/>
          </a:prstGeom>
        </p:spPr>
        <p:txBody>
          <a:bodyPr anchor="t" rtlCol="false" tIns="0" lIns="0" bIns="0" rIns="0">
            <a:spAutoFit/>
          </a:bodyPr>
          <a:lstStyle/>
          <a:p>
            <a:pPr algn="l">
              <a:lnSpc>
                <a:spcPts val="1417"/>
              </a:lnSpc>
            </a:pPr>
            <a:r>
              <a:rPr lang="en-US" sz="1300">
                <a:solidFill>
                  <a:srgbClr val="FFFFFF">
                    <a:alpha val="27843"/>
                  </a:srgbClr>
                </a:solidFill>
                <a:latin typeface="Canva Sans"/>
                <a:ea typeface="Canva Sans"/>
                <a:cs typeface="Canva Sans"/>
                <a:sym typeface="Canva Sans"/>
              </a:rPr>
              <a:t>RECURSOS-BIBLICOS.COM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3429000"/>
            <a:ext cx="5886450" cy="6858000"/>
          </a:xfrm>
          <a:custGeom>
            <a:avLst/>
            <a:gdLst/>
            <a:ahLst/>
            <a:cxnLst/>
            <a:rect r="r" b="b" t="t" l="l"/>
            <a:pathLst>
              <a:path h="6858000" w="5886450">
                <a:moveTo>
                  <a:pt x="0" y="0"/>
                </a:moveTo>
                <a:lnTo>
                  <a:pt x="5886450" y="0"/>
                </a:lnTo>
                <a:lnTo>
                  <a:pt x="5886450" y="6858000"/>
                </a:lnTo>
                <a:lnTo>
                  <a:pt x="0" y="6858000"/>
                </a:lnTo>
                <a:lnTo>
                  <a:pt x="0" y="0"/>
                </a:lnTo>
                <a:close/>
              </a:path>
            </a:pathLst>
          </a:custGeom>
          <a:blipFill>
            <a:blip r:embed="rId3"/>
            <a:stretch>
              <a:fillRect l="0" t="0" r="0" b="0"/>
            </a:stretch>
          </a:blipFill>
        </p:spPr>
      </p:sp>
      <p:sp>
        <p:nvSpPr>
          <p:cNvPr name="Freeform 4" id="4"/>
          <p:cNvSpPr/>
          <p:nvPr/>
        </p:nvSpPr>
        <p:spPr>
          <a:xfrm flipH="false" flipV="false" rot="0">
            <a:off x="11972925" y="0"/>
            <a:ext cx="6315075" cy="5362575"/>
          </a:xfrm>
          <a:custGeom>
            <a:avLst/>
            <a:gdLst/>
            <a:ahLst/>
            <a:cxnLst/>
            <a:rect r="r" b="b" t="t" l="l"/>
            <a:pathLst>
              <a:path h="5362575" w="6315075">
                <a:moveTo>
                  <a:pt x="0" y="0"/>
                </a:moveTo>
                <a:lnTo>
                  <a:pt x="6315075" y="0"/>
                </a:lnTo>
                <a:lnTo>
                  <a:pt x="6315075" y="5362575"/>
                </a:lnTo>
                <a:lnTo>
                  <a:pt x="0" y="5362575"/>
                </a:lnTo>
                <a:lnTo>
                  <a:pt x="0" y="0"/>
                </a:lnTo>
                <a:close/>
              </a:path>
            </a:pathLst>
          </a:custGeom>
          <a:blipFill>
            <a:blip r:embed="rId4"/>
            <a:stretch>
              <a:fillRect l="0" t="0" r="0" b="0"/>
            </a:stretch>
          </a:blipFill>
        </p:spPr>
      </p:sp>
      <p:sp>
        <p:nvSpPr>
          <p:cNvPr name="Freeform 5" id="5"/>
          <p:cNvSpPr/>
          <p:nvPr/>
        </p:nvSpPr>
        <p:spPr>
          <a:xfrm flipH="false" flipV="false" rot="0">
            <a:off x="8924925" y="1285875"/>
            <a:ext cx="8496300" cy="8143875"/>
          </a:xfrm>
          <a:custGeom>
            <a:avLst/>
            <a:gdLst/>
            <a:ahLst/>
            <a:cxnLst/>
            <a:rect r="r" b="b" t="t" l="l"/>
            <a:pathLst>
              <a:path h="8143875" w="8496300">
                <a:moveTo>
                  <a:pt x="0" y="0"/>
                </a:moveTo>
                <a:lnTo>
                  <a:pt x="8496300" y="0"/>
                </a:lnTo>
                <a:lnTo>
                  <a:pt x="8496300" y="8143875"/>
                </a:lnTo>
                <a:lnTo>
                  <a:pt x="0" y="8143875"/>
                </a:lnTo>
                <a:lnTo>
                  <a:pt x="0" y="0"/>
                </a:lnTo>
                <a:close/>
              </a:path>
            </a:pathLst>
          </a:custGeom>
          <a:blipFill>
            <a:blip r:embed="rId5"/>
            <a:stretch>
              <a:fillRect l="0" t="0" r="0" b="0"/>
            </a:stretch>
          </a:blipFill>
        </p:spPr>
      </p:sp>
      <p:sp>
        <p:nvSpPr>
          <p:cNvPr name="TextBox 6" id="6"/>
          <p:cNvSpPr txBox="true"/>
          <p:nvPr/>
        </p:nvSpPr>
        <p:spPr>
          <a:xfrm rot="0">
            <a:off x="1682496" y="3143030"/>
            <a:ext cx="4754880" cy="746819"/>
          </a:xfrm>
          <a:prstGeom prst="rect">
            <a:avLst/>
          </a:prstGeom>
        </p:spPr>
        <p:txBody>
          <a:bodyPr anchor="t" rtlCol="false" tIns="0" lIns="0" bIns="0" rIns="0">
            <a:spAutoFit/>
          </a:bodyPr>
          <a:lstStyle/>
          <a:p>
            <a:pPr algn="ctr">
              <a:lnSpc>
                <a:spcPts val="6086"/>
              </a:lnSpc>
            </a:pPr>
            <a:r>
              <a:rPr lang="en-US" b="true" sz="4347">
                <a:solidFill>
                  <a:srgbClr val="20476D"/>
                </a:solidFill>
                <a:latin typeface="Open Sans Bold"/>
                <a:ea typeface="Open Sans Bold"/>
                <a:cs typeface="Open Sans Bold"/>
                <a:sym typeface="Open Sans Bold"/>
              </a:rPr>
              <a:t>2 CORINTIOS 13:5</a:t>
            </a:r>
          </a:p>
        </p:txBody>
      </p:sp>
      <p:sp>
        <p:nvSpPr>
          <p:cNvPr name="TextBox 7" id="7"/>
          <p:cNvSpPr txBox="true"/>
          <p:nvPr/>
        </p:nvSpPr>
        <p:spPr>
          <a:xfrm rot="0">
            <a:off x="1444752" y="4858417"/>
            <a:ext cx="7607808" cy="2601278"/>
          </a:xfrm>
          <a:prstGeom prst="rect">
            <a:avLst/>
          </a:prstGeom>
        </p:spPr>
        <p:txBody>
          <a:bodyPr anchor="t" rtlCol="false" tIns="0" lIns="0" bIns="0" rIns="0">
            <a:spAutoFit/>
          </a:bodyPr>
          <a:lstStyle/>
          <a:p>
            <a:pPr algn="ctr">
              <a:lnSpc>
                <a:spcPts val="4147"/>
              </a:lnSpc>
            </a:pPr>
            <a:r>
              <a:rPr lang="en-US" sz="2962">
                <a:solidFill>
                  <a:srgbClr val="2868D4"/>
                </a:solidFill>
                <a:latin typeface="Open Sans"/>
                <a:ea typeface="Open Sans"/>
                <a:cs typeface="Open Sans"/>
                <a:sym typeface="Open Sans"/>
              </a:rPr>
              <a:t>Examinaos a vosotros mismos, para ver si estáis en la fe; probaos a vosotros mismos. ¿O no os conocéis a vosotros mismos? ¿No sabéis que Jesucristo está en vosotros? ¡A menos que estéis reprobados!</a:t>
            </a:r>
          </a:p>
        </p:txBody>
      </p:sp>
      <p:sp>
        <p:nvSpPr>
          <p:cNvPr name="TextBox 8" id="8"/>
          <p:cNvSpPr txBox="true"/>
          <p:nvPr/>
        </p:nvSpPr>
        <p:spPr>
          <a:xfrm rot="0">
            <a:off x="971550" y="4552950"/>
            <a:ext cx="1047750" cy="1224281"/>
          </a:xfrm>
          <a:prstGeom prst="rect">
            <a:avLst/>
          </a:prstGeom>
        </p:spPr>
        <p:txBody>
          <a:bodyPr anchor="t" rtlCol="false" tIns="0" lIns="0" bIns="0" rIns="0">
            <a:spAutoFit/>
          </a:bodyPr>
          <a:lstStyle/>
          <a:p>
            <a:pPr algn="l">
              <a:lnSpc>
                <a:spcPts val="9200"/>
              </a:lnSpc>
            </a:pPr>
            <a:r>
              <a:rPr lang="en-US" sz="9200">
                <a:solidFill>
                  <a:srgbClr val="2868D4"/>
                </a:solidFill>
                <a:latin typeface="Open Sans"/>
                <a:ea typeface="Open Sans"/>
                <a:cs typeface="Open Sans"/>
                <a:sym typeface="Open Sans"/>
              </a:rPr>
              <a:t>“</a:t>
            </a:r>
          </a:p>
        </p:txBody>
      </p:sp>
      <p:sp>
        <p:nvSpPr>
          <p:cNvPr name="TextBox 9" id="9"/>
          <p:cNvSpPr txBox="true"/>
          <p:nvPr/>
        </p:nvSpPr>
        <p:spPr>
          <a:xfrm rot="0">
            <a:off x="8334375" y="7200900"/>
            <a:ext cx="1047750" cy="1224281"/>
          </a:xfrm>
          <a:prstGeom prst="rect">
            <a:avLst/>
          </a:prstGeom>
        </p:spPr>
        <p:txBody>
          <a:bodyPr anchor="t" rtlCol="false" tIns="0" lIns="0" bIns="0" rIns="0">
            <a:spAutoFit/>
          </a:bodyPr>
          <a:lstStyle/>
          <a:p>
            <a:pPr algn="r">
              <a:lnSpc>
                <a:spcPts val="9200"/>
              </a:lnSpc>
            </a:pPr>
            <a:r>
              <a:rPr lang="en-US" sz="9200">
                <a:solidFill>
                  <a:srgbClr val="2868D4"/>
                </a:solidFill>
                <a:latin typeface="Open Sans"/>
                <a:ea typeface="Open Sans"/>
                <a:cs typeface="Open Sans"/>
                <a:sym typeface="Open Sans"/>
              </a:rPr>
              <a:t>”</a:t>
            </a:r>
          </a:p>
        </p:txBody>
      </p:sp>
      <p:sp>
        <p:nvSpPr>
          <p:cNvPr name="TextBox 10" id="10"/>
          <p:cNvSpPr txBox="true"/>
          <p:nvPr/>
        </p:nvSpPr>
        <p:spPr>
          <a:xfrm rot="0">
            <a:off x="1719072" y="969257"/>
            <a:ext cx="7663053" cy="752490"/>
          </a:xfrm>
          <a:prstGeom prst="rect">
            <a:avLst/>
          </a:prstGeom>
        </p:spPr>
        <p:txBody>
          <a:bodyPr anchor="t" rtlCol="false" tIns="0" lIns="0" bIns="0" rIns="0">
            <a:spAutoFit/>
          </a:bodyPr>
          <a:lstStyle/>
          <a:p>
            <a:pPr algn="ctr">
              <a:lnSpc>
                <a:spcPts val="6299"/>
              </a:lnSpc>
            </a:pPr>
            <a:r>
              <a:rPr lang="en-US" sz="4499" b="true">
                <a:solidFill>
                  <a:srgbClr val="2561FF"/>
                </a:solidFill>
                <a:latin typeface="Canva Sans Bold"/>
                <a:ea typeface="Canva Sans Bold"/>
                <a:cs typeface="Canva Sans Bold"/>
                <a:sym typeface="Canva Sans Bold"/>
              </a:rPr>
              <a:t>Lectura Bíblica y Oración</a:t>
            </a:r>
          </a:p>
        </p:txBody>
      </p:sp>
      <p:sp>
        <p:nvSpPr>
          <p:cNvPr name="TextBox 11" id="11"/>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1972925" y="0"/>
            <a:ext cx="6315075" cy="5362575"/>
          </a:xfrm>
          <a:custGeom>
            <a:avLst/>
            <a:gdLst/>
            <a:ahLst/>
            <a:cxnLst/>
            <a:rect r="r" b="b" t="t" l="l"/>
            <a:pathLst>
              <a:path h="5362575" w="6315075">
                <a:moveTo>
                  <a:pt x="0" y="0"/>
                </a:moveTo>
                <a:lnTo>
                  <a:pt x="6315075" y="0"/>
                </a:lnTo>
                <a:lnTo>
                  <a:pt x="6315075" y="5362575"/>
                </a:lnTo>
                <a:lnTo>
                  <a:pt x="0" y="5362575"/>
                </a:lnTo>
                <a:lnTo>
                  <a:pt x="0" y="0"/>
                </a:lnTo>
                <a:close/>
              </a:path>
            </a:pathLst>
          </a:custGeom>
          <a:blipFill>
            <a:blip r:embed="rId3"/>
            <a:stretch>
              <a:fillRect l="0" t="0" r="0" b="0"/>
            </a:stretch>
          </a:blipFill>
        </p:spPr>
      </p:sp>
      <p:sp>
        <p:nvSpPr>
          <p:cNvPr name="Freeform 4" id="4"/>
          <p:cNvSpPr/>
          <p:nvPr/>
        </p:nvSpPr>
        <p:spPr>
          <a:xfrm flipH="false" flipV="false" rot="0">
            <a:off x="0" y="3429000"/>
            <a:ext cx="5886450" cy="6858000"/>
          </a:xfrm>
          <a:custGeom>
            <a:avLst/>
            <a:gdLst/>
            <a:ahLst/>
            <a:cxnLst/>
            <a:rect r="r" b="b" t="t" l="l"/>
            <a:pathLst>
              <a:path h="6858000" w="5886450">
                <a:moveTo>
                  <a:pt x="0" y="0"/>
                </a:moveTo>
                <a:lnTo>
                  <a:pt x="5886450" y="0"/>
                </a:lnTo>
                <a:lnTo>
                  <a:pt x="5886450" y="6858000"/>
                </a:lnTo>
                <a:lnTo>
                  <a:pt x="0" y="6858000"/>
                </a:lnTo>
                <a:lnTo>
                  <a:pt x="0" y="0"/>
                </a:lnTo>
                <a:close/>
              </a:path>
            </a:pathLst>
          </a:custGeom>
          <a:blipFill>
            <a:blip r:embed="rId4"/>
            <a:stretch>
              <a:fillRect l="0" t="0" r="0" b="0"/>
            </a:stretch>
          </a:blipFill>
        </p:spPr>
      </p:sp>
      <p:sp>
        <p:nvSpPr>
          <p:cNvPr name="TextBox 5" id="5"/>
          <p:cNvSpPr txBox="true"/>
          <p:nvPr/>
        </p:nvSpPr>
        <p:spPr>
          <a:xfrm rot="0">
            <a:off x="2176272" y="711309"/>
            <a:ext cx="10259568" cy="754797"/>
          </a:xfrm>
          <a:prstGeom prst="rect">
            <a:avLst/>
          </a:prstGeom>
        </p:spPr>
        <p:txBody>
          <a:bodyPr anchor="t" rtlCol="false" tIns="0" lIns="0" bIns="0" rIns="0">
            <a:spAutoFit/>
          </a:bodyPr>
          <a:lstStyle/>
          <a:p>
            <a:pPr algn="l">
              <a:lnSpc>
                <a:spcPts val="6172"/>
              </a:lnSpc>
            </a:pPr>
            <a:r>
              <a:rPr lang="en-US" sz="4408" b="true">
                <a:solidFill>
                  <a:srgbClr val="172545"/>
                </a:solidFill>
                <a:latin typeface="Open Sans Bold"/>
                <a:ea typeface="Open Sans Bold"/>
                <a:cs typeface="Open Sans Bold"/>
                <a:sym typeface="Open Sans Bold"/>
              </a:rPr>
              <a:t>BIOQUÍMICA DE LA GENEROSIDAD</a:t>
            </a:r>
          </a:p>
        </p:txBody>
      </p:sp>
      <p:sp>
        <p:nvSpPr>
          <p:cNvPr name="TextBox 6" id="6"/>
          <p:cNvSpPr txBox="true"/>
          <p:nvPr/>
        </p:nvSpPr>
        <p:spPr>
          <a:xfrm rot="0">
            <a:off x="1828800" y="3070985"/>
            <a:ext cx="6839712" cy="5424428"/>
          </a:xfrm>
          <a:prstGeom prst="rect">
            <a:avLst/>
          </a:prstGeom>
        </p:spPr>
        <p:txBody>
          <a:bodyPr anchor="t" rtlCol="false" tIns="0" lIns="0" bIns="0" rIns="0">
            <a:spAutoFit/>
          </a:bodyPr>
          <a:lstStyle/>
          <a:p>
            <a:pPr algn="l">
              <a:lnSpc>
                <a:spcPts val="3940"/>
              </a:lnSpc>
            </a:pPr>
            <a:r>
              <a:rPr lang="en-US" sz="2814">
                <a:solidFill>
                  <a:srgbClr val="000000"/>
                </a:solidFill>
                <a:latin typeface="Open Sans"/>
                <a:ea typeface="Open Sans"/>
                <a:cs typeface="Open Sans"/>
                <a:sym typeface="Open Sans"/>
              </a:rPr>
              <a:t>Realiza el estudio bioquímico de la generosidad. En este análisis se evalúa la reacción del corazón ante la necesidad ajena. El reactivo es la «voluntad dispuesta», con el propósito de descartar trazas de «tristeza o necesidad» en el plasma de la ofrenda. Un dador espiritualmente sano es aquel cuya siembra es generosa y espontánea, reflejando la abundancia de la gracia recibida.</a:t>
            </a:r>
          </a:p>
        </p:txBody>
      </p:sp>
      <p:sp>
        <p:nvSpPr>
          <p:cNvPr name="Freeform 7" id="7"/>
          <p:cNvSpPr/>
          <p:nvPr/>
        </p:nvSpPr>
        <p:spPr>
          <a:xfrm flipH="false" flipV="false" rot="0">
            <a:off x="9144000" y="2352675"/>
            <a:ext cx="8277225" cy="6867525"/>
          </a:xfrm>
          <a:custGeom>
            <a:avLst/>
            <a:gdLst/>
            <a:ahLst/>
            <a:cxnLst/>
            <a:rect r="r" b="b" t="t" l="l"/>
            <a:pathLst>
              <a:path h="6867525" w="8277225">
                <a:moveTo>
                  <a:pt x="0" y="0"/>
                </a:moveTo>
                <a:lnTo>
                  <a:pt x="8277225" y="0"/>
                </a:lnTo>
                <a:lnTo>
                  <a:pt x="8277225" y="6867525"/>
                </a:lnTo>
                <a:lnTo>
                  <a:pt x="0" y="6867525"/>
                </a:lnTo>
                <a:lnTo>
                  <a:pt x="0" y="0"/>
                </a:lnTo>
                <a:close/>
              </a:path>
            </a:pathLst>
          </a:custGeom>
          <a:blipFill>
            <a:blip r:embed="rId5"/>
            <a:stretch>
              <a:fillRect l="-12382" t="0" r="-12382" b="0"/>
            </a:stretch>
          </a:blipFill>
        </p:spPr>
      </p:sp>
      <p:sp>
        <p:nvSpPr>
          <p:cNvPr name="TextBox 8" id="8"/>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0"/>
            <a:ext cx="5886450" cy="2143125"/>
          </a:xfrm>
          <a:custGeom>
            <a:avLst/>
            <a:gdLst/>
            <a:ahLst/>
            <a:cxnLst/>
            <a:rect r="r" b="b" t="t" l="l"/>
            <a:pathLst>
              <a:path h="2143125" w="5886450">
                <a:moveTo>
                  <a:pt x="0" y="0"/>
                </a:moveTo>
                <a:lnTo>
                  <a:pt x="5886450" y="0"/>
                </a:lnTo>
                <a:lnTo>
                  <a:pt x="5886450" y="2143125"/>
                </a:lnTo>
                <a:lnTo>
                  <a:pt x="0" y="2143125"/>
                </a:lnTo>
                <a:lnTo>
                  <a:pt x="0" y="0"/>
                </a:lnTo>
                <a:close/>
              </a:path>
            </a:pathLst>
          </a:custGeom>
          <a:blipFill>
            <a:blip r:embed="rId4"/>
            <a:stretch>
              <a:fillRect l="0" t="0" r="0" b="0"/>
            </a:stretch>
          </a:blipFill>
        </p:spPr>
      </p:sp>
      <p:sp>
        <p:nvSpPr>
          <p:cNvPr name="Freeform 5" id="5"/>
          <p:cNvSpPr/>
          <p:nvPr/>
        </p:nvSpPr>
        <p:spPr>
          <a:xfrm flipH="false" flipV="false" rot="0">
            <a:off x="13716000" y="1495425"/>
            <a:ext cx="4572000" cy="3219450"/>
          </a:xfrm>
          <a:custGeom>
            <a:avLst/>
            <a:gdLst/>
            <a:ahLst/>
            <a:cxnLst/>
            <a:rect r="r" b="b" t="t" l="l"/>
            <a:pathLst>
              <a:path h="3219450" w="4572000">
                <a:moveTo>
                  <a:pt x="0" y="0"/>
                </a:moveTo>
                <a:lnTo>
                  <a:pt x="4572000" y="0"/>
                </a:lnTo>
                <a:lnTo>
                  <a:pt x="4572000" y="3219450"/>
                </a:lnTo>
                <a:lnTo>
                  <a:pt x="0" y="3219450"/>
                </a:lnTo>
                <a:lnTo>
                  <a:pt x="0" y="0"/>
                </a:lnTo>
                <a:close/>
              </a:path>
            </a:pathLst>
          </a:custGeom>
          <a:blipFill>
            <a:blip r:embed="rId5"/>
            <a:stretch>
              <a:fillRect l="0" t="0" r="0" b="0"/>
            </a:stretch>
          </a:blipFill>
        </p:spPr>
      </p:sp>
      <p:sp>
        <p:nvSpPr>
          <p:cNvPr name="Freeform 6" id="6"/>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6"/>
            <a:stretch>
              <a:fillRect l="0" t="0" r="0" b="0"/>
            </a:stretch>
          </a:blipFill>
        </p:spPr>
      </p:sp>
      <p:sp>
        <p:nvSpPr>
          <p:cNvPr name="Freeform 7" id="7"/>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7"/>
            <a:stretch>
              <a:fillRect l="0" t="0" r="0" b="0"/>
            </a:stretch>
          </a:blipFill>
        </p:spPr>
      </p:sp>
      <p:sp>
        <p:nvSpPr>
          <p:cNvPr name="Freeform 8" id="8"/>
          <p:cNvSpPr/>
          <p:nvPr/>
        </p:nvSpPr>
        <p:spPr>
          <a:xfrm flipH="false" flipV="false" rot="0">
            <a:off x="428625" y="7286625"/>
            <a:ext cx="6762750" cy="2790825"/>
          </a:xfrm>
          <a:custGeom>
            <a:avLst/>
            <a:gdLst/>
            <a:ahLst/>
            <a:cxnLst/>
            <a:rect r="r" b="b" t="t" l="l"/>
            <a:pathLst>
              <a:path h="2790825" w="6762750">
                <a:moveTo>
                  <a:pt x="0" y="0"/>
                </a:moveTo>
                <a:lnTo>
                  <a:pt x="6762750" y="0"/>
                </a:lnTo>
                <a:lnTo>
                  <a:pt x="6762750" y="2790825"/>
                </a:lnTo>
                <a:lnTo>
                  <a:pt x="0" y="2790825"/>
                </a:lnTo>
                <a:lnTo>
                  <a:pt x="0" y="0"/>
                </a:lnTo>
                <a:close/>
              </a:path>
            </a:pathLst>
          </a:custGeom>
          <a:blipFill>
            <a:blip r:embed="rId8"/>
            <a:stretch>
              <a:fillRect l="0" t="0" r="0" b="0"/>
            </a:stretch>
          </a:blipFill>
        </p:spPr>
      </p:sp>
      <p:sp>
        <p:nvSpPr>
          <p:cNvPr name="Freeform 9" id="9"/>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9"/>
            <a:stretch>
              <a:fillRect l="0" t="0" r="0" b="0"/>
            </a:stretch>
          </a:blipFill>
        </p:spPr>
      </p:sp>
      <p:sp>
        <p:nvSpPr>
          <p:cNvPr name="Freeform 10" id="10"/>
          <p:cNvSpPr/>
          <p:nvPr/>
        </p:nvSpPr>
        <p:spPr>
          <a:xfrm flipH="false" flipV="false" rot="0">
            <a:off x="11315700" y="7067550"/>
            <a:ext cx="6543675" cy="3009900"/>
          </a:xfrm>
          <a:custGeom>
            <a:avLst/>
            <a:gdLst/>
            <a:ahLst/>
            <a:cxnLst/>
            <a:rect r="r" b="b" t="t" l="l"/>
            <a:pathLst>
              <a:path h="3009900" w="6543675">
                <a:moveTo>
                  <a:pt x="0" y="0"/>
                </a:moveTo>
                <a:lnTo>
                  <a:pt x="6543675" y="0"/>
                </a:lnTo>
                <a:lnTo>
                  <a:pt x="6543675" y="3009900"/>
                </a:lnTo>
                <a:lnTo>
                  <a:pt x="0" y="3009900"/>
                </a:lnTo>
                <a:lnTo>
                  <a:pt x="0" y="0"/>
                </a:lnTo>
                <a:close/>
              </a:path>
            </a:pathLst>
          </a:custGeom>
          <a:blipFill>
            <a:blip r:embed="rId10"/>
            <a:stretch>
              <a:fillRect l="0" t="0" r="0" b="0"/>
            </a:stretch>
          </a:blipFill>
        </p:spPr>
      </p:sp>
      <p:sp>
        <p:nvSpPr>
          <p:cNvPr name="TextBox 11" id="11"/>
          <p:cNvSpPr txBox="true"/>
          <p:nvPr/>
        </p:nvSpPr>
        <p:spPr>
          <a:xfrm rot="0">
            <a:off x="5760720" y="2396521"/>
            <a:ext cx="6766560" cy="2343850"/>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MUSICA ESPECIAL</a:t>
            </a:r>
          </a:p>
        </p:txBody>
      </p:sp>
      <p:sp>
        <p:nvSpPr>
          <p:cNvPr name="Freeform 12" id="12"/>
          <p:cNvSpPr/>
          <p:nvPr/>
        </p:nvSpPr>
        <p:spPr>
          <a:xfrm flipH="false" flipV="false" rot="0">
            <a:off x="-472721" y="4969593"/>
            <a:ext cx="18984037" cy="7155180"/>
          </a:xfrm>
          <a:custGeom>
            <a:avLst/>
            <a:gdLst/>
            <a:ahLst/>
            <a:cxnLst/>
            <a:rect r="r" b="b" t="t" l="l"/>
            <a:pathLst>
              <a:path h="7155180" w="18984037">
                <a:moveTo>
                  <a:pt x="0" y="0"/>
                </a:moveTo>
                <a:lnTo>
                  <a:pt x="18984036" y="0"/>
                </a:lnTo>
                <a:lnTo>
                  <a:pt x="18984036" y="7155180"/>
                </a:lnTo>
                <a:lnTo>
                  <a:pt x="0" y="7155180"/>
                </a:lnTo>
                <a:lnTo>
                  <a:pt x="0" y="0"/>
                </a:lnTo>
                <a:close/>
              </a:path>
            </a:pathLst>
          </a:custGeom>
          <a:blipFill>
            <a:blip r:embed="rId11"/>
            <a:stretch>
              <a:fillRect l="0" t="-38218" r="0" b="-38218"/>
            </a:stretch>
          </a:blipFill>
        </p:spPr>
      </p:sp>
      <p:sp>
        <p:nvSpPr>
          <p:cNvPr name="TextBox 13" id="13"/>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100714" y="-102870"/>
            <a:ext cx="7465534" cy="10836975"/>
            <a:chOff x="0" y="0"/>
            <a:chExt cx="961755" cy="1396084"/>
          </a:xfrm>
        </p:grpSpPr>
        <p:sp>
          <p:nvSpPr>
            <p:cNvPr name="Freeform 3" id="3"/>
            <p:cNvSpPr/>
            <p:nvPr/>
          </p:nvSpPr>
          <p:spPr>
            <a:xfrm flipH="false" flipV="false" rot="0">
              <a:off x="0" y="0"/>
              <a:ext cx="961755" cy="1396084"/>
            </a:xfrm>
            <a:custGeom>
              <a:avLst/>
              <a:gdLst/>
              <a:ahLst/>
              <a:cxnLst/>
              <a:rect r="r" b="b" t="t" l="l"/>
              <a:pathLst>
                <a:path h="1396084" w="961755">
                  <a:moveTo>
                    <a:pt x="0" y="0"/>
                  </a:moveTo>
                  <a:lnTo>
                    <a:pt x="961755" y="0"/>
                  </a:lnTo>
                  <a:lnTo>
                    <a:pt x="961755" y="1396084"/>
                  </a:lnTo>
                  <a:lnTo>
                    <a:pt x="0" y="1396084"/>
                  </a:lnTo>
                  <a:close/>
                </a:path>
              </a:pathLst>
            </a:custGeom>
            <a:blipFill>
              <a:blip r:embed="rId2"/>
              <a:stretch>
                <a:fillRect l="-22587" t="-3" r="-22577" b="0"/>
              </a:stretch>
            </a:blipFill>
          </p:spPr>
        </p:sp>
      </p:grpSp>
      <p:sp>
        <p:nvSpPr>
          <p:cNvPr name="Freeform 4" id="4"/>
          <p:cNvSpPr/>
          <p:nvPr/>
        </p:nvSpPr>
        <p:spPr>
          <a:xfrm flipH="false" flipV="false" rot="0">
            <a:off x="9468857" y="9210171"/>
            <a:ext cx="3086932" cy="382008"/>
          </a:xfrm>
          <a:custGeom>
            <a:avLst/>
            <a:gdLst/>
            <a:ahLst/>
            <a:cxnLst/>
            <a:rect r="r" b="b" t="t" l="l"/>
            <a:pathLst>
              <a:path h="382008" w="3086932">
                <a:moveTo>
                  <a:pt x="0" y="0"/>
                </a:moveTo>
                <a:lnTo>
                  <a:pt x="3086932" y="0"/>
                </a:lnTo>
                <a:lnTo>
                  <a:pt x="3086932" y="382008"/>
                </a:lnTo>
                <a:lnTo>
                  <a:pt x="0" y="382008"/>
                </a:lnTo>
                <a:lnTo>
                  <a:pt x="0" y="0"/>
                </a:lnTo>
                <a:close/>
              </a:path>
            </a:pathLst>
          </a:custGeom>
          <a:blipFill>
            <a:blip r:embed="rId3">
              <a:alphaModFix amt="32999"/>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3279200" y="9210171"/>
            <a:ext cx="3086932" cy="382008"/>
          </a:xfrm>
          <a:custGeom>
            <a:avLst/>
            <a:gdLst/>
            <a:ahLst/>
            <a:cxnLst/>
            <a:rect r="r" b="b" t="t" l="l"/>
            <a:pathLst>
              <a:path h="382008" w="3086932">
                <a:moveTo>
                  <a:pt x="0" y="0"/>
                </a:moveTo>
                <a:lnTo>
                  <a:pt x="3086932" y="0"/>
                </a:lnTo>
                <a:lnTo>
                  <a:pt x="3086932" y="382008"/>
                </a:lnTo>
                <a:lnTo>
                  <a:pt x="0" y="382008"/>
                </a:lnTo>
                <a:lnTo>
                  <a:pt x="0" y="0"/>
                </a:lnTo>
                <a:close/>
              </a:path>
            </a:pathLst>
          </a:custGeom>
          <a:blipFill>
            <a:blip r:embed="rId3">
              <a:alphaModFix amt="32999"/>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732466" y="2760748"/>
            <a:ext cx="7411534" cy="6381750"/>
          </a:xfrm>
          <a:prstGeom prst="rect">
            <a:avLst/>
          </a:prstGeom>
        </p:spPr>
        <p:txBody>
          <a:bodyPr anchor="t" rtlCol="false" tIns="0" lIns="0" bIns="0" rIns="0">
            <a:spAutoFit/>
          </a:bodyPr>
          <a:lstStyle/>
          <a:p>
            <a:pPr algn="just">
              <a:lnSpc>
                <a:spcPts val="4200"/>
              </a:lnSpc>
              <a:spcBef>
                <a:spcPct val="0"/>
              </a:spcBef>
            </a:pPr>
            <a:r>
              <a:rPr lang="en-US" sz="3000">
                <a:solidFill>
                  <a:srgbClr val="000000"/>
                </a:solidFill>
                <a:latin typeface="Canva Sans"/>
                <a:ea typeface="Canva Sans"/>
                <a:cs typeface="Canva Sans"/>
                <a:sym typeface="Canva Sans"/>
              </a:rPr>
              <a:t>Es</a:t>
            </a:r>
            <a:r>
              <a:rPr lang="en-US" sz="3000">
                <a:solidFill>
                  <a:srgbClr val="000000"/>
                </a:solidFill>
                <a:latin typeface="Canva Sans"/>
                <a:ea typeface="Canva Sans"/>
                <a:cs typeface="Canva Sans"/>
                <a:sym typeface="Canva Sans"/>
              </a:rPr>
              <a:t>te análisis evalúa la integridad del «vaso de barro» en relación con el «tesoro» que contiene. El diagnóstico determina si, frente a la presión de las tribulaciones y angustias, la persona manifiesta el poder de Dios o si cede a la desesperación, recordándonos que la excelencia del poder proviene de la fuente divina y no del instrumento humano. Superar esta prueba es fundamental para dar testimonio de lo que Dios ha hecho en nuestra vida. </a:t>
            </a:r>
          </a:p>
        </p:txBody>
      </p:sp>
      <p:sp>
        <p:nvSpPr>
          <p:cNvPr name="TextBox 7" id="7"/>
          <p:cNvSpPr txBox="true"/>
          <p:nvPr/>
        </p:nvSpPr>
        <p:spPr>
          <a:xfrm rot="0">
            <a:off x="1732466" y="942975"/>
            <a:ext cx="8958018" cy="771409"/>
          </a:xfrm>
          <a:prstGeom prst="rect">
            <a:avLst/>
          </a:prstGeom>
        </p:spPr>
        <p:txBody>
          <a:bodyPr anchor="t" rtlCol="false" tIns="0" lIns="0" bIns="0" rIns="0">
            <a:spAutoFit/>
          </a:bodyPr>
          <a:lstStyle/>
          <a:p>
            <a:pPr algn="l">
              <a:lnSpc>
                <a:spcPts val="6306"/>
              </a:lnSpc>
              <a:spcBef>
                <a:spcPct val="0"/>
              </a:spcBef>
            </a:pPr>
            <a:r>
              <a:rPr lang="en-US" b="true" sz="4504">
                <a:solidFill>
                  <a:srgbClr val="3262DF"/>
                </a:solidFill>
                <a:latin typeface="Canva Sans Bold"/>
                <a:ea typeface="Canva Sans Bold"/>
                <a:cs typeface="Canva Sans Bold"/>
                <a:sym typeface="Canva Sans Bold"/>
              </a:rPr>
              <a:t>Pru</a:t>
            </a:r>
            <a:r>
              <a:rPr lang="en-US" b="true" sz="4504">
                <a:solidFill>
                  <a:srgbClr val="3262DF"/>
                </a:solidFill>
                <a:latin typeface="Canva Sans Bold"/>
                <a:ea typeface="Canva Sans Bold"/>
                <a:cs typeface="Canva Sans Bold"/>
                <a:sym typeface="Canva Sans Bold"/>
              </a:rPr>
              <a:t>eba de resistencia del vaso</a:t>
            </a:r>
          </a:p>
        </p:txBody>
      </p:sp>
      <p:sp>
        <p:nvSpPr>
          <p:cNvPr name="Freeform 8" id="8"/>
          <p:cNvSpPr/>
          <p:nvPr/>
        </p:nvSpPr>
        <p:spPr>
          <a:xfrm flipH="true" flipV="true" rot="5400000">
            <a:off x="-290534" y="3538975"/>
            <a:ext cx="7132555" cy="6728377"/>
          </a:xfrm>
          <a:custGeom>
            <a:avLst/>
            <a:gdLst/>
            <a:ahLst/>
            <a:cxnLst/>
            <a:rect r="r" b="b" t="t" l="l"/>
            <a:pathLst>
              <a:path h="6728377" w="7132555">
                <a:moveTo>
                  <a:pt x="7132555" y="6728376"/>
                </a:moveTo>
                <a:lnTo>
                  <a:pt x="0" y="6728376"/>
                </a:lnTo>
                <a:lnTo>
                  <a:pt x="0" y="0"/>
                </a:lnTo>
                <a:lnTo>
                  <a:pt x="7132555" y="0"/>
                </a:lnTo>
                <a:lnTo>
                  <a:pt x="7132555" y="6728376"/>
                </a:lnTo>
                <a:close/>
              </a:path>
            </a:pathLst>
          </a:custGeom>
          <a:blipFill>
            <a:blip r:embed="rId5"/>
            <a:stretch>
              <a:fillRect l="0" t="0" r="0" b="0"/>
            </a:stretch>
          </a:blipFill>
        </p:spPr>
      </p:sp>
      <p:sp>
        <p:nvSpPr>
          <p:cNvPr name="TextBox 9" id="9"/>
          <p:cNvSpPr txBox="true"/>
          <p:nvPr/>
        </p:nvSpPr>
        <p:spPr>
          <a:xfrm rot="0">
            <a:off x="1732466" y="9883073"/>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4"/>
            <a:stretch>
              <a:fillRect l="0" t="0" r="0" b="0"/>
            </a:stretch>
          </a:blipFill>
        </p:spPr>
      </p:sp>
      <p:sp>
        <p:nvSpPr>
          <p:cNvPr name="Freeform 5" id="5"/>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5"/>
            <a:stretch>
              <a:fillRect l="0" t="0" r="0" b="0"/>
            </a:stretch>
          </a:blipFill>
        </p:spPr>
      </p:sp>
      <p:sp>
        <p:nvSpPr>
          <p:cNvPr name="TextBox 6" id="6"/>
          <p:cNvSpPr txBox="true"/>
          <p:nvPr/>
        </p:nvSpPr>
        <p:spPr>
          <a:xfrm rot="0">
            <a:off x="5078403" y="7225903"/>
            <a:ext cx="8383020" cy="703659"/>
          </a:xfrm>
          <a:prstGeom prst="rect">
            <a:avLst/>
          </a:prstGeom>
        </p:spPr>
        <p:txBody>
          <a:bodyPr anchor="t" rtlCol="false" tIns="0" lIns="0" bIns="0" rIns="0">
            <a:spAutoFit/>
          </a:bodyPr>
          <a:lstStyle/>
          <a:p>
            <a:pPr algn="ctr">
              <a:lnSpc>
                <a:spcPts val="5840"/>
              </a:lnSpc>
            </a:pPr>
            <a:r>
              <a:rPr lang="en-US" sz="4171" b="true">
                <a:solidFill>
                  <a:srgbClr val="202F49"/>
                </a:solidFill>
                <a:latin typeface="Montserrat Bold"/>
                <a:ea typeface="Montserrat Bold"/>
                <a:cs typeface="Montserrat Bold"/>
                <a:sym typeface="Montserrat Bold"/>
              </a:rPr>
              <a:t>“Avanzar por fe, no por vista”</a:t>
            </a:r>
          </a:p>
        </p:txBody>
      </p:sp>
      <p:sp>
        <p:nvSpPr>
          <p:cNvPr name="Freeform 7" id="7"/>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6"/>
            <a:stretch>
              <a:fillRect l="0" t="0" r="0" b="0"/>
            </a:stretch>
          </a:blipFill>
        </p:spPr>
      </p:sp>
      <p:sp>
        <p:nvSpPr>
          <p:cNvPr name="Freeform 8" id="8"/>
          <p:cNvSpPr/>
          <p:nvPr/>
        </p:nvSpPr>
        <p:spPr>
          <a:xfrm flipH="false" flipV="false" rot="0">
            <a:off x="1403753" y="5155945"/>
            <a:ext cx="3674651" cy="4899534"/>
          </a:xfrm>
          <a:custGeom>
            <a:avLst/>
            <a:gdLst/>
            <a:ahLst/>
            <a:cxnLst/>
            <a:rect r="r" b="b" t="t" l="l"/>
            <a:pathLst>
              <a:path h="4899534" w="3674651">
                <a:moveTo>
                  <a:pt x="0" y="0"/>
                </a:moveTo>
                <a:lnTo>
                  <a:pt x="3674650" y="0"/>
                </a:lnTo>
                <a:lnTo>
                  <a:pt x="3674650" y="4899535"/>
                </a:lnTo>
                <a:lnTo>
                  <a:pt x="0" y="4899535"/>
                </a:lnTo>
                <a:lnTo>
                  <a:pt x="0" y="0"/>
                </a:lnTo>
                <a:close/>
              </a:path>
            </a:pathLst>
          </a:custGeom>
          <a:blipFill>
            <a:blip r:embed="rId7"/>
            <a:stretch>
              <a:fillRect l="0" t="0" r="0" b="0"/>
            </a:stretch>
          </a:blipFill>
        </p:spPr>
      </p:sp>
      <p:sp>
        <p:nvSpPr>
          <p:cNvPr name="Freeform 9" id="9"/>
          <p:cNvSpPr/>
          <p:nvPr/>
        </p:nvSpPr>
        <p:spPr>
          <a:xfrm flipH="false" flipV="false" rot="1407080">
            <a:off x="14680594" y="5969814"/>
            <a:ext cx="2495413" cy="3919496"/>
          </a:xfrm>
          <a:custGeom>
            <a:avLst/>
            <a:gdLst/>
            <a:ahLst/>
            <a:cxnLst/>
            <a:rect r="r" b="b" t="t" l="l"/>
            <a:pathLst>
              <a:path h="3919496" w="2495413">
                <a:moveTo>
                  <a:pt x="0" y="0"/>
                </a:moveTo>
                <a:lnTo>
                  <a:pt x="2495413" y="0"/>
                </a:lnTo>
                <a:lnTo>
                  <a:pt x="2495413" y="3919497"/>
                </a:lnTo>
                <a:lnTo>
                  <a:pt x="0" y="3919497"/>
                </a:lnTo>
                <a:lnTo>
                  <a:pt x="0" y="0"/>
                </a:lnTo>
                <a:close/>
              </a:path>
            </a:pathLst>
          </a:custGeom>
          <a:blipFill>
            <a:blip r:embed="rId8"/>
            <a:stretch>
              <a:fillRect l="0" t="0" r="0" b="0"/>
            </a:stretch>
          </a:blipFill>
        </p:spPr>
      </p:sp>
      <p:sp>
        <p:nvSpPr>
          <p:cNvPr name="TextBox 10" id="10"/>
          <p:cNvSpPr txBox="true"/>
          <p:nvPr/>
        </p:nvSpPr>
        <p:spPr>
          <a:xfrm rot="0">
            <a:off x="5760720" y="2396521"/>
            <a:ext cx="6766560" cy="2343850"/>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INFORME MISIONERO</a:t>
            </a:r>
          </a:p>
        </p:txBody>
      </p:sp>
      <p:sp>
        <p:nvSpPr>
          <p:cNvPr name="TextBox 11" id="11"/>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1972925" y="0"/>
            <a:ext cx="6315075" cy="5362575"/>
          </a:xfrm>
          <a:custGeom>
            <a:avLst/>
            <a:gdLst/>
            <a:ahLst/>
            <a:cxnLst/>
            <a:rect r="r" b="b" t="t" l="l"/>
            <a:pathLst>
              <a:path h="5362575" w="6315075">
                <a:moveTo>
                  <a:pt x="0" y="0"/>
                </a:moveTo>
                <a:lnTo>
                  <a:pt x="6315075" y="0"/>
                </a:lnTo>
                <a:lnTo>
                  <a:pt x="6315075" y="5362575"/>
                </a:lnTo>
                <a:lnTo>
                  <a:pt x="0" y="5362575"/>
                </a:lnTo>
                <a:lnTo>
                  <a:pt x="0" y="0"/>
                </a:lnTo>
                <a:close/>
              </a:path>
            </a:pathLst>
          </a:custGeom>
          <a:blipFill>
            <a:blip r:embed="rId3"/>
            <a:stretch>
              <a:fillRect l="0" t="0" r="0" b="0"/>
            </a:stretch>
          </a:blipFill>
        </p:spPr>
      </p:sp>
      <p:sp>
        <p:nvSpPr>
          <p:cNvPr name="Freeform 4" id="4"/>
          <p:cNvSpPr/>
          <p:nvPr/>
        </p:nvSpPr>
        <p:spPr>
          <a:xfrm flipH="false" flipV="false" rot="0">
            <a:off x="0" y="3429000"/>
            <a:ext cx="5886450" cy="6858000"/>
          </a:xfrm>
          <a:custGeom>
            <a:avLst/>
            <a:gdLst/>
            <a:ahLst/>
            <a:cxnLst/>
            <a:rect r="r" b="b" t="t" l="l"/>
            <a:pathLst>
              <a:path h="6858000" w="5886450">
                <a:moveTo>
                  <a:pt x="0" y="0"/>
                </a:moveTo>
                <a:lnTo>
                  <a:pt x="5886450" y="0"/>
                </a:lnTo>
                <a:lnTo>
                  <a:pt x="5886450" y="6858000"/>
                </a:lnTo>
                <a:lnTo>
                  <a:pt x="0" y="6858000"/>
                </a:lnTo>
                <a:lnTo>
                  <a:pt x="0" y="0"/>
                </a:lnTo>
                <a:close/>
              </a:path>
            </a:pathLst>
          </a:custGeom>
          <a:blipFill>
            <a:blip r:embed="rId4"/>
            <a:stretch>
              <a:fillRect l="0" t="0" r="0" b="0"/>
            </a:stretch>
          </a:blipFill>
        </p:spPr>
      </p:sp>
      <p:sp>
        <p:nvSpPr>
          <p:cNvPr name="TextBox 5" id="5"/>
          <p:cNvSpPr txBox="true"/>
          <p:nvPr/>
        </p:nvSpPr>
        <p:spPr>
          <a:xfrm rot="0">
            <a:off x="2176272" y="726734"/>
            <a:ext cx="10241280" cy="755571"/>
          </a:xfrm>
          <a:prstGeom prst="rect">
            <a:avLst/>
          </a:prstGeom>
        </p:spPr>
        <p:txBody>
          <a:bodyPr anchor="t" rtlCol="false" tIns="0" lIns="0" bIns="0" rIns="0">
            <a:spAutoFit/>
          </a:bodyPr>
          <a:lstStyle/>
          <a:p>
            <a:pPr algn="l">
              <a:lnSpc>
                <a:spcPts val="6129"/>
              </a:lnSpc>
            </a:pPr>
            <a:r>
              <a:rPr lang="en-US" sz="4378" b="true">
                <a:solidFill>
                  <a:srgbClr val="002F57"/>
                </a:solidFill>
                <a:latin typeface="Open Sans Bold"/>
                <a:ea typeface="Open Sans Bold"/>
                <a:cs typeface="Open Sans Bold"/>
                <a:sym typeface="Open Sans Bold"/>
              </a:rPr>
              <a:t>EXAMEN DE REFRACCIÓN ESPIRITUAL</a:t>
            </a:r>
          </a:p>
        </p:txBody>
      </p:sp>
      <p:sp>
        <p:nvSpPr>
          <p:cNvPr name="Freeform 6" id="6"/>
          <p:cNvSpPr/>
          <p:nvPr/>
        </p:nvSpPr>
        <p:spPr>
          <a:xfrm flipH="false" flipV="false" rot="0">
            <a:off x="866775" y="2143125"/>
            <a:ext cx="8277225" cy="7077075"/>
          </a:xfrm>
          <a:custGeom>
            <a:avLst/>
            <a:gdLst/>
            <a:ahLst/>
            <a:cxnLst/>
            <a:rect r="r" b="b" t="t" l="l"/>
            <a:pathLst>
              <a:path h="7077075" w="8277225">
                <a:moveTo>
                  <a:pt x="0" y="0"/>
                </a:moveTo>
                <a:lnTo>
                  <a:pt x="8277225" y="0"/>
                </a:lnTo>
                <a:lnTo>
                  <a:pt x="8277225" y="7077075"/>
                </a:lnTo>
                <a:lnTo>
                  <a:pt x="0" y="7077075"/>
                </a:lnTo>
                <a:lnTo>
                  <a:pt x="0" y="0"/>
                </a:lnTo>
                <a:close/>
              </a:path>
            </a:pathLst>
          </a:custGeom>
          <a:blipFill>
            <a:blip r:embed="rId5"/>
            <a:stretch>
              <a:fillRect l="0" t="0" r="0" b="0"/>
            </a:stretch>
          </a:blipFill>
        </p:spPr>
      </p:sp>
      <p:sp>
        <p:nvSpPr>
          <p:cNvPr name="TextBox 7" id="7"/>
          <p:cNvSpPr txBox="true"/>
          <p:nvPr/>
        </p:nvSpPr>
        <p:spPr>
          <a:xfrm rot="0">
            <a:off x="9656064" y="2214878"/>
            <a:ext cx="7607808" cy="6910328"/>
          </a:xfrm>
          <a:prstGeom prst="rect">
            <a:avLst/>
          </a:prstGeom>
        </p:spPr>
        <p:txBody>
          <a:bodyPr anchor="t" rtlCol="false" tIns="0" lIns="0" bIns="0" rIns="0">
            <a:spAutoFit/>
          </a:bodyPr>
          <a:lstStyle/>
          <a:p>
            <a:pPr algn="l">
              <a:lnSpc>
                <a:spcPts val="3940"/>
              </a:lnSpc>
            </a:pPr>
            <a:r>
              <a:rPr lang="en-US" sz="2814">
                <a:solidFill>
                  <a:srgbClr val="000000"/>
                </a:solidFill>
                <a:latin typeface="Open Sans"/>
                <a:ea typeface="Open Sans"/>
                <a:cs typeface="Open Sans"/>
                <a:sym typeface="Open Sans"/>
              </a:rPr>
              <a:t>Dado que muchos pacientes presentan una patología de «visión superficial», al juzgar según la apariencia externa y no conforme a la realidad del corazón, se recomienda realizar el examen de refracción espiritual. Este análisis evalúa la capacidad de ver más allá de la debilidad de la presencia corporal o de la falta de elocuencia, y se centra en la autenticidad del carácter y en la aprobación que procede directamente de Dios. Un examen de esta naturaleza coloca al creyente en una mejor condición espiritual, al permitirle no juzgar por las apariencias, sino ejercer un juicio justo.</a:t>
            </a:r>
          </a:p>
        </p:txBody>
      </p:sp>
      <p:sp>
        <p:nvSpPr>
          <p:cNvPr name="TextBox 8" id="8"/>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4"/>
            <a:stretch>
              <a:fillRect l="0" t="0" r="0" b="0"/>
            </a:stretch>
          </a:blipFill>
        </p:spPr>
      </p:sp>
      <p:sp>
        <p:nvSpPr>
          <p:cNvPr name="Freeform 5" id="5"/>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5"/>
            <a:stretch>
              <a:fillRect l="0" t="0" r="0" b="0"/>
            </a:stretch>
          </a:blipFill>
        </p:spPr>
      </p:sp>
      <p:sp>
        <p:nvSpPr>
          <p:cNvPr name="TextBox 6" id="6"/>
          <p:cNvSpPr txBox="true"/>
          <p:nvPr/>
        </p:nvSpPr>
        <p:spPr>
          <a:xfrm rot="0">
            <a:off x="2238719" y="5759053"/>
            <a:ext cx="8383020" cy="2170509"/>
          </a:xfrm>
          <a:prstGeom prst="rect">
            <a:avLst/>
          </a:prstGeom>
        </p:spPr>
        <p:txBody>
          <a:bodyPr anchor="t" rtlCol="false" tIns="0" lIns="0" bIns="0" rIns="0">
            <a:spAutoFit/>
          </a:bodyPr>
          <a:lstStyle/>
          <a:p>
            <a:pPr algn="ctr">
              <a:lnSpc>
                <a:spcPts val="5840"/>
              </a:lnSpc>
            </a:pPr>
            <a:r>
              <a:rPr lang="en-US" sz="4171" b="true">
                <a:solidFill>
                  <a:srgbClr val="202F49"/>
                </a:solidFill>
                <a:latin typeface="Montserrat Bold"/>
                <a:ea typeface="Montserrat Bold"/>
                <a:cs typeface="Montserrat Bold"/>
                <a:sym typeface="Montserrat Bold"/>
              </a:rPr>
              <a:t>“Mejoramiento: La visitación pastoral: una herramienta poderosa”</a:t>
            </a:r>
          </a:p>
        </p:txBody>
      </p:sp>
      <p:sp>
        <p:nvSpPr>
          <p:cNvPr name="Freeform 7" id="7"/>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6"/>
            <a:stretch>
              <a:fillRect l="0" t="0" r="0" b="0"/>
            </a:stretch>
          </a:blipFill>
        </p:spPr>
      </p:sp>
      <p:sp>
        <p:nvSpPr>
          <p:cNvPr name="Freeform 8" id="8"/>
          <p:cNvSpPr/>
          <p:nvPr/>
        </p:nvSpPr>
        <p:spPr>
          <a:xfrm flipH="false" flipV="false" rot="1884853">
            <a:off x="12829220" y="4110450"/>
            <a:ext cx="4012148" cy="6339194"/>
          </a:xfrm>
          <a:custGeom>
            <a:avLst/>
            <a:gdLst/>
            <a:ahLst/>
            <a:cxnLst/>
            <a:rect r="r" b="b" t="t" l="l"/>
            <a:pathLst>
              <a:path h="6339194" w="4012148">
                <a:moveTo>
                  <a:pt x="0" y="0"/>
                </a:moveTo>
                <a:lnTo>
                  <a:pt x="4012149" y="0"/>
                </a:lnTo>
                <a:lnTo>
                  <a:pt x="4012149" y="6339194"/>
                </a:lnTo>
                <a:lnTo>
                  <a:pt x="0" y="6339194"/>
                </a:lnTo>
                <a:lnTo>
                  <a:pt x="0" y="0"/>
                </a:lnTo>
                <a:close/>
              </a:path>
            </a:pathLst>
          </a:custGeom>
          <a:blipFill>
            <a:blip r:embed="rId7"/>
            <a:stretch>
              <a:fillRect l="0" t="0" r="0" b="0"/>
            </a:stretch>
          </a:blipFill>
        </p:spPr>
      </p:sp>
      <p:sp>
        <p:nvSpPr>
          <p:cNvPr name="TextBox 9" id="9"/>
          <p:cNvSpPr txBox="true"/>
          <p:nvPr/>
        </p:nvSpPr>
        <p:spPr>
          <a:xfrm rot="0">
            <a:off x="5760720" y="2396521"/>
            <a:ext cx="6766560" cy="2343850"/>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NUEVO HORIZONTE</a:t>
            </a:r>
          </a:p>
        </p:txBody>
      </p:sp>
      <p:sp>
        <p:nvSpPr>
          <p:cNvPr name="TextBox 10" id="10"/>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100714" y="-102870"/>
            <a:ext cx="7465534" cy="10836975"/>
            <a:chOff x="0" y="0"/>
            <a:chExt cx="961755" cy="1396084"/>
          </a:xfrm>
        </p:grpSpPr>
        <p:sp>
          <p:nvSpPr>
            <p:cNvPr name="Freeform 3" id="3"/>
            <p:cNvSpPr/>
            <p:nvPr/>
          </p:nvSpPr>
          <p:spPr>
            <a:xfrm flipH="false" flipV="false" rot="0">
              <a:off x="0" y="0"/>
              <a:ext cx="961755" cy="1396084"/>
            </a:xfrm>
            <a:custGeom>
              <a:avLst/>
              <a:gdLst/>
              <a:ahLst/>
              <a:cxnLst/>
              <a:rect r="r" b="b" t="t" l="l"/>
              <a:pathLst>
                <a:path h="1396084" w="961755">
                  <a:moveTo>
                    <a:pt x="0" y="0"/>
                  </a:moveTo>
                  <a:lnTo>
                    <a:pt x="961755" y="0"/>
                  </a:lnTo>
                  <a:lnTo>
                    <a:pt x="961755" y="1396084"/>
                  </a:lnTo>
                  <a:lnTo>
                    <a:pt x="0" y="1396084"/>
                  </a:lnTo>
                  <a:close/>
                </a:path>
              </a:pathLst>
            </a:custGeom>
            <a:blipFill>
              <a:blip r:embed="rId2"/>
              <a:stretch>
                <a:fillRect l="-59142" t="0" r="-59142" b="0"/>
              </a:stretch>
            </a:blipFill>
          </p:spPr>
        </p:sp>
      </p:grpSp>
      <p:sp>
        <p:nvSpPr>
          <p:cNvPr name="Freeform 4" id="4"/>
          <p:cNvSpPr/>
          <p:nvPr/>
        </p:nvSpPr>
        <p:spPr>
          <a:xfrm flipH="false" flipV="false" rot="0">
            <a:off x="9468857" y="9210171"/>
            <a:ext cx="3086932" cy="382008"/>
          </a:xfrm>
          <a:custGeom>
            <a:avLst/>
            <a:gdLst/>
            <a:ahLst/>
            <a:cxnLst/>
            <a:rect r="r" b="b" t="t" l="l"/>
            <a:pathLst>
              <a:path h="382008" w="3086932">
                <a:moveTo>
                  <a:pt x="0" y="0"/>
                </a:moveTo>
                <a:lnTo>
                  <a:pt x="3086932" y="0"/>
                </a:lnTo>
                <a:lnTo>
                  <a:pt x="3086932" y="382008"/>
                </a:lnTo>
                <a:lnTo>
                  <a:pt x="0" y="382008"/>
                </a:lnTo>
                <a:lnTo>
                  <a:pt x="0" y="0"/>
                </a:lnTo>
                <a:close/>
              </a:path>
            </a:pathLst>
          </a:custGeom>
          <a:blipFill>
            <a:blip r:embed="rId3">
              <a:alphaModFix amt="32999"/>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3279200" y="9210171"/>
            <a:ext cx="3086932" cy="382008"/>
          </a:xfrm>
          <a:custGeom>
            <a:avLst/>
            <a:gdLst/>
            <a:ahLst/>
            <a:cxnLst/>
            <a:rect r="r" b="b" t="t" l="l"/>
            <a:pathLst>
              <a:path h="382008" w="3086932">
                <a:moveTo>
                  <a:pt x="0" y="0"/>
                </a:moveTo>
                <a:lnTo>
                  <a:pt x="3086932" y="0"/>
                </a:lnTo>
                <a:lnTo>
                  <a:pt x="3086932" y="382008"/>
                </a:lnTo>
                <a:lnTo>
                  <a:pt x="0" y="382008"/>
                </a:lnTo>
                <a:lnTo>
                  <a:pt x="0" y="0"/>
                </a:lnTo>
                <a:close/>
              </a:path>
            </a:pathLst>
          </a:custGeom>
          <a:blipFill>
            <a:blip r:embed="rId3">
              <a:alphaModFix amt="32999"/>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732466" y="2760748"/>
            <a:ext cx="8643850" cy="6381750"/>
          </a:xfrm>
          <a:prstGeom prst="rect">
            <a:avLst/>
          </a:prstGeom>
        </p:spPr>
        <p:txBody>
          <a:bodyPr anchor="t" rtlCol="false" tIns="0" lIns="0" bIns="0" rIns="0">
            <a:spAutoFit/>
          </a:bodyPr>
          <a:lstStyle/>
          <a:p>
            <a:pPr algn="just">
              <a:lnSpc>
                <a:spcPts val="4200"/>
              </a:lnSpc>
              <a:spcBef>
                <a:spcPct val="0"/>
              </a:spcBef>
            </a:pPr>
            <a:r>
              <a:rPr lang="en-US" sz="3000">
                <a:solidFill>
                  <a:srgbClr val="000000"/>
                </a:solidFill>
                <a:latin typeface="Canva Sans"/>
                <a:ea typeface="Canva Sans"/>
                <a:cs typeface="Canva Sans"/>
                <a:sym typeface="Canva Sans"/>
              </a:rPr>
              <a:t>Es</a:t>
            </a:r>
            <a:r>
              <a:rPr lang="en-US" sz="3000">
                <a:solidFill>
                  <a:srgbClr val="000000"/>
                </a:solidFill>
                <a:latin typeface="Canva Sans"/>
                <a:ea typeface="Canva Sans"/>
                <a:cs typeface="Canva Sans"/>
                <a:sym typeface="Canva Sans"/>
              </a:rPr>
              <a:t>te análisis permite verificar la funcionalidad del creyente como embajador de Cristo. Evalúa si el paciente está ejerciendo activamente el ministerio de la reconciliación o si presenta bloqueos producidos por la amargura. Un sistema inmunológico espiritual sano no toma en cuenta los pecados ajenos para destruir, sino que procura restaurar la comunión entre Dios y el ser humano. La preparación para este análisis requiere una rigurosa dieta de la Palabra de Dios; por ello, revisaremos a continuación los datos del informe secretarial. </a:t>
            </a:r>
          </a:p>
        </p:txBody>
      </p:sp>
      <p:sp>
        <p:nvSpPr>
          <p:cNvPr name="TextBox 7" id="7"/>
          <p:cNvSpPr txBox="true"/>
          <p:nvPr/>
        </p:nvSpPr>
        <p:spPr>
          <a:xfrm rot="0">
            <a:off x="1732466" y="942975"/>
            <a:ext cx="8958018" cy="1571509"/>
          </a:xfrm>
          <a:prstGeom prst="rect">
            <a:avLst/>
          </a:prstGeom>
        </p:spPr>
        <p:txBody>
          <a:bodyPr anchor="t" rtlCol="false" tIns="0" lIns="0" bIns="0" rIns="0">
            <a:spAutoFit/>
          </a:bodyPr>
          <a:lstStyle/>
          <a:p>
            <a:pPr algn="l">
              <a:lnSpc>
                <a:spcPts val="6306"/>
              </a:lnSpc>
              <a:spcBef>
                <a:spcPct val="0"/>
              </a:spcBef>
            </a:pPr>
            <a:r>
              <a:rPr lang="en-US" b="true" sz="4504">
                <a:solidFill>
                  <a:srgbClr val="3262DF"/>
                </a:solidFill>
                <a:latin typeface="Canva Sans Bold"/>
                <a:ea typeface="Canva Sans Bold"/>
                <a:cs typeface="Canva Sans Bold"/>
                <a:sym typeface="Canva Sans Bold"/>
              </a:rPr>
              <a:t>Inmunologí</a:t>
            </a:r>
            <a:r>
              <a:rPr lang="en-US" b="true" sz="4504">
                <a:solidFill>
                  <a:srgbClr val="3262DF"/>
                </a:solidFill>
                <a:latin typeface="Canva Sans Bold"/>
                <a:ea typeface="Canva Sans Bold"/>
                <a:cs typeface="Canva Sans Bold"/>
                <a:sym typeface="Canva Sans Bold"/>
              </a:rPr>
              <a:t>a de la reconciliación</a:t>
            </a:r>
          </a:p>
        </p:txBody>
      </p:sp>
      <p:sp>
        <p:nvSpPr>
          <p:cNvPr name="Freeform 8" id="8"/>
          <p:cNvSpPr/>
          <p:nvPr/>
        </p:nvSpPr>
        <p:spPr>
          <a:xfrm flipH="true" flipV="true" rot="5400000">
            <a:off x="-290534" y="3538975"/>
            <a:ext cx="7132555" cy="6728377"/>
          </a:xfrm>
          <a:custGeom>
            <a:avLst/>
            <a:gdLst/>
            <a:ahLst/>
            <a:cxnLst/>
            <a:rect r="r" b="b" t="t" l="l"/>
            <a:pathLst>
              <a:path h="6728377" w="7132555">
                <a:moveTo>
                  <a:pt x="7132555" y="6728376"/>
                </a:moveTo>
                <a:lnTo>
                  <a:pt x="0" y="6728376"/>
                </a:lnTo>
                <a:lnTo>
                  <a:pt x="0" y="0"/>
                </a:lnTo>
                <a:lnTo>
                  <a:pt x="7132555" y="0"/>
                </a:lnTo>
                <a:lnTo>
                  <a:pt x="7132555" y="6728376"/>
                </a:lnTo>
                <a:close/>
              </a:path>
            </a:pathLst>
          </a:custGeom>
          <a:blipFill>
            <a:blip r:embed="rId5"/>
            <a:stretch>
              <a:fillRect l="0" t="0" r="0" b="0"/>
            </a:stretch>
          </a:blipFill>
        </p:spPr>
      </p:sp>
      <p:sp>
        <p:nvSpPr>
          <p:cNvPr name="TextBox 9" id="9"/>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4"/>
            <a:stretch>
              <a:fillRect l="0" t="0" r="0" b="0"/>
            </a:stretch>
          </a:blipFill>
        </p:spPr>
      </p:sp>
      <p:sp>
        <p:nvSpPr>
          <p:cNvPr name="Freeform 5" id="5"/>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5"/>
            <a:stretch>
              <a:fillRect l="0" t="0" r="0" b="0"/>
            </a:stretch>
          </a:blipFill>
        </p:spPr>
      </p:sp>
      <p:sp>
        <p:nvSpPr>
          <p:cNvPr name="Freeform 6" id="6"/>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6"/>
            <a:stretch>
              <a:fillRect l="0" t="0" r="0" b="0"/>
            </a:stretch>
          </a:blipFill>
        </p:spPr>
      </p:sp>
      <p:sp>
        <p:nvSpPr>
          <p:cNvPr name="Freeform 7" id="7"/>
          <p:cNvSpPr/>
          <p:nvPr/>
        </p:nvSpPr>
        <p:spPr>
          <a:xfrm flipH="false" flipV="false" rot="0">
            <a:off x="3404940" y="4924425"/>
            <a:ext cx="12775068" cy="6968219"/>
          </a:xfrm>
          <a:custGeom>
            <a:avLst/>
            <a:gdLst/>
            <a:ahLst/>
            <a:cxnLst/>
            <a:rect r="r" b="b" t="t" l="l"/>
            <a:pathLst>
              <a:path h="6968219" w="12775068">
                <a:moveTo>
                  <a:pt x="0" y="0"/>
                </a:moveTo>
                <a:lnTo>
                  <a:pt x="12775068" y="0"/>
                </a:lnTo>
                <a:lnTo>
                  <a:pt x="12775068" y="6968219"/>
                </a:lnTo>
                <a:lnTo>
                  <a:pt x="0" y="6968219"/>
                </a:lnTo>
                <a:lnTo>
                  <a:pt x="0" y="0"/>
                </a:lnTo>
                <a:close/>
              </a:path>
            </a:pathLst>
          </a:custGeom>
          <a:blipFill>
            <a:blip r:embed="rId7"/>
            <a:stretch>
              <a:fillRect l="0" t="0" r="0" b="0"/>
            </a:stretch>
          </a:blipFill>
        </p:spPr>
      </p:sp>
      <p:sp>
        <p:nvSpPr>
          <p:cNvPr name="TextBox 8" id="8"/>
          <p:cNvSpPr txBox="true"/>
          <p:nvPr/>
        </p:nvSpPr>
        <p:spPr>
          <a:xfrm rot="0">
            <a:off x="5760720" y="2396521"/>
            <a:ext cx="6766560" cy="2343850"/>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INFORME SECRETARIAL</a:t>
            </a:r>
          </a:p>
        </p:txBody>
      </p:sp>
      <p:sp>
        <p:nvSpPr>
          <p:cNvPr name="TextBox 9" id="9"/>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7E3F1"/>
        </a:solidFill>
      </p:bgPr>
    </p:bg>
    <p:spTree>
      <p:nvGrpSpPr>
        <p:cNvPr id="1" name=""/>
        <p:cNvGrpSpPr/>
        <p:nvPr/>
      </p:nvGrpSpPr>
      <p:grpSpPr>
        <a:xfrm>
          <a:off x="0" y="0"/>
          <a:ext cx="0" cy="0"/>
          <a:chOff x="0" y="0"/>
          <a:chExt cx="0" cy="0"/>
        </a:xfrm>
      </p:grpSpPr>
      <p:sp>
        <p:nvSpPr>
          <p:cNvPr name="Freeform 2" id="2"/>
          <p:cNvSpPr/>
          <p:nvPr/>
        </p:nvSpPr>
        <p:spPr>
          <a:xfrm flipH="true" flipV="false" rot="0">
            <a:off x="12614077" y="-152936"/>
            <a:ext cx="5683496" cy="5826737"/>
          </a:xfrm>
          <a:custGeom>
            <a:avLst/>
            <a:gdLst/>
            <a:ahLst/>
            <a:cxnLst/>
            <a:rect r="r" b="b" t="t" l="l"/>
            <a:pathLst>
              <a:path h="5826737" w="5683496">
                <a:moveTo>
                  <a:pt x="5683496" y="0"/>
                </a:moveTo>
                <a:lnTo>
                  <a:pt x="0" y="0"/>
                </a:lnTo>
                <a:lnTo>
                  <a:pt x="0" y="5826737"/>
                </a:lnTo>
                <a:lnTo>
                  <a:pt x="5683496" y="5826737"/>
                </a:lnTo>
                <a:lnTo>
                  <a:pt x="5683496" y="0"/>
                </a:lnTo>
                <a:close/>
              </a:path>
            </a:pathLst>
          </a:custGeom>
          <a:blipFill>
            <a:blip r:embed="rId2"/>
            <a:stretch>
              <a:fillRect l="0" t="0" r="0" b="0"/>
            </a:stretch>
          </a:blipFill>
        </p:spPr>
      </p:sp>
      <p:sp>
        <p:nvSpPr>
          <p:cNvPr name="Freeform 3" id="3"/>
          <p:cNvSpPr/>
          <p:nvPr/>
        </p:nvSpPr>
        <p:spPr>
          <a:xfrm flipH="false" flipV="true" rot="0">
            <a:off x="0" y="4939448"/>
            <a:ext cx="5307935" cy="5441710"/>
          </a:xfrm>
          <a:custGeom>
            <a:avLst/>
            <a:gdLst/>
            <a:ahLst/>
            <a:cxnLst/>
            <a:rect r="r" b="b" t="t" l="l"/>
            <a:pathLst>
              <a:path h="5441710" w="5307935">
                <a:moveTo>
                  <a:pt x="0" y="5441710"/>
                </a:moveTo>
                <a:lnTo>
                  <a:pt x="5307935" y="5441710"/>
                </a:lnTo>
                <a:lnTo>
                  <a:pt x="5307935" y="0"/>
                </a:lnTo>
                <a:lnTo>
                  <a:pt x="0" y="0"/>
                </a:lnTo>
                <a:lnTo>
                  <a:pt x="0" y="5441710"/>
                </a:lnTo>
                <a:close/>
              </a:path>
            </a:pathLst>
          </a:custGeom>
          <a:blipFill>
            <a:blip r:embed="rId3"/>
            <a:stretch>
              <a:fillRect l="0" t="0" r="0" b="0"/>
            </a:stretch>
          </a:blipFill>
        </p:spPr>
      </p:sp>
      <p:sp>
        <p:nvSpPr>
          <p:cNvPr name="Freeform 4" id="4"/>
          <p:cNvSpPr/>
          <p:nvPr/>
        </p:nvSpPr>
        <p:spPr>
          <a:xfrm flipH="false" flipV="false" rot="0">
            <a:off x="2653967" y="1984559"/>
            <a:ext cx="13594935" cy="8882353"/>
          </a:xfrm>
          <a:custGeom>
            <a:avLst/>
            <a:gdLst/>
            <a:ahLst/>
            <a:cxnLst/>
            <a:rect r="r" b="b" t="t" l="l"/>
            <a:pathLst>
              <a:path h="8882353" w="13594935">
                <a:moveTo>
                  <a:pt x="0" y="0"/>
                </a:moveTo>
                <a:lnTo>
                  <a:pt x="13594936" y="0"/>
                </a:lnTo>
                <a:lnTo>
                  <a:pt x="13594936" y="8882354"/>
                </a:lnTo>
                <a:lnTo>
                  <a:pt x="0" y="8882354"/>
                </a:lnTo>
                <a:lnTo>
                  <a:pt x="0" y="0"/>
                </a:lnTo>
                <a:close/>
              </a:path>
            </a:pathLst>
          </a:custGeom>
          <a:blipFill>
            <a:blip r:embed="rId4"/>
            <a:stretch>
              <a:fillRect l="0" t="0" r="0" b="0"/>
            </a:stretch>
          </a:blipFill>
        </p:spPr>
      </p:sp>
      <p:sp>
        <p:nvSpPr>
          <p:cNvPr name="TextBox 5" id="5"/>
          <p:cNvSpPr txBox="true"/>
          <p:nvPr/>
        </p:nvSpPr>
        <p:spPr>
          <a:xfrm rot="0">
            <a:off x="4077114" y="975995"/>
            <a:ext cx="10133773" cy="679450"/>
          </a:xfrm>
          <a:prstGeom prst="rect">
            <a:avLst/>
          </a:prstGeom>
        </p:spPr>
        <p:txBody>
          <a:bodyPr anchor="t" rtlCol="false" tIns="0" lIns="0" bIns="0" rIns="0">
            <a:spAutoFit/>
          </a:bodyPr>
          <a:lstStyle/>
          <a:p>
            <a:pPr algn="ctr" marL="0" indent="0" lvl="0">
              <a:lnSpc>
                <a:spcPts val="5599"/>
              </a:lnSpc>
              <a:spcBef>
                <a:spcPct val="0"/>
              </a:spcBef>
            </a:pPr>
            <a:r>
              <a:rPr lang="en-US" sz="3999">
                <a:solidFill>
                  <a:srgbClr val="0A0147"/>
                </a:solidFill>
                <a:latin typeface="Canva Sans"/>
                <a:ea typeface="Canva Sans"/>
                <a:cs typeface="Canva Sans"/>
                <a:sym typeface="Canva Sans"/>
              </a:rPr>
              <a:t>LECCION DE ESCUELA SABATICA</a:t>
            </a:r>
          </a:p>
        </p:txBody>
      </p:sp>
      <p:sp>
        <p:nvSpPr>
          <p:cNvPr name="TextBox 6" id="6"/>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3429000"/>
            <a:ext cx="6315075" cy="6858000"/>
          </a:xfrm>
          <a:custGeom>
            <a:avLst/>
            <a:gdLst/>
            <a:ahLst/>
            <a:cxnLst/>
            <a:rect r="r" b="b" t="t" l="l"/>
            <a:pathLst>
              <a:path h="6858000" w="6315075">
                <a:moveTo>
                  <a:pt x="0" y="0"/>
                </a:moveTo>
                <a:lnTo>
                  <a:pt x="6315075" y="0"/>
                </a:lnTo>
                <a:lnTo>
                  <a:pt x="6315075" y="6858000"/>
                </a:lnTo>
                <a:lnTo>
                  <a:pt x="0" y="6858000"/>
                </a:lnTo>
                <a:lnTo>
                  <a:pt x="0" y="0"/>
                </a:lnTo>
                <a:close/>
              </a:path>
            </a:pathLst>
          </a:custGeom>
          <a:blipFill>
            <a:blip r:embed="rId3"/>
            <a:stretch>
              <a:fillRect l="0" t="0" r="0" b="0"/>
            </a:stretch>
          </a:blipFill>
        </p:spPr>
      </p:sp>
      <p:sp>
        <p:nvSpPr>
          <p:cNvPr name="TextBox 4" id="4"/>
          <p:cNvSpPr txBox="true"/>
          <p:nvPr/>
        </p:nvSpPr>
        <p:spPr>
          <a:xfrm rot="0">
            <a:off x="1719072" y="969257"/>
            <a:ext cx="3639312" cy="752490"/>
          </a:xfrm>
          <a:prstGeom prst="rect">
            <a:avLst/>
          </a:prstGeom>
        </p:spPr>
        <p:txBody>
          <a:bodyPr anchor="t" rtlCol="false" tIns="0" lIns="0" bIns="0" rIns="0">
            <a:spAutoFit/>
          </a:bodyPr>
          <a:lstStyle/>
          <a:p>
            <a:pPr algn="ctr">
              <a:lnSpc>
                <a:spcPts val="6299"/>
              </a:lnSpc>
            </a:pPr>
            <a:r>
              <a:rPr lang="en-US" sz="4499" b="true">
                <a:solidFill>
                  <a:srgbClr val="2561FF"/>
                </a:solidFill>
                <a:latin typeface="Canva Sans Bold"/>
                <a:ea typeface="Canva Sans Bold"/>
                <a:cs typeface="Canva Sans Bold"/>
                <a:sym typeface="Canva Sans Bold"/>
              </a:rPr>
              <a:t>Conclusión</a:t>
            </a:r>
          </a:p>
        </p:txBody>
      </p:sp>
      <p:sp>
        <p:nvSpPr>
          <p:cNvPr name="TextBox 5" id="5"/>
          <p:cNvSpPr txBox="true"/>
          <p:nvPr/>
        </p:nvSpPr>
        <p:spPr>
          <a:xfrm rot="0">
            <a:off x="3970970" y="1958100"/>
            <a:ext cx="11192256" cy="6778794"/>
          </a:xfrm>
          <a:prstGeom prst="rect">
            <a:avLst/>
          </a:prstGeom>
        </p:spPr>
        <p:txBody>
          <a:bodyPr anchor="t" rtlCol="false" tIns="0" lIns="0" bIns="0" rIns="0">
            <a:spAutoFit/>
          </a:bodyPr>
          <a:lstStyle/>
          <a:p>
            <a:pPr algn="just">
              <a:lnSpc>
                <a:spcPts val="3840"/>
              </a:lnSpc>
            </a:pPr>
            <a:r>
              <a:rPr lang="en-US" sz="2743">
                <a:solidFill>
                  <a:srgbClr val="000000"/>
                </a:solidFill>
                <a:latin typeface="Canva Sans"/>
                <a:ea typeface="Canva Sans"/>
                <a:cs typeface="Canva Sans"/>
                <a:sym typeface="Canva Sans"/>
              </a:rPr>
              <a:t>A principios de la década de 1970, el consultor de negocios norteamericano Albert S. Humphrey revolucionó el ámbito empresarial al promover el análisis FODA, una metodología para evaluar la situación de una empresa o proyecto considerando debilidades, oportunidades, fortalezas y amenazas como base para describir su estado actual. Tras más de cinco décadas de aplicación, este sistema continúa siendo uno de los principales paradigmas para la planificación estratégica en distintos niveles empresariales. Es posible que nosotros también necesitemos un análisis espiritual profundo que nos haga conscientes de nuestra realidad presente. Sea tan riguroso como un examen médico o tan completo como una evaluación gerencial, es necesario realizarlo. No dejemos de examinar nuestra condición espiritual, para pedir a Dios el bálsamo que nuestro ser necesita. </a:t>
            </a:r>
          </a:p>
        </p:txBody>
      </p:sp>
      <p:sp>
        <p:nvSpPr>
          <p:cNvPr name="TextBox 6" id="6"/>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5143500"/>
          </a:xfrm>
          <a:custGeom>
            <a:avLst/>
            <a:gdLst/>
            <a:ahLst/>
            <a:cxnLst/>
            <a:rect r="r" b="b" t="t" l="l"/>
            <a:pathLst>
              <a:path h="5143500" w="18288000">
                <a:moveTo>
                  <a:pt x="0" y="0"/>
                </a:moveTo>
                <a:lnTo>
                  <a:pt x="18288000" y="0"/>
                </a:lnTo>
                <a:lnTo>
                  <a:pt x="18288000" y="5143500"/>
                </a:lnTo>
                <a:lnTo>
                  <a:pt x="0" y="5143500"/>
                </a:lnTo>
                <a:lnTo>
                  <a:pt x="0" y="0"/>
                </a:lnTo>
                <a:close/>
              </a:path>
            </a:pathLst>
          </a:custGeom>
          <a:blipFill>
            <a:blip r:embed="rId3"/>
            <a:stretch>
              <a:fillRect l="0" t="0" r="0" b="0"/>
            </a:stretch>
          </a:blipFill>
        </p:spPr>
      </p:sp>
      <p:sp>
        <p:nvSpPr>
          <p:cNvPr name="Freeform 4" id="4"/>
          <p:cNvSpPr/>
          <p:nvPr/>
        </p:nvSpPr>
        <p:spPr>
          <a:xfrm flipH="false" flipV="false" rot="0">
            <a:off x="0" y="4924425"/>
            <a:ext cx="18288000" cy="5362575"/>
          </a:xfrm>
          <a:custGeom>
            <a:avLst/>
            <a:gdLst/>
            <a:ahLst/>
            <a:cxnLst/>
            <a:rect r="r" b="b" t="t" l="l"/>
            <a:pathLst>
              <a:path h="5362575" w="18288000">
                <a:moveTo>
                  <a:pt x="0" y="0"/>
                </a:moveTo>
                <a:lnTo>
                  <a:pt x="18288000" y="0"/>
                </a:lnTo>
                <a:lnTo>
                  <a:pt x="18288000" y="5362575"/>
                </a:lnTo>
                <a:lnTo>
                  <a:pt x="0" y="5362575"/>
                </a:lnTo>
                <a:lnTo>
                  <a:pt x="0" y="0"/>
                </a:lnTo>
                <a:close/>
              </a:path>
            </a:pathLst>
          </a:custGeom>
          <a:blipFill>
            <a:blip r:embed="rId4"/>
            <a:stretch>
              <a:fillRect l="0" t="0" r="0" b="0"/>
            </a:stretch>
          </a:blipFill>
        </p:spPr>
      </p:sp>
      <p:sp>
        <p:nvSpPr>
          <p:cNvPr name="Freeform 5" id="5"/>
          <p:cNvSpPr/>
          <p:nvPr/>
        </p:nvSpPr>
        <p:spPr>
          <a:xfrm flipH="false" flipV="false" rot="0">
            <a:off x="0" y="4714875"/>
            <a:ext cx="3924300" cy="5572125"/>
          </a:xfrm>
          <a:custGeom>
            <a:avLst/>
            <a:gdLst/>
            <a:ahLst/>
            <a:cxnLst/>
            <a:rect r="r" b="b" t="t" l="l"/>
            <a:pathLst>
              <a:path h="5572125" w="3924300">
                <a:moveTo>
                  <a:pt x="0" y="0"/>
                </a:moveTo>
                <a:lnTo>
                  <a:pt x="3924300" y="0"/>
                </a:lnTo>
                <a:lnTo>
                  <a:pt x="3924300" y="5572125"/>
                </a:lnTo>
                <a:lnTo>
                  <a:pt x="0" y="5572125"/>
                </a:lnTo>
                <a:lnTo>
                  <a:pt x="0" y="0"/>
                </a:lnTo>
                <a:close/>
              </a:path>
            </a:pathLst>
          </a:custGeom>
          <a:blipFill>
            <a:blip r:embed="rId5"/>
            <a:stretch>
              <a:fillRect l="0" t="0" r="0" b="0"/>
            </a:stretch>
          </a:blipFill>
        </p:spPr>
      </p:sp>
      <p:sp>
        <p:nvSpPr>
          <p:cNvPr name="Freeform 6" id="6"/>
          <p:cNvSpPr/>
          <p:nvPr/>
        </p:nvSpPr>
        <p:spPr>
          <a:xfrm flipH="false" flipV="false" rot="0">
            <a:off x="12839700" y="5572125"/>
            <a:ext cx="5448300" cy="4714875"/>
          </a:xfrm>
          <a:custGeom>
            <a:avLst/>
            <a:gdLst/>
            <a:ahLst/>
            <a:cxnLst/>
            <a:rect r="r" b="b" t="t" l="l"/>
            <a:pathLst>
              <a:path h="4714875" w="5448300">
                <a:moveTo>
                  <a:pt x="0" y="0"/>
                </a:moveTo>
                <a:lnTo>
                  <a:pt x="5448300" y="0"/>
                </a:lnTo>
                <a:lnTo>
                  <a:pt x="5448300" y="4714875"/>
                </a:lnTo>
                <a:lnTo>
                  <a:pt x="0" y="4714875"/>
                </a:lnTo>
                <a:lnTo>
                  <a:pt x="0" y="0"/>
                </a:lnTo>
                <a:close/>
              </a:path>
            </a:pathLst>
          </a:custGeom>
          <a:blipFill>
            <a:blip r:embed="rId6"/>
            <a:stretch>
              <a:fillRect l="0" t="0" r="0" b="0"/>
            </a:stretch>
          </a:blipFill>
        </p:spPr>
      </p:sp>
      <p:sp>
        <p:nvSpPr>
          <p:cNvPr name="Freeform 7" id="7"/>
          <p:cNvSpPr/>
          <p:nvPr/>
        </p:nvSpPr>
        <p:spPr>
          <a:xfrm flipH="false" flipV="false" rot="1566445">
            <a:off x="12307357" y="3595412"/>
            <a:ext cx="3871649" cy="5807473"/>
          </a:xfrm>
          <a:custGeom>
            <a:avLst/>
            <a:gdLst/>
            <a:ahLst/>
            <a:cxnLst/>
            <a:rect r="r" b="b" t="t" l="l"/>
            <a:pathLst>
              <a:path h="5807473" w="3871649">
                <a:moveTo>
                  <a:pt x="0" y="0"/>
                </a:moveTo>
                <a:lnTo>
                  <a:pt x="3871648" y="0"/>
                </a:lnTo>
                <a:lnTo>
                  <a:pt x="3871648" y="5807474"/>
                </a:lnTo>
                <a:lnTo>
                  <a:pt x="0" y="5807474"/>
                </a:lnTo>
                <a:lnTo>
                  <a:pt x="0" y="0"/>
                </a:lnTo>
                <a:close/>
              </a:path>
            </a:pathLst>
          </a:custGeom>
          <a:blipFill>
            <a:blip r:embed="rId7"/>
            <a:stretch>
              <a:fillRect l="0" t="0" r="0" b="0"/>
            </a:stretch>
          </a:blipFill>
        </p:spPr>
      </p:sp>
      <p:sp>
        <p:nvSpPr>
          <p:cNvPr name="TextBox 8" id="8"/>
          <p:cNvSpPr txBox="true"/>
          <p:nvPr/>
        </p:nvSpPr>
        <p:spPr>
          <a:xfrm rot="0">
            <a:off x="2238719" y="5759053"/>
            <a:ext cx="8383020" cy="762000"/>
          </a:xfrm>
          <a:prstGeom prst="rect">
            <a:avLst/>
          </a:prstGeom>
        </p:spPr>
        <p:txBody>
          <a:bodyPr anchor="t" rtlCol="false" tIns="0" lIns="0" bIns="0" rIns="0">
            <a:spAutoFit/>
          </a:bodyPr>
          <a:lstStyle/>
          <a:p>
            <a:pPr algn="ctr">
              <a:lnSpc>
                <a:spcPts val="6299"/>
              </a:lnSpc>
            </a:pPr>
            <a:r>
              <a:rPr lang="en-US" sz="4500" b="true">
                <a:solidFill>
                  <a:srgbClr val="202F49"/>
                </a:solidFill>
                <a:latin typeface="Montserrat Bold"/>
                <a:ea typeface="Montserrat Bold"/>
                <a:cs typeface="Montserrat Bold"/>
                <a:sym typeface="Montserrat Bold"/>
              </a:rPr>
              <a:t> 253, Tuyo soy, Jesús</a:t>
            </a:r>
          </a:p>
        </p:txBody>
      </p:sp>
      <p:sp>
        <p:nvSpPr>
          <p:cNvPr name="TextBox 9" id="9"/>
          <p:cNvSpPr txBox="true"/>
          <p:nvPr/>
        </p:nvSpPr>
        <p:spPr>
          <a:xfrm rot="0">
            <a:off x="5760720" y="2396521"/>
            <a:ext cx="6766560" cy="1153225"/>
          </a:xfrm>
          <a:prstGeom prst="rect">
            <a:avLst/>
          </a:prstGeom>
        </p:spPr>
        <p:txBody>
          <a:bodyPr anchor="t" rtlCol="false" tIns="0" lIns="0" bIns="0" rIns="0">
            <a:spAutoFit/>
          </a:bodyPr>
          <a:lstStyle/>
          <a:p>
            <a:pPr algn="ctr">
              <a:lnSpc>
                <a:spcPts val="9411"/>
              </a:lnSpc>
            </a:pPr>
            <a:r>
              <a:rPr lang="en-US" b="true" sz="6722">
                <a:solidFill>
                  <a:srgbClr val="FFFFFF"/>
                </a:solidFill>
                <a:latin typeface="Montserrat Bold"/>
                <a:ea typeface="Montserrat Bold"/>
                <a:cs typeface="Montserrat Bold"/>
                <a:sym typeface="Montserrat Bold"/>
              </a:rPr>
              <a:t>HIMNO FINAL</a:t>
            </a:r>
          </a:p>
        </p:txBody>
      </p:sp>
      <p:sp>
        <p:nvSpPr>
          <p:cNvPr name="TextBox 10" id="10"/>
          <p:cNvSpPr txBox="true"/>
          <p:nvPr/>
        </p:nvSpPr>
        <p:spPr>
          <a:xfrm rot="0">
            <a:off x="14877422" y="9829494"/>
            <a:ext cx="2601559" cy="189611"/>
          </a:xfrm>
          <a:prstGeom prst="rect">
            <a:avLst/>
          </a:prstGeom>
        </p:spPr>
        <p:txBody>
          <a:bodyPr anchor="t" rtlCol="false" tIns="0" lIns="0" bIns="0" rIns="0">
            <a:spAutoFit/>
          </a:bodyPr>
          <a:lstStyle/>
          <a:p>
            <a:pPr algn="l">
              <a:lnSpc>
                <a:spcPts val="1417"/>
              </a:lnSpc>
            </a:pPr>
            <a:r>
              <a:rPr lang="en-US" sz="1300">
                <a:solidFill>
                  <a:srgbClr val="223049">
                    <a:alpha val="27843"/>
                  </a:srgbClr>
                </a:solidFill>
                <a:latin typeface="Canva Sans"/>
                <a:ea typeface="Canva Sans"/>
                <a:cs typeface="Canva Sans"/>
                <a:sym typeface="Canva Sans"/>
              </a:rPr>
              <a:t>RECURSOS-BIBLICOS.COM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DAHV9SoF5UY</dc:identifier>
  <dcterms:modified xsi:type="dcterms:W3CDTF">2011-08-01T06:04:30Z</dcterms:modified>
  <cp:revision>1</cp:revision>
  <dc:title>Programa DIA PPT 26-09-26</dc:title>
</cp:coreProperties>
</file>