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Horizon" charset="1" panose="02000500000000000000"/>
      <p:regular r:id="rId21"/>
    </p:embeddedFont>
    <p:embeddedFont>
      <p:font typeface="Josefin Sans Bold" charset="1" panose="00000800000000000000"/>
      <p:regular r:id="rId22"/>
    </p:embeddedFont>
    <p:embeddedFont>
      <p:font typeface="Josefin Sans" charset="1" panose="0000050000000000000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pn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8.png" Type="http://schemas.openxmlformats.org/officeDocument/2006/relationships/image"/><Relationship Id="rId6" Target="../media/image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jpe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21.png" Type="http://schemas.openxmlformats.org/officeDocument/2006/relationships/image"/><Relationship Id="rId8" Target="../media/image22.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11.svg" Type="http://schemas.openxmlformats.org/officeDocument/2006/relationships/image"/><Relationship Id="rId2" Target="../media/image2.png" Type="http://schemas.openxmlformats.org/officeDocument/2006/relationships/image"/><Relationship Id="rId3" Target="../media/image3.sv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25.jpe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20.jpeg" Type="http://schemas.openxmlformats.org/officeDocument/2006/relationships/image"/><Relationship Id="rId7" Target="../media/image21.png" Type="http://schemas.openxmlformats.org/officeDocument/2006/relationships/image"/><Relationship Id="rId8" Target="../media/image22.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25.jpe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svg" Type="http://schemas.openxmlformats.org/officeDocument/2006/relationships/image"/><Relationship Id="rId4" Target="../media/image28.png" Type="http://schemas.openxmlformats.org/officeDocument/2006/relationships/image"/><Relationship Id="rId5" Target="../media/image29.svg" Type="http://schemas.openxmlformats.org/officeDocument/2006/relationships/image"/><Relationship Id="rId6" Target="../media/image30.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jpeg" Type="http://schemas.openxmlformats.org/officeDocument/2006/relationships/image"/><Relationship Id="rId3" Target="../media/image6.png" Type="http://schemas.openxmlformats.org/officeDocument/2006/relationships/image"/><Relationship Id="rId4" Target="../media/image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16.png" Type="http://schemas.openxmlformats.org/officeDocument/2006/relationships/image"/><Relationship Id="rId5" Target="../media/image17.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36.jpe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7907573" y="1468301"/>
            <a:ext cx="2472855" cy="2472845"/>
            <a:chOff x="0" y="0"/>
            <a:chExt cx="6350000" cy="6349975"/>
          </a:xfrm>
        </p:grpSpPr>
        <p:sp>
          <p:nvSpPr>
            <p:cNvPr name="Freeform 3" id="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3D3D3D"/>
            </a:solidFill>
          </p:spPr>
        </p:sp>
      </p:grpSp>
      <p:grpSp>
        <p:nvGrpSpPr>
          <p:cNvPr name="Group 4" id="4"/>
          <p:cNvGrpSpPr>
            <a:grpSpLocks noChangeAspect="true"/>
          </p:cNvGrpSpPr>
          <p:nvPr/>
        </p:nvGrpSpPr>
        <p:grpSpPr>
          <a:xfrm rot="0">
            <a:off x="8035766" y="1596494"/>
            <a:ext cx="2216468" cy="2216459"/>
            <a:chOff x="0" y="0"/>
            <a:chExt cx="6350000" cy="6349975"/>
          </a:xfrm>
        </p:grpSpPr>
        <p:sp>
          <p:nvSpPr>
            <p:cNvPr name="Freeform 5" id="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F9A72C"/>
            </a:solidFill>
          </p:spPr>
        </p:sp>
      </p:grpSp>
      <p:grpSp>
        <p:nvGrpSpPr>
          <p:cNvPr name="Group 6" id="6"/>
          <p:cNvGrpSpPr>
            <a:grpSpLocks noChangeAspect="true"/>
          </p:cNvGrpSpPr>
          <p:nvPr/>
        </p:nvGrpSpPr>
        <p:grpSpPr>
          <a:xfrm rot="0">
            <a:off x="8141724" y="1702451"/>
            <a:ext cx="2004552" cy="2004544"/>
            <a:chOff x="0" y="0"/>
            <a:chExt cx="6350000" cy="6349975"/>
          </a:xfrm>
        </p:grpSpPr>
        <p:sp>
          <p:nvSpPr>
            <p:cNvPr name="Freeform 7" id="7"/>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20921" t="0" r="-20921" b="0"/>
              </a:stretch>
            </a:blipFill>
          </p:spPr>
        </p:sp>
      </p:grpSp>
      <p:sp>
        <p:nvSpPr>
          <p:cNvPr name="TextBox 8" id="8"/>
          <p:cNvSpPr txBox="true"/>
          <p:nvPr/>
        </p:nvSpPr>
        <p:spPr>
          <a:xfrm rot="0">
            <a:off x="2946050" y="4505499"/>
            <a:ext cx="12395900" cy="925202"/>
          </a:xfrm>
          <a:prstGeom prst="rect">
            <a:avLst/>
          </a:prstGeom>
        </p:spPr>
        <p:txBody>
          <a:bodyPr anchor="t" rtlCol="false" tIns="0" lIns="0" bIns="0" rIns="0">
            <a:spAutoFit/>
          </a:bodyPr>
          <a:lstStyle/>
          <a:p>
            <a:pPr algn="ctr">
              <a:lnSpc>
                <a:spcPts val="6368"/>
              </a:lnSpc>
            </a:pPr>
            <a:r>
              <a:rPr lang="en-US" sz="6565">
                <a:solidFill>
                  <a:srgbClr val="3D3D3D"/>
                </a:solidFill>
                <a:latin typeface="Horizon"/>
                <a:ea typeface="Horizon"/>
                <a:cs typeface="Horizon"/>
                <a:sym typeface="Horizon"/>
              </a:rPr>
              <a:t>resurrecciones</a:t>
            </a:r>
          </a:p>
        </p:txBody>
      </p:sp>
      <p:sp>
        <p:nvSpPr>
          <p:cNvPr name="TextBox 9" id="9"/>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
        <p:nvSpPr>
          <p:cNvPr name="TextBox 10" id="10"/>
          <p:cNvSpPr txBox="true"/>
          <p:nvPr/>
        </p:nvSpPr>
        <p:spPr>
          <a:xfrm rot="0">
            <a:off x="4237883" y="6761606"/>
            <a:ext cx="9812234" cy="407670"/>
          </a:xfrm>
          <a:prstGeom prst="rect">
            <a:avLst/>
          </a:prstGeom>
        </p:spPr>
        <p:txBody>
          <a:bodyPr anchor="t" rtlCol="false" tIns="0" lIns="0" bIns="0" rIns="0">
            <a:spAutoFit/>
          </a:bodyPr>
          <a:lstStyle/>
          <a:p>
            <a:pPr algn="ctr" marL="0" indent="0" lvl="0">
              <a:lnSpc>
                <a:spcPts val="3120"/>
              </a:lnSpc>
              <a:spcBef>
                <a:spcPct val="0"/>
              </a:spcBef>
            </a:pPr>
            <a:r>
              <a:rPr lang="en-US" b="true" sz="2400">
                <a:solidFill>
                  <a:srgbClr val="3D3D3D"/>
                </a:solidFill>
                <a:latin typeface="Josefin Sans Bold"/>
                <a:ea typeface="Josefin Sans Bold"/>
                <a:cs typeface="Josefin Sans Bold"/>
                <a:sym typeface="Josefin Sans Bold"/>
              </a:rPr>
              <a:t>Programa de Escuela Sabática</a:t>
            </a:r>
          </a:p>
        </p:txBody>
      </p:sp>
      <p:sp>
        <p:nvSpPr>
          <p:cNvPr name="Freeform 11" id="11"/>
          <p:cNvSpPr/>
          <p:nvPr/>
        </p:nvSpPr>
        <p:spPr>
          <a:xfrm flipH="false" flipV="false" rot="-2700000">
            <a:off x="-1258334" y="5889680"/>
            <a:ext cx="5145567" cy="6737240"/>
          </a:xfrm>
          <a:custGeom>
            <a:avLst/>
            <a:gdLst/>
            <a:ahLst/>
            <a:cxnLst/>
            <a:rect r="r" b="b" t="t" l="l"/>
            <a:pathLst>
              <a:path h="6737240" w="5145567">
                <a:moveTo>
                  <a:pt x="0" y="0"/>
                </a:moveTo>
                <a:lnTo>
                  <a:pt x="5145568" y="0"/>
                </a:lnTo>
                <a:lnTo>
                  <a:pt x="5145568" y="6737240"/>
                </a:lnTo>
                <a:lnTo>
                  <a:pt x="0" y="67372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2" id="12"/>
          <p:cNvSpPr/>
          <p:nvPr/>
        </p:nvSpPr>
        <p:spPr>
          <a:xfrm flipH="false" flipV="false" rot="-9333061">
            <a:off x="14653776" y="-3346924"/>
            <a:ext cx="6478493" cy="6478493"/>
          </a:xfrm>
          <a:custGeom>
            <a:avLst/>
            <a:gdLst/>
            <a:ahLst/>
            <a:cxnLst/>
            <a:rect r="r" b="b" t="t" l="l"/>
            <a:pathLst>
              <a:path h="6478493" w="6478493">
                <a:moveTo>
                  <a:pt x="0" y="0"/>
                </a:moveTo>
                <a:lnTo>
                  <a:pt x="6478493" y="0"/>
                </a:lnTo>
                <a:lnTo>
                  <a:pt x="6478493" y="6478493"/>
                </a:lnTo>
                <a:lnTo>
                  <a:pt x="0" y="647849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0">
            <a:off x="16934831" y="2258275"/>
            <a:ext cx="2706338" cy="2386498"/>
          </a:xfrm>
          <a:custGeom>
            <a:avLst/>
            <a:gdLst/>
            <a:ahLst/>
            <a:cxnLst/>
            <a:rect r="r" b="b" t="t" l="l"/>
            <a:pathLst>
              <a:path h="2386498" w="2706338">
                <a:moveTo>
                  <a:pt x="0" y="0"/>
                </a:moveTo>
                <a:lnTo>
                  <a:pt x="2706338" y="0"/>
                </a:lnTo>
                <a:lnTo>
                  <a:pt x="2706338" y="2386498"/>
                </a:lnTo>
                <a:lnTo>
                  <a:pt x="0" y="238649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6462993">
            <a:off x="-2768266" y="-5029094"/>
            <a:ext cx="7593932" cy="10058188"/>
          </a:xfrm>
          <a:custGeom>
            <a:avLst/>
            <a:gdLst/>
            <a:ahLst/>
            <a:cxnLst/>
            <a:rect r="r" b="b" t="t" l="l"/>
            <a:pathLst>
              <a:path h="10058188" w="7593932">
                <a:moveTo>
                  <a:pt x="0" y="0"/>
                </a:moveTo>
                <a:lnTo>
                  <a:pt x="7593932" y="0"/>
                </a:lnTo>
                <a:lnTo>
                  <a:pt x="7593932" y="10058188"/>
                </a:lnTo>
                <a:lnTo>
                  <a:pt x="0" y="1005818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5" id="15"/>
          <p:cNvSpPr/>
          <p:nvPr/>
        </p:nvSpPr>
        <p:spPr>
          <a:xfrm flipH="false" flipV="false" rot="4774037">
            <a:off x="12232425" y="5410705"/>
            <a:ext cx="8754857" cy="11595837"/>
          </a:xfrm>
          <a:custGeom>
            <a:avLst/>
            <a:gdLst/>
            <a:ahLst/>
            <a:cxnLst/>
            <a:rect r="r" b="b" t="t" l="l"/>
            <a:pathLst>
              <a:path h="11595837" w="8754857">
                <a:moveTo>
                  <a:pt x="0" y="0"/>
                </a:moveTo>
                <a:lnTo>
                  <a:pt x="8754857" y="0"/>
                </a:lnTo>
                <a:lnTo>
                  <a:pt x="8754857" y="11595836"/>
                </a:lnTo>
                <a:lnTo>
                  <a:pt x="0" y="1159583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p:nvPr/>
        </p:nvGrpSpPr>
        <p:grpSpPr>
          <a:xfrm rot="0">
            <a:off x="9712816" y="0"/>
            <a:ext cx="8575184" cy="10287000"/>
            <a:chOff x="0" y="0"/>
            <a:chExt cx="11433579" cy="13716000"/>
          </a:xfrm>
        </p:grpSpPr>
        <p:pic>
          <p:nvPicPr>
            <p:cNvPr name="Picture 3" id="3"/>
            <p:cNvPicPr>
              <a:picLocks noChangeAspect="true"/>
            </p:cNvPicPr>
            <p:nvPr/>
          </p:nvPicPr>
          <p:blipFill>
            <a:blip r:embed="rId2"/>
            <a:srcRect l="18948" t="0" r="18948" b="0"/>
            <a:stretch>
              <a:fillRect/>
            </a:stretch>
          </p:blipFill>
          <p:spPr>
            <a:xfrm flipH="false" flipV="false">
              <a:off x="0" y="0"/>
              <a:ext cx="11433579" cy="13716000"/>
            </a:xfrm>
            <a:prstGeom prst="rect">
              <a:avLst/>
            </a:prstGeom>
          </p:spPr>
        </p:pic>
      </p:grpSp>
      <p:sp>
        <p:nvSpPr>
          <p:cNvPr name="TextBox 4" id="4"/>
          <p:cNvSpPr txBox="true"/>
          <p:nvPr/>
        </p:nvSpPr>
        <p:spPr>
          <a:xfrm rot="0">
            <a:off x="1156689" y="2991514"/>
            <a:ext cx="7987311" cy="6438646"/>
          </a:xfrm>
          <a:prstGeom prst="rect">
            <a:avLst/>
          </a:prstGeom>
        </p:spPr>
        <p:txBody>
          <a:bodyPr anchor="t" rtlCol="false" tIns="0" lIns="0" bIns="0" rIns="0">
            <a:spAutoFit/>
          </a:bodyPr>
          <a:lstStyle/>
          <a:p>
            <a:pPr algn="l">
              <a:lnSpc>
                <a:spcPts val="3392"/>
              </a:lnSpc>
            </a:pPr>
            <a:r>
              <a:rPr lang="en-US" sz="3200">
                <a:solidFill>
                  <a:srgbClr val="3D3D3D"/>
                </a:solidFill>
                <a:latin typeface="Josefin Sans"/>
                <a:ea typeface="Josefin Sans"/>
                <a:cs typeface="Josefin Sans"/>
                <a:sym typeface="Josefin Sans"/>
              </a:rPr>
              <a:t>La hija de Jairo tuvo el privilegio de ser resucitada por Jesús mismo. Una terrible enfermedad la había postrado en cama y su padre había ido hacia Jesús para pedirle que la sanara. Sin embargo, mientras el Maestro se dirigía a su hogar, ella sucumbió ante la enfermedad.</a:t>
            </a:r>
          </a:p>
          <a:p>
            <a:pPr algn="l">
              <a:lnSpc>
                <a:spcPts val="3392"/>
              </a:lnSpc>
            </a:pPr>
            <a:r>
              <a:rPr lang="en-US" sz="3200">
                <a:solidFill>
                  <a:srgbClr val="3D3D3D"/>
                </a:solidFill>
                <a:latin typeface="Josefin Sans"/>
                <a:ea typeface="Josefin Sans"/>
                <a:cs typeface="Josefin Sans"/>
                <a:sym typeface="Josefin Sans"/>
              </a:rPr>
              <a:t>A pesar de la noticia, el Señor Jesús no se detuvo; declaró que ella solo estaba dormida y la levantó de la muerte. Su resurrección trajo alegría a sus padres, asombro a su comunidad y dejó como enseñanza que, para Dios, la muerte es solo un sueño.</a:t>
            </a:r>
          </a:p>
          <a:p>
            <a:pPr algn="l">
              <a:lnSpc>
                <a:spcPts val="3392"/>
              </a:lnSpc>
            </a:pPr>
          </a:p>
        </p:txBody>
      </p:sp>
      <p:sp>
        <p:nvSpPr>
          <p:cNvPr name="Freeform 5" id="5"/>
          <p:cNvSpPr/>
          <p:nvPr/>
        </p:nvSpPr>
        <p:spPr>
          <a:xfrm flipH="false" flipV="false" rot="6707848">
            <a:off x="13683718" y="-3485251"/>
            <a:ext cx="6146542" cy="8047846"/>
          </a:xfrm>
          <a:custGeom>
            <a:avLst/>
            <a:gdLst/>
            <a:ahLst/>
            <a:cxnLst/>
            <a:rect r="r" b="b" t="t" l="l"/>
            <a:pathLst>
              <a:path h="8047846" w="6146542">
                <a:moveTo>
                  <a:pt x="0" y="0"/>
                </a:moveTo>
                <a:lnTo>
                  <a:pt x="6146542" y="0"/>
                </a:lnTo>
                <a:lnTo>
                  <a:pt x="6146542" y="8047846"/>
                </a:lnTo>
                <a:lnTo>
                  <a:pt x="0" y="80478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6" id="6"/>
          <p:cNvSpPr txBox="true"/>
          <p:nvPr/>
        </p:nvSpPr>
        <p:spPr>
          <a:xfrm rot="0">
            <a:off x="1156689" y="662063"/>
            <a:ext cx="7496842" cy="1672650"/>
          </a:xfrm>
          <a:prstGeom prst="rect">
            <a:avLst/>
          </a:prstGeom>
        </p:spPr>
        <p:txBody>
          <a:bodyPr anchor="t" rtlCol="false" tIns="0" lIns="0" bIns="0" rIns="0">
            <a:spAutoFit/>
          </a:bodyPr>
          <a:lstStyle/>
          <a:p>
            <a:pPr algn="l">
              <a:lnSpc>
                <a:spcPts val="6506"/>
              </a:lnSpc>
            </a:pPr>
            <a:r>
              <a:rPr lang="en-US" sz="4647">
                <a:solidFill>
                  <a:srgbClr val="3D3D3D"/>
                </a:solidFill>
                <a:latin typeface="Horizon"/>
                <a:ea typeface="Horizon"/>
                <a:cs typeface="Horizon"/>
                <a:sym typeface="Horizon"/>
              </a:rPr>
              <a:t>La hija de jairo</a:t>
            </a:r>
          </a:p>
        </p:txBody>
      </p:sp>
      <p:sp>
        <p:nvSpPr>
          <p:cNvPr name="Freeform 7" id="7"/>
          <p:cNvSpPr/>
          <p:nvPr/>
        </p:nvSpPr>
        <p:spPr>
          <a:xfrm flipH="false" flipV="false" rot="0">
            <a:off x="8653532" y="8775396"/>
            <a:ext cx="4837063" cy="4892099"/>
          </a:xfrm>
          <a:custGeom>
            <a:avLst/>
            <a:gdLst/>
            <a:ahLst/>
            <a:cxnLst/>
            <a:rect r="r" b="b" t="t" l="l"/>
            <a:pathLst>
              <a:path h="4892099" w="4837063">
                <a:moveTo>
                  <a:pt x="0" y="0"/>
                </a:moveTo>
                <a:lnTo>
                  <a:pt x="4837062" y="0"/>
                </a:lnTo>
                <a:lnTo>
                  <a:pt x="4837062" y="4892098"/>
                </a:lnTo>
                <a:lnTo>
                  <a:pt x="0" y="489209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p:nvPr/>
        </p:nvGrpSpPr>
        <p:grpSpPr>
          <a:xfrm rot="0">
            <a:off x="9133959" y="-181926"/>
            <a:ext cx="9451739" cy="5474897"/>
            <a:chOff x="0" y="0"/>
            <a:chExt cx="12602318" cy="7299863"/>
          </a:xfrm>
        </p:grpSpPr>
        <p:pic>
          <p:nvPicPr>
            <p:cNvPr name="Picture 3" id="3"/>
            <p:cNvPicPr>
              <a:picLocks noChangeAspect="true"/>
            </p:cNvPicPr>
            <p:nvPr/>
          </p:nvPicPr>
          <p:blipFill>
            <a:blip r:embed="rId2"/>
            <a:srcRect l="0" t="0" r="0" b="63507"/>
            <a:stretch>
              <a:fillRect/>
            </a:stretch>
          </p:blipFill>
          <p:spPr>
            <a:xfrm flipH="false" flipV="false">
              <a:off x="0" y="0"/>
              <a:ext cx="12602318" cy="7299863"/>
            </a:xfrm>
            <a:prstGeom prst="rect">
              <a:avLst/>
            </a:prstGeom>
          </p:spPr>
        </p:pic>
      </p:grpSp>
      <p:grpSp>
        <p:nvGrpSpPr>
          <p:cNvPr name="Group 4" id="4"/>
          <p:cNvGrpSpPr/>
          <p:nvPr/>
        </p:nvGrpSpPr>
        <p:grpSpPr>
          <a:xfrm rot="0">
            <a:off x="0" y="0"/>
            <a:ext cx="9144000" cy="5292971"/>
            <a:chOff x="0" y="0"/>
            <a:chExt cx="3094666" cy="1791336"/>
          </a:xfrm>
        </p:grpSpPr>
        <p:sp>
          <p:nvSpPr>
            <p:cNvPr name="Freeform 5" id="5"/>
            <p:cNvSpPr/>
            <p:nvPr/>
          </p:nvSpPr>
          <p:spPr>
            <a:xfrm flipH="false" flipV="false" rot="0">
              <a:off x="0" y="0"/>
              <a:ext cx="3094666" cy="1791336"/>
            </a:xfrm>
            <a:custGeom>
              <a:avLst/>
              <a:gdLst/>
              <a:ahLst/>
              <a:cxnLst/>
              <a:rect r="r" b="b" t="t" l="l"/>
              <a:pathLst>
                <a:path h="1791336" w="3094666">
                  <a:moveTo>
                    <a:pt x="0" y="0"/>
                  </a:moveTo>
                  <a:lnTo>
                    <a:pt x="3094666" y="0"/>
                  </a:lnTo>
                  <a:lnTo>
                    <a:pt x="3094666" y="1791336"/>
                  </a:lnTo>
                  <a:lnTo>
                    <a:pt x="0" y="1791336"/>
                  </a:lnTo>
                  <a:close/>
                </a:path>
              </a:pathLst>
            </a:custGeom>
            <a:solidFill>
              <a:srgbClr val="E19251"/>
            </a:solidFill>
          </p:spPr>
        </p:sp>
      </p:grpSp>
      <p:sp>
        <p:nvSpPr>
          <p:cNvPr name="Freeform 6" id="6"/>
          <p:cNvSpPr/>
          <p:nvPr/>
        </p:nvSpPr>
        <p:spPr>
          <a:xfrm flipH="false" flipV="false" rot="0">
            <a:off x="503491" y="-1402575"/>
            <a:ext cx="4068508" cy="4114800"/>
          </a:xfrm>
          <a:custGeom>
            <a:avLst/>
            <a:gdLst/>
            <a:ahLst/>
            <a:cxnLst/>
            <a:rect r="r" b="b" t="t" l="l"/>
            <a:pathLst>
              <a:path h="4114800" w="4068508">
                <a:moveTo>
                  <a:pt x="0" y="0"/>
                </a:moveTo>
                <a:lnTo>
                  <a:pt x="4068509" y="0"/>
                </a:lnTo>
                <a:lnTo>
                  <a:pt x="4068509"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7249039">
            <a:off x="16900051" y="7690283"/>
            <a:ext cx="3106674" cy="4114800"/>
          </a:xfrm>
          <a:custGeom>
            <a:avLst/>
            <a:gdLst/>
            <a:ahLst/>
            <a:cxnLst/>
            <a:rect r="r" b="b" t="t" l="l"/>
            <a:pathLst>
              <a:path h="4114800" w="3106674">
                <a:moveTo>
                  <a:pt x="0" y="0"/>
                </a:moveTo>
                <a:lnTo>
                  <a:pt x="3106674" y="0"/>
                </a:lnTo>
                <a:lnTo>
                  <a:pt x="3106674"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3127891" y="8028084"/>
            <a:ext cx="12032219" cy="698500"/>
          </a:xfrm>
          <a:prstGeom prst="rect">
            <a:avLst/>
          </a:prstGeom>
        </p:spPr>
        <p:txBody>
          <a:bodyPr anchor="t" rtlCol="false" tIns="0" lIns="0" bIns="0" rIns="0">
            <a:spAutoFit/>
          </a:bodyPr>
          <a:lstStyle/>
          <a:p>
            <a:pPr algn="ctr">
              <a:lnSpc>
                <a:spcPts val="5300"/>
              </a:lnSpc>
            </a:pPr>
            <a:r>
              <a:rPr lang="en-US" sz="5000">
                <a:solidFill>
                  <a:srgbClr val="3D3D3D"/>
                </a:solidFill>
                <a:latin typeface="Josefin Sans"/>
                <a:ea typeface="Josefin Sans"/>
                <a:cs typeface="Josefin Sans"/>
                <a:sym typeface="Josefin Sans"/>
              </a:rPr>
              <a:t>Mejoramiento: Leer, predicar, enseñar</a:t>
            </a:r>
          </a:p>
        </p:txBody>
      </p:sp>
      <p:sp>
        <p:nvSpPr>
          <p:cNvPr name="TextBox 9" id="9"/>
          <p:cNvSpPr txBox="true"/>
          <p:nvPr/>
        </p:nvSpPr>
        <p:spPr>
          <a:xfrm rot="0">
            <a:off x="2649257" y="5802121"/>
            <a:ext cx="12989487" cy="853500"/>
          </a:xfrm>
          <a:prstGeom prst="rect">
            <a:avLst/>
          </a:prstGeom>
        </p:spPr>
        <p:txBody>
          <a:bodyPr anchor="t" rtlCol="false" tIns="0" lIns="0" bIns="0" rIns="0">
            <a:spAutoFit/>
          </a:bodyPr>
          <a:lstStyle/>
          <a:p>
            <a:pPr algn="ctr">
              <a:lnSpc>
                <a:spcPts val="6506"/>
              </a:lnSpc>
            </a:pPr>
            <a:r>
              <a:rPr lang="en-US" sz="4647">
                <a:solidFill>
                  <a:srgbClr val="3D3D3D"/>
                </a:solidFill>
                <a:latin typeface="Horizon"/>
                <a:ea typeface="Horizon"/>
                <a:cs typeface="Horizon"/>
                <a:sym typeface="Horizon"/>
              </a:rPr>
              <a:t>nuevo horizonte</a:t>
            </a:r>
          </a:p>
        </p:txBody>
      </p:sp>
      <p:sp>
        <p:nvSpPr>
          <p:cNvPr name="TextBox 10" id="10"/>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p:nvPr/>
        </p:nvGrpSpPr>
        <p:grpSpPr>
          <a:xfrm rot="0">
            <a:off x="9923260" y="0"/>
            <a:ext cx="8364740" cy="10287000"/>
            <a:chOff x="0" y="0"/>
            <a:chExt cx="11152986" cy="13716000"/>
          </a:xfrm>
        </p:grpSpPr>
        <p:pic>
          <p:nvPicPr>
            <p:cNvPr name="Picture 3" id="3"/>
            <p:cNvPicPr>
              <a:picLocks noChangeAspect="true"/>
            </p:cNvPicPr>
            <p:nvPr/>
          </p:nvPicPr>
          <p:blipFill>
            <a:blip r:embed="rId2"/>
            <a:srcRect l="5642" t="0" r="33778" b="0"/>
            <a:stretch>
              <a:fillRect/>
            </a:stretch>
          </p:blipFill>
          <p:spPr>
            <a:xfrm flipH="false" flipV="false">
              <a:off x="0" y="0"/>
              <a:ext cx="11152986" cy="13716000"/>
            </a:xfrm>
            <a:prstGeom prst="rect">
              <a:avLst/>
            </a:prstGeom>
          </p:spPr>
        </p:pic>
      </p:grpSp>
      <p:sp>
        <p:nvSpPr>
          <p:cNvPr name="TextBox 4" id="4"/>
          <p:cNvSpPr txBox="true"/>
          <p:nvPr/>
        </p:nvSpPr>
        <p:spPr>
          <a:xfrm rot="0">
            <a:off x="1493809" y="2391029"/>
            <a:ext cx="7922971" cy="6438646"/>
          </a:xfrm>
          <a:prstGeom prst="rect">
            <a:avLst/>
          </a:prstGeom>
        </p:spPr>
        <p:txBody>
          <a:bodyPr anchor="t" rtlCol="false" tIns="0" lIns="0" bIns="0" rIns="0">
            <a:spAutoFit/>
          </a:bodyPr>
          <a:lstStyle/>
          <a:p>
            <a:pPr algn="l">
              <a:lnSpc>
                <a:spcPts val="3392"/>
              </a:lnSpc>
            </a:pPr>
            <a:r>
              <a:rPr lang="en-US" sz="3200">
                <a:solidFill>
                  <a:srgbClr val="3D3D3D"/>
                </a:solidFill>
                <a:latin typeface="Josefin Sans"/>
                <a:ea typeface="Josefin Sans"/>
                <a:cs typeface="Josefin Sans"/>
                <a:sym typeface="Josefin Sans"/>
              </a:rPr>
              <a:t>Su resurrección fue el mayor milagro que Cristo realizó durante su ministerio terrenal. Tras haber estado muerto durante cuatro días, el Señor lo resucitó, lo cual motivó a que muchos judíos creyeran en él y llevó a los dirigentes judíos a tomar la decisión de dar muerte a Cristo.</a:t>
            </a:r>
          </a:p>
          <a:p>
            <a:pPr algn="l">
              <a:lnSpc>
                <a:spcPts val="3392"/>
              </a:lnSpc>
            </a:pPr>
            <a:r>
              <a:rPr lang="en-US" sz="3200">
                <a:solidFill>
                  <a:srgbClr val="3D3D3D"/>
                </a:solidFill>
                <a:latin typeface="Josefin Sans"/>
                <a:ea typeface="Josefin Sans"/>
                <a:cs typeface="Josefin Sans"/>
                <a:sym typeface="Josefin Sans"/>
              </a:rPr>
              <a:t>Asimismo, destaca un detalle interesante de su experiencia y de la de los demás que han resucitado: ninguno registró haber ido a ningún lugar ni haber tenido conciencia de nada. Esto confirma la enseñanza de que «los muertos nada saben» (Eclesiastés 9:5).</a:t>
            </a:r>
          </a:p>
          <a:p>
            <a:pPr algn="l">
              <a:lnSpc>
                <a:spcPts val="3392"/>
              </a:lnSpc>
            </a:pPr>
          </a:p>
        </p:txBody>
      </p:sp>
      <p:sp>
        <p:nvSpPr>
          <p:cNvPr name="TextBox 5" id="5"/>
          <p:cNvSpPr txBox="true"/>
          <p:nvPr/>
        </p:nvSpPr>
        <p:spPr>
          <a:xfrm rot="0">
            <a:off x="1493809" y="1319018"/>
            <a:ext cx="4891779" cy="735545"/>
          </a:xfrm>
          <a:prstGeom prst="rect">
            <a:avLst/>
          </a:prstGeom>
        </p:spPr>
        <p:txBody>
          <a:bodyPr anchor="t" rtlCol="false" tIns="0" lIns="0" bIns="0" rIns="0">
            <a:spAutoFit/>
          </a:bodyPr>
          <a:lstStyle/>
          <a:p>
            <a:pPr algn="l">
              <a:lnSpc>
                <a:spcPts val="5028"/>
              </a:lnSpc>
            </a:pPr>
            <a:r>
              <a:rPr lang="en-US" sz="5183">
                <a:solidFill>
                  <a:srgbClr val="3D3D3D"/>
                </a:solidFill>
                <a:latin typeface="Horizon"/>
                <a:ea typeface="Horizon"/>
                <a:cs typeface="Horizon"/>
                <a:sym typeface="Horizon"/>
              </a:rPr>
              <a:t>Lazaro</a:t>
            </a:r>
          </a:p>
        </p:txBody>
      </p:sp>
      <p:sp>
        <p:nvSpPr>
          <p:cNvPr name="Freeform 6" id="6"/>
          <p:cNvSpPr/>
          <p:nvPr/>
        </p:nvSpPr>
        <p:spPr>
          <a:xfrm flipH="false" flipV="false" rot="0">
            <a:off x="12705529" y="-3244503"/>
            <a:ext cx="6416005" cy="6489007"/>
          </a:xfrm>
          <a:custGeom>
            <a:avLst/>
            <a:gdLst/>
            <a:ahLst/>
            <a:cxnLst/>
            <a:rect r="r" b="b" t="t" l="l"/>
            <a:pathLst>
              <a:path h="6489007" w="6416005">
                <a:moveTo>
                  <a:pt x="0" y="0"/>
                </a:moveTo>
                <a:lnTo>
                  <a:pt x="6416006" y="0"/>
                </a:lnTo>
                <a:lnTo>
                  <a:pt x="6416006" y="6489006"/>
                </a:lnTo>
                <a:lnTo>
                  <a:pt x="0" y="648900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6182357" y="618094"/>
            <a:ext cx="3257970" cy="2872937"/>
          </a:xfrm>
          <a:custGeom>
            <a:avLst/>
            <a:gdLst/>
            <a:ahLst/>
            <a:cxnLst/>
            <a:rect r="r" b="b" t="t" l="l"/>
            <a:pathLst>
              <a:path h="2872937" w="3257970">
                <a:moveTo>
                  <a:pt x="0" y="0"/>
                </a:moveTo>
                <a:lnTo>
                  <a:pt x="3257970" y="0"/>
                </a:lnTo>
                <a:lnTo>
                  <a:pt x="3257970" y="2872937"/>
                </a:lnTo>
                <a:lnTo>
                  <a:pt x="0" y="28729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697367">
            <a:off x="-1353132" y="8018081"/>
            <a:ext cx="4127834" cy="4127834"/>
          </a:xfrm>
          <a:custGeom>
            <a:avLst/>
            <a:gdLst/>
            <a:ahLst/>
            <a:cxnLst/>
            <a:rect r="r" b="b" t="t" l="l"/>
            <a:pathLst>
              <a:path h="4127834" w="4127834">
                <a:moveTo>
                  <a:pt x="0" y="0"/>
                </a:moveTo>
                <a:lnTo>
                  <a:pt x="4127835" y="0"/>
                </a:lnTo>
                <a:lnTo>
                  <a:pt x="4127835" y="4127835"/>
                </a:lnTo>
                <a:lnTo>
                  <a:pt x="0" y="412783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p:nvPr/>
        </p:nvGrpSpPr>
        <p:grpSpPr>
          <a:xfrm rot="0">
            <a:off x="12064979" y="-248871"/>
            <a:ext cx="6177063" cy="10287000"/>
            <a:chOff x="0" y="0"/>
            <a:chExt cx="8236084" cy="13716000"/>
          </a:xfrm>
        </p:grpSpPr>
        <p:sp>
          <p:nvSpPr>
            <p:cNvPr name="AutoShape 3" id="3"/>
            <p:cNvSpPr/>
            <p:nvPr/>
          </p:nvSpPr>
          <p:spPr>
            <a:xfrm>
              <a:off x="0" y="0"/>
              <a:ext cx="8236084" cy="13716000"/>
            </a:xfrm>
            <a:prstGeom prst="rect">
              <a:avLst/>
            </a:prstGeom>
            <a:solidFill>
              <a:srgbClr val="E19251"/>
            </a:solidFill>
          </p:spPr>
        </p:sp>
      </p:grpSp>
      <p:sp>
        <p:nvSpPr>
          <p:cNvPr name="Freeform 4" id="4"/>
          <p:cNvSpPr/>
          <p:nvPr/>
        </p:nvSpPr>
        <p:spPr>
          <a:xfrm flipH="false" flipV="false" rot="0">
            <a:off x="1028700" y="1600030"/>
            <a:ext cx="9982873" cy="7086941"/>
          </a:xfrm>
          <a:custGeom>
            <a:avLst/>
            <a:gdLst/>
            <a:ahLst/>
            <a:cxnLst/>
            <a:rect r="r" b="b" t="t" l="l"/>
            <a:pathLst>
              <a:path h="7086941" w="9982873">
                <a:moveTo>
                  <a:pt x="0" y="0"/>
                </a:moveTo>
                <a:lnTo>
                  <a:pt x="9982873" y="0"/>
                </a:lnTo>
                <a:lnTo>
                  <a:pt x="9982873" y="7086940"/>
                </a:lnTo>
                <a:lnTo>
                  <a:pt x="0" y="7086940"/>
                </a:lnTo>
                <a:lnTo>
                  <a:pt x="0" y="0"/>
                </a:lnTo>
                <a:close/>
              </a:path>
            </a:pathLst>
          </a:custGeom>
          <a:blipFill>
            <a:blip r:embed="rId2"/>
            <a:stretch>
              <a:fillRect l="0" t="0" r="0" b="0"/>
            </a:stretch>
          </a:blipFill>
        </p:spPr>
      </p:sp>
      <p:sp>
        <p:nvSpPr>
          <p:cNvPr name="TextBox 5" id="5"/>
          <p:cNvSpPr txBox="true"/>
          <p:nvPr/>
        </p:nvSpPr>
        <p:spPr>
          <a:xfrm rot="0">
            <a:off x="13222171" y="4290498"/>
            <a:ext cx="4834501" cy="1334709"/>
          </a:xfrm>
          <a:prstGeom prst="rect">
            <a:avLst/>
          </a:prstGeom>
        </p:spPr>
        <p:txBody>
          <a:bodyPr anchor="t" rtlCol="false" tIns="0" lIns="0" bIns="0" rIns="0">
            <a:spAutoFit/>
          </a:bodyPr>
          <a:lstStyle/>
          <a:p>
            <a:pPr algn="l">
              <a:lnSpc>
                <a:spcPts val="5183"/>
              </a:lnSpc>
            </a:pPr>
            <a:r>
              <a:rPr lang="en-US" sz="3702">
                <a:solidFill>
                  <a:srgbClr val="3D3D3D"/>
                </a:solidFill>
                <a:latin typeface="Horizon"/>
                <a:ea typeface="Horizon"/>
                <a:cs typeface="Horizon"/>
                <a:sym typeface="Horizon"/>
              </a:rPr>
              <a:t>tiempo de la leccion</a:t>
            </a:r>
          </a:p>
        </p:txBody>
      </p:sp>
      <p:sp>
        <p:nvSpPr>
          <p:cNvPr name="TextBox 6" id="6"/>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sp>
        <p:nvSpPr>
          <p:cNvPr name="TextBox 2" id="2"/>
          <p:cNvSpPr txBox="true"/>
          <p:nvPr/>
        </p:nvSpPr>
        <p:spPr>
          <a:xfrm rot="0">
            <a:off x="2781894" y="1829012"/>
            <a:ext cx="12395900" cy="925202"/>
          </a:xfrm>
          <a:prstGeom prst="rect">
            <a:avLst/>
          </a:prstGeom>
        </p:spPr>
        <p:txBody>
          <a:bodyPr anchor="t" rtlCol="false" tIns="0" lIns="0" bIns="0" rIns="0">
            <a:spAutoFit/>
          </a:bodyPr>
          <a:lstStyle/>
          <a:p>
            <a:pPr algn="ctr">
              <a:lnSpc>
                <a:spcPts val="6368"/>
              </a:lnSpc>
            </a:pPr>
            <a:r>
              <a:rPr lang="en-US" sz="6565">
                <a:solidFill>
                  <a:srgbClr val="3D3D3D"/>
                </a:solidFill>
                <a:latin typeface="Horizon"/>
                <a:ea typeface="Horizon"/>
                <a:cs typeface="Horizon"/>
                <a:sym typeface="Horizon"/>
              </a:rPr>
              <a:t>conclusion</a:t>
            </a:r>
          </a:p>
        </p:txBody>
      </p:sp>
      <p:sp>
        <p:nvSpPr>
          <p:cNvPr name="Freeform 3" id="3"/>
          <p:cNvSpPr/>
          <p:nvPr/>
        </p:nvSpPr>
        <p:spPr>
          <a:xfrm flipH="false" flipV="false" rot="-2700000">
            <a:off x="-2037655" y="5979872"/>
            <a:ext cx="5145567" cy="6737240"/>
          </a:xfrm>
          <a:custGeom>
            <a:avLst/>
            <a:gdLst/>
            <a:ahLst/>
            <a:cxnLst/>
            <a:rect r="r" b="b" t="t" l="l"/>
            <a:pathLst>
              <a:path h="6737240" w="5145567">
                <a:moveTo>
                  <a:pt x="0" y="0"/>
                </a:moveTo>
                <a:lnTo>
                  <a:pt x="5145567" y="0"/>
                </a:lnTo>
                <a:lnTo>
                  <a:pt x="5145567" y="6737240"/>
                </a:lnTo>
                <a:lnTo>
                  <a:pt x="0" y="673724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9333061">
            <a:off x="14653776" y="-3346924"/>
            <a:ext cx="6478493" cy="6478493"/>
          </a:xfrm>
          <a:custGeom>
            <a:avLst/>
            <a:gdLst/>
            <a:ahLst/>
            <a:cxnLst/>
            <a:rect r="r" b="b" t="t" l="l"/>
            <a:pathLst>
              <a:path h="6478493" w="6478493">
                <a:moveTo>
                  <a:pt x="0" y="0"/>
                </a:moveTo>
                <a:lnTo>
                  <a:pt x="6478493" y="0"/>
                </a:lnTo>
                <a:lnTo>
                  <a:pt x="6478493" y="6478493"/>
                </a:lnTo>
                <a:lnTo>
                  <a:pt x="0" y="64784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6934831" y="2258275"/>
            <a:ext cx="2706338" cy="2386498"/>
          </a:xfrm>
          <a:custGeom>
            <a:avLst/>
            <a:gdLst/>
            <a:ahLst/>
            <a:cxnLst/>
            <a:rect r="r" b="b" t="t" l="l"/>
            <a:pathLst>
              <a:path h="2386498" w="2706338">
                <a:moveTo>
                  <a:pt x="0" y="0"/>
                </a:moveTo>
                <a:lnTo>
                  <a:pt x="2706338" y="0"/>
                </a:lnTo>
                <a:lnTo>
                  <a:pt x="2706338" y="2386498"/>
                </a:lnTo>
                <a:lnTo>
                  <a:pt x="0" y="238649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6462993">
            <a:off x="-2768266" y="-5029094"/>
            <a:ext cx="7593932" cy="10058188"/>
          </a:xfrm>
          <a:custGeom>
            <a:avLst/>
            <a:gdLst/>
            <a:ahLst/>
            <a:cxnLst/>
            <a:rect r="r" b="b" t="t" l="l"/>
            <a:pathLst>
              <a:path h="10058188" w="7593932">
                <a:moveTo>
                  <a:pt x="0" y="0"/>
                </a:moveTo>
                <a:lnTo>
                  <a:pt x="7593932" y="0"/>
                </a:lnTo>
                <a:lnTo>
                  <a:pt x="7593932" y="10058188"/>
                </a:lnTo>
                <a:lnTo>
                  <a:pt x="0" y="1005818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4774037">
            <a:off x="12232425" y="5410705"/>
            <a:ext cx="8754857" cy="11595837"/>
          </a:xfrm>
          <a:custGeom>
            <a:avLst/>
            <a:gdLst/>
            <a:ahLst/>
            <a:cxnLst/>
            <a:rect r="r" b="b" t="t" l="l"/>
            <a:pathLst>
              <a:path h="11595837" w="8754857">
                <a:moveTo>
                  <a:pt x="0" y="0"/>
                </a:moveTo>
                <a:lnTo>
                  <a:pt x="8754857" y="0"/>
                </a:lnTo>
                <a:lnTo>
                  <a:pt x="8754857" y="11595836"/>
                </a:lnTo>
                <a:lnTo>
                  <a:pt x="0" y="1159583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2451385" y="3157090"/>
            <a:ext cx="13996741" cy="5152771"/>
          </a:xfrm>
          <a:prstGeom prst="rect">
            <a:avLst/>
          </a:prstGeom>
        </p:spPr>
        <p:txBody>
          <a:bodyPr anchor="t" rtlCol="false" tIns="0" lIns="0" bIns="0" rIns="0">
            <a:spAutoFit/>
          </a:bodyPr>
          <a:lstStyle/>
          <a:p>
            <a:pPr algn="l">
              <a:lnSpc>
                <a:spcPts val="3392"/>
              </a:lnSpc>
            </a:pPr>
            <a:r>
              <a:rPr lang="en-US" sz="3200">
                <a:solidFill>
                  <a:srgbClr val="3D3D3D"/>
                </a:solidFill>
                <a:latin typeface="Josefin Sans"/>
                <a:ea typeface="Josefin Sans"/>
                <a:cs typeface="Josefin Sans"/>
                <a:sym typeface="Josefin Sans"/>
              </a:rPr>
              <a:t>«En Cristo hay vida original, que no proviene ni deriva de otra. "El que tiene al Hijo, tiene la vida". La divinidad de Cristo es la garantía que el creyente tiene de la vida eterna. "El que cree en mí -dijo Jesús- aunque esté muerto, vivirá. Y todo aquel que vive y cree en mí, no morirá eternamente. ¿Crees eso?". Cristo miraba hacia adelante, a su segunda venida. Entonces los justos muertos serán resucitados incorruptibles, y los justos vivos serán trasladados al cielo sin ver la muerte. El milagro que Cristo estaba por realizar, al resucitar a Lázaro de los muertos, representaría la resurrección de todos los justos muertos. Por sus palabras y por sus obras, se declaró el Autor de la resurrección. El que iba a morir pronto en la cruz, estaba allí con las llaves de la muerte, vencedor del sepulcro, y aseveraba su derecho y poder para dar vida eterna» (El Deseado de todas las gentes, pp. 501-502).</a:t>
            </a:r>
          </a:p>
        </p:txBody>
      </p:sp>
      <p:sp>
        <p:nvSpPr>
          <p:cNvPr name="TextBox 9" id="9"/>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sp>
        <p:nvSpPr>
          <p:cNvPr name="Freeform 2" id="2"/>
          <p:cNvSpPr/>
          <p:nvPr/>
        </p:nvSpPr>
        <p:spPr>
          <a:xfrm flipH="false" flipV="false" rot="1333198">
            <a:off x="4286892" y="-1788842"/>
            <a:ext cx="16781460" cy="14443983"/>
          </a:xfrm>
          <a:custGeom>
            <a:avLst/>
            <a:gdLst/>
            <a:ahLst/>
            <a:cxnLst/>
            <a:rect r="r" b="b" t="t" l="l"/>
            <a:pathLst>
              <a:path h="14443983" w="16781460">
                <a:moveTo>
                  <a:pt x="0" y="0"/>
                </a:moveTo>
                <a:lnTo>
                  <a:pt x="16781460" y="0"/>
                </a:lnTo>
                <a:lnTo>
                  <a:pt x="16781460" y="14443983"/>
                </a:lnTo>
                <a:lnTo>
                  <a:pt x="0" y="14443983"/>
                </a:lnTo>
                <a:lnTo>
                  <a:pt x="0" y="0"/>
                </a:lnTo>
                <a:close/>
              </a:path>
            </a:pathLst>
          </a:custGeom>
          <a:blipFill>
            <a:blip r:embed="rId2">
              <a:extLst>
                <a:ext uri="{96DAC541-7B7A-43D3-8B79-37D633B846F1}">
                  <asvg:svgBlip xmlns:asvg="http://schemas.microsoft.com/office/drawing/2016/SVG/main" r:embed="rId3"/>
                </a:ext>
              </a:extLst>
            </a:blip>
            <a:stretch>
              <a:fillRect l="0" t="-38954" r="0" b="-14930"/>
            </a:stretch>
          </a:blipFill>
        </p:spPr>
      </p:sp>
      <p:sp>
        <p:nvSpPr>
          <p:cNvPr name="TextBox 3" id="3"/>
          <p:cNvSpPr txBox="true"/>
          <p:nvPr/>
        </p:nvSpPr>
        <p:spPr>
          <a:xfrm rot="0">
            <a:off x="1028700" y="2141059"/>
            <a:ext cx="7644228" cy="853500"/>
          </a:xfrm>
          <a:prstGeom prst="rect">
            <a:avLst/>
          </a:prstGeom>
        </p:spPr>
        <p:txBody>
          <a:bodyPr anchor="t" rtlCol="false" tIns="0" lIns="0" bIns="0" rIns="0">
            <a:spAutoFit/>
          </a:bodyPr>
          <a:lstStyle/>
          <a:p>
            <a:pPr algn="l" marL="0" indent="0" lvl="0">
              <a:lnSpc>
                <a:spcPts val="6506"/>
              </a:lnSpc>
              <a:spcBef>
                <a:spcPct val="0"/>
              </a:spcBef>
            </a:pPr>
            <a:r>
              <a:rPr lang="en-US" sz="4647">
                <a:solidFill>
                  <a:srgbClr val="3D3D3D"/>
                </a:solidFill>
                <a:latin typeface="Horizon"/>
                <a:ea typeface="Horizon"/>
                <a:cs typeface="Horizon"/>
                <a:sym typeface="Horizon"/>
              </a:rPr>
              <a:t>Himno Final</a:t>
            </a:r>
          </a:p>
        </p:txBody>
      </p:sp>
      <p:sp>
        <p:nvSpPr>
          <p:cNvPr name="TextBox 4" id="4"/>
          <p:cNvSpPr txBox="true"/>
          <p:nvPr/>
        </p:nvSpPr>
        <p:spPr>
          <a:xfrm rot="0">
            <a:off x="1028700" y="5210175"/>
            <a:ext cx="8499901" cy="1640205"/>
          </a:xfrm>
          <a:prstGeom prst="rect">
            <a:avLst/>
          </a:prstGeom>
        </p:spPr>
        <p:txBody>
          <a:bodyPr anchor="t" rtlCol="false" tIns="0" lIns="0" bIns="0" rIns="0">
            <a:spAutoFit/>
          </a:bodyPr>
          <a:lstStyle/>
          <a:p>
            <a:pPr algn="l">
              <a:lnSpc>
                <a:spcPts val="6360"/>
              </a:lnSpc>
            </a:pPr>
            <a:r>
              <a:rPr lang="en-US" sz="6000">
                <a:solidFill>
                  <a:srgbClr val="3D3D3D"/>
                </a:solidFill>
                <a:latin typeface="Josefin Sans"/>
                <a:ea typeface="Josefin Sans"/>
                <a:cs typeface="Josefin Sans"/>
                <a:sym typeface="Josefin Sans"/>
              </a:rPr>
              <a:t># 158, Amanece ya la mañana de oro</a:t>
            </a:r>
          </a:p>
        </p:txBody>
      </p:sp>
      <p:sp>
        <p:nvSpPr>
          <p:cNvPr name="Freeform 5" id="5"/>
          <p:cNvSpPr/>
          <p:nvPr/>
        </p:nvSpPr>
        <p:spPr>
          <a:xfrm flipH="false" flipV="false" rot="0">
            <a:off x="10446303" y="3388052"/>
            <a:ext cx="5917269" cy="5695372"/>
          </a:xfrm>
          <a:custGeom>
            <a:avLst/>
            <a:gdLst/>
            <a:ahLst/>
            <a:cxnLst/>
            <a:rect r="r" b="b" t="t" l="l"/>
            <a:pathLst>
              <a:path h="5695372" w="5917269">
                <a:moveTo>
                  <a:pt x="0" y="0"/>
                </a:moveTo>
                <a:lnTo>
                  <a:pt x="5917269" y="0"/>
                </a:lnTo>
                <a:lnTo>
                  <a:pt x="5917269" y="5695372"/>
                </a:lnTo>
                <a:lnTo>
                  <a:pt x="0" y="569537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a:grpSpLocks noChangeAspect="true"/>
          </p:cNvGrpSpPr>
          <p:nvPr/>
        </p:nvGrpSpPr>
        <p:grpSpPr>
          <a:xfrm rot="0">
            <a:off x="10662781" y="1782875"/>
            <a:ext cx="7001968" cy="7001968"/>
            <a:chOff x="0" y="0"/>
            <a:chExt cx="12700000" cy="12700000"/>
          </a:xfrm>
        </p:grpSpPr>
        <p:sp>
          <p:nvSpPr>
            <p:cNvPr name="Freeform 7" id="7"/>
            <p:cNvSpPr/>
            <p:nvPr/>
          </p:nvSpPr>
          <p:spPr>
            <a:xfrm flipH="false" flipV="false" rot="0">
              <a:off x="125908" y="857250"/>
              <a:ext cx="12396490" cy="11506076"/>
            </a:xfrm>
            <a:custGeom>
              <a:avLst/>
              <a:gdLst/>
              <a:ahLst/>
              <a:cxnLst/>
              <a:rect r="r" b="b" t="t" l="l"/>
              <a:pathLst>
                <a:path h="11506076" w="12396490">
                  <a:moveTo>
                    <a:pt x="10015042" y="938530"/>
                  </a:moveTo>
                  <a:cubicBezTo>
                    <a:pt x="8825052" y="189230"/>
                    <a:pt x="8506282" y="154940"/>
                    <a:pt x="7108012" y="0"/>
                  </a:cubicBezTo>
                  <a:cubicBezTo>
                    <a:pt x="3902532" y="38100"/>
                    <a:pt x="1304112" y="1889760"/>
                    <a:pt x="298272" y="4933950"/>
                  </a:cubicBezTo>
                  <a:cubicBezTo>
                    <a:pt x="-45898" y="5975350"/>
                    <a:pt x="-137338" y="7139940"/>
                    <a:pt x="266522" y="8159750"/>
                  </a:cubicBezTo>
                  <a:cubicBezTo>
                    <a:pt x="797382" y="9499600"/>
                    <a:pt x="2116912" y="10407650"/>
                    <a:pt x="3511372" y="10773410"/>
                  </a:cubicBezTo>
                  <a:cubicBezTo>
                    <a:pt x="4905832" y="11140440"/>
                    <a:pt x="6441262" y="11644630"/>
                    <a:pt x="7871281" y="11470640"/>
                  </a:cubicBezTo>
                  <a:cubicBezTo>
                    <a:pt x="8986341" y="11334750"/>
                    <a:pt x="10100131" y="10519410"/>
                    <a:pt x="10934522" y="9767570"/>
                  </a:cubicBezTo>
                  <a:cubicBezTo>
                    <a:pt x="11488241" y="9268460"/>
                    <a:pt x="11833681" y="8576310"/>
                    <a:pt x="12064822" y="7867650"/>
                  </a:cubicBezTo>
                  <a:cubicBezTo>
                    <a:pt x="12872542" y="5401310"/>
                    <a:pt x="12210872" y="2322830"/>
                    <a:pt x="10015042" y="938530"/>
                  </a:cubicBezTo>
                  <a:close/>
                </a:path>
              </a:pathLst>
            </a:custGeom>
            <a:blipFill>
              <a:blip r:embed="rId6"/>
              <a:stretch>
                <a:fillRect l="-19787" t="0" r="-19787" b="0"/>
              </a:stretch>
            </a:blipFill>
          </p:spPr>
        </p:sp>
      </p:grpSp>
      <p:sp>
        <p:nvSpPr>
          <p:cNvPr name="Freeform 8" id="8"/>
          <p:cNvSpPr/>
          <p:nvPr/>
        </p:nvSpPr>
        <p:spPr>
          <a:xfrm flipH="false" flipV="false" rot="0">
            <a:off x="15428419" y="1916001"/>
            <a:ext cx="1870306" cy="1649270"/>
          </a:xfrm>
          <a:custGeom>
            <a:avLst/>
            <a:gdLst/>
            <a:ahLst/>
            <a:cxnLst/>
            <a:rect r="r" b="b" t="t" l="l"/>
            <a:pathLst>
              <a:path h="1649270" w="1870306">
                <a:moveTo>
                  <a:pt x="0" y="0"/>
                </a:moveTo>
                <a:lnTo>
                  <a:pt x="1870306" y="0"/>
                </a:lnTo>
                <a:lnTo>
                  <a:pt x="1870306" y="1649270"/>
                </a:lnTo>
                <a:lnTo>
                  <a:pt x="0" y="164927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p:nvPr/>
        </p:nvGrpSpPr>
        <p:grpSpPr>
          <a:xfrm rot="0">
            <a:off x="9997695" y="1047750"/>
            <a:ext cx="392597" cy="392597"/>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p:spPr>
        </p:sp>
      </p:grpSp>
      <p:sp>
        <p:nvSpPr>
          <p:cNvPr name="Freeform 4" id="4"/>
          <p:cNvSpPr/>
          <p:nvPr/>
        </p:nvSpPr>
        <p:spPr>
          <a:xfrm flipH="false" flipV="false" rot="-6036379">
            <a:off x="12169981" y="-11426733"/>
            <a:ext cx="13960458" cy="16399950"/>
          </a:xfrm>
          <a:custGeom>
            <a:avLst/>
            <a:gdLst/>
            <a:ahLst/>
            <a:cxnLst/>
            <a:rect r="r" b="b" t="t" l="l"/>
            <a:pathLst>
              <a:path h="16399950" w="13960458">
                <a:moveTo>
                  <a:pt x="0" y="0"/>
                </a:moveTo>
                <a:lnTo>
                  <a:pt x="13960457" y="0"/>
                </a:lnTo>
                <a:lnTo>
                  <a:pt x="13960457" y="16399950"/>
                </a:lnTo>
                <a:lnTo>
                  <a:pt x="0" y="163999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5" id="5"/>
          <p:cNvSpPr txBox="true"/>
          <p:nvPr/>
        </p:nvSpPr>
        <p:spPr>
          <a:xfrm rot="0">
            <a:off x="4328414" y="3779307"/>
            <a:ext cx="9631172" cy="4052062"/>
          </a:xfrm>
          <a:prstGeom prst="rect">
            <a:avLst/>
          </a:prstGeom>
        </p:spPr>
        <p:txBody>
          <a:bodyPr anchor="t" rtlCol="false" tIns="0" lIns="0" bIns="0" rIns="0">
            <a:spAutoFit/>
          </a:bodyPr>
          <a:lstStyle/>
          <a:p>
            <a:pPr algn="ctr" marL="0" indent="0" lvl="0">
              <a:lnSpc>
                <a:spcPts val="3583"/>
              </a:lnSpc>
            </a:pPr>
            <a:r>
              <a:rPr lang="en-US" b="true" sz="3199" u="none">
                <a:solidFill>
                  <a:srgbClr val="3D3D3D"/>
                </a:solidFill>
                <a:latin typeface="Josefin Sans Bold"/>
                <a:ea typeface="Josefin Sans Bold"/>
                <a:cs typeface="Josefin Sans Bold"/>
                <a:sym typeface="Josefin Sans Bold"/>
              </a:rPr>
              <a:t>A través de los testimonios de personajes como Moisés, Lázaro y los jóvenes devueltos a la vida para consuelo de sus familias, contemplaremos cómo la resurrección no distingue clases sociales ni condiciones humanas, recordándonos que la muerte es solo un sueño temporal y afirmando nuestra fe en la promesa gloriosa de la vida eterna que Dios tiene preparada para todos sus fieles.</a:t>
            </a:r>
          </a:p>
        </p:txBody>
      </p:sp>
      <p:sp>
        <p:nvSpPr>
          <p:cNvPr name="TextBox 6" id="6"/>
          <p:cNvSpPr txBox="true"/>
          <p:nvPr/>
        </p:nvSpPr>
        <p:spPr>
          <a:xfrm rot="0">
            <a:off x="1961800" y="1672410"/>
            <a:ext cx="14364400" cy="925202"/>
          </a:xfrm>
          <a:prstGeom prst="rect">
            <a:avLst/>
          </a:prstGeom>
        </p:spPr>
        <p:txBody>
          <a:bodyPr anchor="t" rtlCol="false" tIns="0" lIns="0" bIns="0" rIns="0">
            <a:spAutoFit/>
          </a:bodyPr>
          <a:lstStyle/>
          <a:p>
            <a:pPr algn="ctr">
              <a:lnSpc>
                <a:spcPts val="6368"/>
              </a:lnSpc>
            </a:pPr>
            <a:r>
              <a:rPr lang="en-US" sz="6565">
                <a:solidFill>
                  <a:srgbClr val="3D3D3D"/>
                </a:solidFill>
                <a:latin typeface="Horizon"/>
                <a:ea typeface="Horizon"/>
                <a:cs typeface="Horizon"/>
                <a:sym typeface="Horizon"/>
              </a:rPr>
              <a:t>introduccion</a:t>
            </a:r>
          </a:p>
        </p:txBody>
      </p:sp>
      <p:sp>
        <p:nvSpPr>
          <p:cNvPr name="Freeform 7" id="7"/>
          <p:cNvSpPr/>
          <p:nvPr/>
        </p:nvSpPr>
        <p:spPr>
          <a:xfrm flipH="false" flipV="false" rot="0">
            <a:off x="-1224656" y="7200900"/>
            <a:ext cx="3502723" cy="4114800"/>
          </a:xfrm>
          <a:custGeom>
            <a:avLst/>
            <a:gdLst/>
            <a:ahLst/>
            <a:cxnLst/>
            <a:rect r="r" b="b" t="t" l="l"/>
            <a:pathLst>
              <a:path h="4114800" w="3502723">
                <a:moveTo>
                  <a:pt x="0" y="0"/>
                </a:moveTo>
                <a:lnTo>
                  <a:pt x="3502723" y="0"/>
                </a:lnTo>
                <a:lnTo>
                  <a:pt x="3502723"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814668" y="7831369"/>
            <a:ext cx="4068508" cy="4114800"/>
          </a:xfrm>
          <a:custGeom>
            <a:avLst/>
            <a:gdLst/>
            <a:ahLst/>
            <a:cxnLst/>
            <a:rect r="r" b="b" t="t" l="l"/>
            <a:pathLst>
              <a:path h="4114800" w="4068508">
                <a:moveTo>
                  <a:pt x="0" y="0"/>
                </a:moveTo>
                <a:lnTo>
                  <a:pt x="4068508" y="0"/>
                </a:lnTo>
                <a:lnTo>
                  <a:pt x="406850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sp>
        <p:nvSpPr>
          <p:cNvPr name="TextBox 2" id="2"/>
          <p:cNvSpPr txBox="true"/>
          <p:nvPr/>
        </p:nvSpPr>
        <p:spPr>
          <a:xfrm rot="0">
            <a:off x="1548527" y="2083138"/>
            <a:ext cx="7868252" cy="6732575"/>
          </a:xfrm>
          <a:prstGeom prst="rect">
            <a:avLst/>
          </a:prstGeom>
        </p:spPr>
        <p:txBody>
          <a:bodyPr anchor="t" rtlCol="false" tIns="0" lIns="0" bIns="0" rIns="0">
            <a:spAutoFit/>
          </a:bodyPr>
          <a:lstStyle/>
          <a:p>
            <a:pPr algn="l">
              <a:lnSpc>
                <a:spcPts val="3311"/>
              </a:lnSpc>
            </a:pPr>
            <a:r>
              <a:rPr lang="en-US" sz="3124">
                <a:solidFill>
                  <a:srgbClr val="3D3D3D"/>
                </a:solidFill>
                <a:latin typeface="Josefin Sans"/>
                <a:ea typeface="Josefin Sans"/>
                <a:cs typeface="Josefin Sans"/>
                <a:sym typeface="Josefin Sans"/>
              </a:rPr>
              <a:t>Bajo su responsabilidad estuvieron el éxodo, el pacto en el Sinaí, la dirección del pueblo de Dios durante su peregrinaje por el desierto, la construcción del tabernáculo y la organización de sus servicios. No hubo, ni antes ni después, otro profeta como él, pues tuvo el privilegio de hablar con Dios como habla cualquiera con su amigo.</a:t>
            </a:r>
          </a:p>
          <a:p>
            <a:pPr algn="l">
              <a:lnSpc>
                <a:spcPts val="3311"/>
              </a:lnSpc>
            </a:pPr>
            <a:r>
              <a:rPr lang="en-US" sz="3124">
                <a:solidFill>
                  <a:srgbClr val="3D3D3D"/>
                </a:solidFill>
                <a:latin typeface="Josefin Sans"/>
                <a:ea typeface="Josefin Sans"/>
                <a:cs typeface="Josefin Sans"/>
                <a:sym typeface="Josefin Sans"/>
              </a:rPr>
              <a:t>Por eso, al final de sus días, Dios mismo lo sepultó para, poco después, levantarlo de entre los muertos. Es la primera persona en haber resucitado y, como tal, se convirtió en un faro de esperanza y un anuncio de lo que Dios tiene preparado para sus santos fieles al final de los tiempos.</a:t>
            </a:r>
          </a:p>
          <a:p>
            <a:pPr algn="l">
              <a:lnSpc>
                <a:spcPts val="3311"/>
              </a:lnSpc>
            </a:pPr>
          </a:p>
        </p:txBody>
      </p:sp>
      <p:sp>
        <p:nvSpPr>
          <p:cNvPr name="TextBox 3" id="3"/>
          <p:cNvSpPr txBox="true"/>
          <p:nvPr/>
        </p:nvSpPr>
        <p:spPr>
          <a:xfrm rot="0">
            <a:off x="1548527" y="1076325"/>
            <a:ext cx="4891779" cy="735545"/>
          </a:xfrm>
          <a:prstGeom prst="rect">
            <a:avLst/>
          </a:prstGeom>
        </p:spPr>
        <p:txBody>
          <a:bodyPr anchor="t" rtlCol="false" tIns="0" lIns="0" bIns="0" rIns="0">
            <a:spAutoFit/>
          </a:bodyPr>
          <a:lstStyle/>
          <a:p>
            <a:pPr algn="l">
              <a:lnSpc>
                <a:spcPts val="5028"/>
              </a:lnSpc>
            </a:pPr>
            <a:r>
              <a:rPr lang="en-US" sz="5183">
                <a:solidFill>
                  <a:srgbClr val="3D3D3D"/>
                </a:solidFill>
                <a:latin typeface="Horizon"/>
                <a:ea typeface="Horizon"/>
                <a:cs typeface="Horizon"/>
                <a:sym typeface="Horizon"/>
              </a:rPr>
              <a:t>moisés</a:t>
            </a:r>
          </a:p>
        </p:txBody>
      </p:sp>
      <p:sp>
        <p:nvSpPr>
          <p:cNvPr name="Freeform 4" id="4"/>
          <p:cNvSpPr/>
          <p:nvPr/>
        </p:nvSpPr>
        <p:spPr>
          <a:xfrm flipH="false" flipV="false" rot="0">
            <a:off x="12705529" y="-3244503"/>
            <a:ext cx="6416005" cy="6489007"/>
          </a:xfrm>
          <a:custGeom>
            <a:avLst/>
            <a:gdLst/>
            <a:ahLst/>
            <a:cxnLst/>
            <a:rect r="r" b="b" t="t" l="l"/>
            <a:pathLst>
              <a:path h="6489007" w="6416005">
                <a:moveTo>
                  <a:pt x="0" y="0"/>
                </a:moveTo>
                <a:lnTo>
                  <a:pt x="6416006" y="0"/>
                </a:lnTo>
                <a:lnTo>
                  <a:pt x="6416006" y="6489006"/>
                </a:lnTo>
                <a:lnTo>
                  <a:pt x="0" y="64890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6182357" y="618094"/>
            <a:ext cx="3257970" cy="2872937"/>
          </a:xfrm>
          <a:custGeom>
            <a:avLst/>
            <a:gdLst/>
            <a:ahLst/>
            <a:cxnLst/>
            <a:rect r="r" b="b" t="t" l="l"/>
            <a:pathLst>
              <a:path h="2872937" w="3257970">
                <a:moveTo>
                  <a:pt x="0" y="0"/>
                </a:moveTo>
                <a:lnTo>
                  <a:pt x="3257970" y="0"/>
                </a:lnTo>
                <a:lnTo>
                  <a:pt x="3257970" y="2872937"/>
                </a:lnTo>
                <a:lnTo>
                  <a:pt x="0" y="28729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9923260" y="0"/>
            <a:ext cx="8364740" cy="10287000"/>
            <a:chOff x="0" y="0"/>
            <a:chExt cx="11152986" cy="13716000"/>
          </a:xfrm>
        </p:grpSpPr>
        <p:pic>
          <p:nvPicPr>
            <p:cNvPr name="Picture 7" id="7"/>
            <p:cNvPicPr>
              <a:picLocks noChangeAspect="true"/>
            </p:cNvPicPr>
            <p:nvPr/>
          </p:nvPicPr>
          <p:blipFill>
            <a:blip r:embed="rId6"/>
            <a:srcRect l="1896" t="0" r="53787" b="0"/>
            <a:stretch>
              <a:fillRect/>
            </a:stretch>
          </p:blipFill>
          <p:spPr>
            <a:xfrm flipH="false" flipV="false">
              <a:off x="0" y="0"/>
              <a:ext cx="11152986" cy="13716000"/>
            </a:xfrm>
            <a:prstGeom prst="rect">
              <a:avLst/>
            </a:prstGeom>
          </p:spPr>
        </p:pic>
      </p:grpSp>
      <p:sp>
        <p:nvSpPr>
          <p:cNvPr name="Freeform 8" id="8"/>
          <p:cNvSpPr/>
          <p:nvPr/>
        </p:nvSpPr>
        <p:spPr>
          <a:xfrm flipH="false" flipV="false" rot="697367">
            <a:off x="-1353132" y="8018081"/>
            <a:ext cx="4127834" cy="4127834"/>
          </a:xfrm>
          <a:custGeom>
            <a:avLst/>
            <a:gdLst/>
            <a:ahLst/>
            <a:cxnLst/>
            <a:rect r="r" b="b" t="t" l="l"/>
            <a:pathLst>
              <a:path h="4127834" w="4127834">
                <a:moveTo>
                  <a:pt x="0" y="0"/>
                </a:moveTo>
                <a:lnTo>
                  <a:pt x="4127835" y="0"/>
                </a:lnTo>
                <a:lnTo>
                  <a:pt x="4127835" y="4127835"/>
                </a:lnTo>
                <a:lnTo>
                  <a:pt x="0" y="412783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sp>
        <p:nvSpPr>
          <p:cNvPr name="Freeform 2" id="2"/>
          <p:cNvSpPr/>
          <p:nvPr/>
        </p:nvSpPr>
        <p:spPr>
          <a:xfrm flipH="false" flipV="false" rot="1333198">
            <a:off x="4286892" y="-1788842"/>
            <a:ext cx="16781460" cy="14443983"/>
          </a:xfrm>
          <a:custGeom>
            <a:avLst/>
            <a:gdLst/>
            <a:ahLst/>
            <a:cxnLst/>
            <a:rect r="r" b="b" t="t" l="l"/>
            <a:pathLst>
              <a:path h="14443983" w="16781460">
                <a:moveTo>
                  <a:pt x="0" y="0"/>
                </a:moveTo>
                <a:lnTo>
                  <a:pt x="16781460" y="0"/>
                </a:lnTo>
                <a:lnTo>
                  <a:pt x="16781460" y="14443983"/>
                </a:lnTo>
                <a:lnTo>
                  <a:pt x="0" y="14443983"/>
                </a:lnTo>
                <a:lnTo>
                  <a:pt x="0" y="0"/>
                </a:lnTo>
                <a:close/>
              </a:path>
            </a:pathLst>
          </a:custGeom>
          <a:blipFill>
            <a:blip r:embed="rId2">
              <a:extLst>
                <a:ext uri="{96DAC541-7B7A-43D3-8B79-37D633B846F1}">
                  <asvg:svgBlip xmlns:asvg="http://schemas.microsoft.com/office/drawing/2016/SVG/main" r:embed="rId3"/>
                </a:ext>
              </a:extLst>
            </a:blip>
            <a:stretch>
              <a:fillRect l="0" t="-38954" r="0" b="-14930"/>
            </a:stretch>
          </a:blipFill>
        </p:spPr>
      </p:sp>
      <p:sp>
        <p:nvSpPr>
          <p:cNvPr name="TextBox 3" id="3"/>
          <p:cNvSpPr txBox="true"/>
          <p:nvPr/>
        </p:nvSpPr>
        <p:spPr>
          <a:xfrm rot="0">
            <a:off x="1028700" y="2141059"/>
            <a:ext cx="7644228" cy="853500"/>
          </a:xfrm>
          <a:prstGeom prst="rect">
            <a:avLst/>
          </a:prstGeom>
        </p:spPr>
        <p:txBody>
          <a:bodyPr anchor="t" rtlCol="false" tIns="0" lIns="0" bIns="0" rIns="0">
            <a:spAutoFit/>
          </a:bodyPr>
          <a:lstStyle/>
          <a:p>
            <a:pPr algn="l" marL="0" indent="0" lvl="0">
              <a:lnSpc>
                <a:spcPts val="6506"/>
              </a:lnSpc>
              <a:spcBef>
                <a:spcPct val="0"/>
              </a:spcBef>
            </a:pPr>
            <a:r>
              <a:rPr lang="en-US" sz="4647">
                <a:solidFill>
                  <a:srgbClr val="3D3D3D"/>
                </a:solidFill>
                <a:latin typeface="Horizon"/>
                <a:ea typeface="Horizon"/>
                <a:cs typeface="Horizon"/>
                <a:sym typeface="Horizon"/>
              </a:rPr>
              <a:t>Himno inicial</a:t>
            </a:r>
          </a:p>
        </p:txBody>
      </p:sp>
      <p:sp>
        <p:nvSpPr>
          <p:cNvPr name="TextBox 4" id="4"/>
          <p:cNvSpPr txBox="true"/>
          <p:nvPr/>
        </p:nvSpPr>
        <p:spPr>
          <a:xfrm rot="0">
            <a:off x="1028700" y="5210175"/>
            <a:ext cx="8499901" cy="840105"/>
          </a:xfrm>
          <a:prstGeom prst="rect">
            <a:avLst/>
          </a:prstGeom>
        </p:spPr>
        <p:txBody>
          <a:bodyPr anchor="t" rtlCol="false" tIns="0" lIns="0" bIns="0" rIns="0">
            <a:spAutoFit/>
          </a:bodyPr>
          <a:lstStyle/>
          <a:p>
            <a:pPr algn="l">
              <a:lnSpc>
                <a:spcPts val="6360"/>
              </a:lnSpc>
            </a:pPr>
            <a:r>
              <a:rPr lang="en-US" sz="6000">
                <a:solidFill>
                  <a:srgbClr val="3D3D3D"/>
                </a:solidFill>
                <a:latin typeface="Josefin Sans"/>
                <a:ea typeface="Josefin Sans"/>
                <a:cs typeface="Josefin Sans"/>
                <a:sym typeface="Josefin Sans"/>
              </a:rPr>
              <a:t># 103, Jesús resucitado</a:t>
            </a:r>
          </a:p>
        </p:txBody>
      </p:sp>
      <p:sp>
        <p:nvSpPr>
          <p:cNvPr name="Freeform 5" id="5"/>
          <p:cNvSpPr/>
          <p:nvPr/>
        </p:nvSpPr>
        <p:spPr>
          <a:xfrm flipH="false" flipV="false" rot="0">
            <a:off x="10446303" y="3388052"/>
            <a:ext cx="5917269" cy="5695372"/>
          </a:xfrm>
          <a:custGeom>
            <a:avLst/>
            <a:gdLst/>
            <a:ahLst/>
            <a:cxnLst/>
            <a:rect r="r" b="b" t="t" l="l"/>
            <a:pathLst>
              <a:path h="5695372" w="5917269">
                <a:moveTo>
                  <a:pt x="0" y="0"/>
                </a:moveTo>
                <a:lnTo>
                  <a:pt x="5917269" y="0"/>
                </a:lnTo>
                <a:lnTo>
                  <a:pt x="5917269" y="5695372"/>
                </a:lnTo>
                <a:lnTo>
                  <a:pt x="0" y="569537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a:grpSpLocks noChangeAspect="true"/>
          </p:cNvGrpSpPr>
          <p:nvPr/>
        </p:nvGrpSpPr>
        <p:grpSpPr>
          <a:xfrm rot="0">
            <a:off x="10662781" y="1782875"/>
            <a:ext cx="7001968" cy="7001968"/>
            <a:chOff x="0" y="0"/>
            <a:chExt cx="12700000" cy="12700000"/>
          </a:xfrm>
        </p:grpSpPr>
        <p:sp>
          <p:nvSpPr>
            <p:cNvPr name="Freeform 7" id="7"/>
            <p:cNvSpPr/>
            <p:nvPr/>
          </p:nvSpPr>
          <p:spPr>
            <a:xfrm flipH="false" flipV="false" rot="0">
              <a:off x="125908" y="857250"/>
              <a:ext cx="12396490" cy="11506076"/>
            </a:xfrm>
            <a:custGeom>
              <a:avLst/>
              <a:gdLst/>
              <a:ahLst/>
              <a:cxnLst/>
              <a:rect r="r" b="b" t="t" l="l"/>
              <a:pathLst>
                <a:path h="11506076" w="12396490">
                  <a:moveTo>
                    <a:pt x="10015042" y="938530"/>
                  </a:moveTo>
                  <a:cubicBezTo>
                    <a:pt x="8825052" y="189230"/>
                    <a:pt x="8506282" y="154940"/>
                    <a:pt x="7108012" y="0"/>
                  </a:cubicBezTo>
                  <a:cubicBezTo>
                    <a:pt x="3902532" y="38100"/>
                    <a:pt x="1304112" y="1889760"/>
                    <a:pt x="298272" y="4933950"/>
                  </a:cubicBezTo>
                  <a:cubicBezTo>
                    <a:pt x="-45898" y="5975350"/>
                    <a:pt x="-137338" y="7139940"/>
                    <a:pt x="266522" y="8159750"/>
                  </a:cubicBezTo>
                  <a:cubicBezTo>
                    <a:pt x="797382" y="9499600"/>
                    <a:pt x="2116912" y="10407650"/>
                    <a:pt x="3511372" y="10773410"/>
                  </a:cubicBezTo>
                  <a:cubicBezTo>
                    <a:pt x="4905832" y="11140440"/>
                    <a:pt x="6441262" y="11644630"/>
                    <a:pt x="7871281" y="11470640"/>
                  </a:cubicBezTo>
                  <a:cubicBezTo>
                    <a:pt x="8986341" y="11334750"/>
                    <a:pt x="10100131" y="10519410"/>
                    <a:pt x="10934522" y="9767570"/>
                  </a:cubicBezTo>
                  <a:cubicBezTo>
                    <a:pt x="11488241" y="9268460"/>
                    <a:pt x="11833681" y="8576310"/>
                    <a:pt x="12064822" y="7867650"/>
                  </a:cubicBezTo>
                  <a:cubicBezTo>
                    <a:pt x="12872542" y="5401310"/>
                    <a:pt x="12210872" y="2322830"/>
                    <a:pt x="10015042" y="938530"/>
                  </a:cubicBezTo>
                  <a:close/>
                </a:path>
              </a:pathLst>
            </a:custGeom>
            <a:blipFill>
              <a:blip r:embed="rId6"/>
              <a:stretch>
                <a:fillRect l="-19787" t="0" r="-19787" b="0"/>
              </a:stretch>
            </a:blipFill>
          </p:spPr>
        </p:sp>
      </p:grpSp>
      <p:sp>
        <p:nvSpPr>
          <p:cNvPr name="Freeform 8" id="8"/>
          <p:cNvSpPr/>
          <p:nvPr/>
        </p:nvSpPr>
        <p:spPr>
          <a:xfrm flipH="false" flipV="false" rot="0">
            <a:off x="15428419" y="1916001"/>
            <a:ext cx="1870306" cy="1649270"/>
          </a:xfrm>
          <a:custGeom>
            <a:avLst/>
            <a:gdLst/>
            <a:ahLst/>
            <a:cxnLst/>
            <a:rect r="r" b="b" t="t" l="l"/>
            <a:pathLst>
              <a:path h="1649270" w="1870306">
                <a:moveTo>
                  <a:pt x="0" y="0"/>
                </a:moveTo>
                <a:lnTo>
                  <a:pt x="1870306" y="0"/>
                </a:lnTo>
                <a:lnTo>
                  <a:pt x="1870306" y="1649270"/>
                </a:lnTo>
                <a:lnTo>
                  <a:pt x="0" y="164927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sp>
        <p:nvSpPr>
          <p:cNvPr name="Freeform 2" id="2"/>
          <p:cNvSpPr/>
          <p:nvPr/>
        </p:nvSpPr>
        <p:spPr>
          <a:xfrm flipH="false" flipV="false" rot="0">
            <a:off x="-3069513" y="-6530302"/>
            <a:ext cx="10374217" cy="9419469"/>
          </a:xfrm>
          <a:custGeom>
            <a:avLst/>
            <a:gdLst/>
            <a:ahLst/>
            <a:cxnLst/>
            <a:rect r="r" b="b" t="t" l="l"/>
            <a:pathLst>
              <a:path h="9419469" w="10374217">
                <a:moveTo>
                  <a:pt x="0" y="0"/>
                </a:moveTo>
                <a:lnTo>
                  <a:pt x="10374216" y="0"/>
                </a:lnTo>
                <a:lnTo>
                  <a:pt x="10374216" y="9419469"/>
                </a:lnTo>
                <a:lnTo>
                  <a:pt x="0" y="9419469"/>
                </a:lnTo>
                <a:lnTo>
                  <a:pt x="0" y="0"/>
                </a:lnTo>
                <a:close/>
              </a:path>
            </a:pathLst>
          </a:custGeom>
          <a:blipFill>
            <a:blip r:embed="rId2">
              <a:extLst>
                <a:ext uri="{96DAC541-7B7A-43D3-8B79-37D633B846F1}">
                  <asvg:svgBlip xmlns:asvg="http://schemas.microsoft.com/office/drawing/2016/SVG/main" r:embed="rId3"/>
                </a:ext>
              </a:extLst>
            </a:blip>
            <a:stretch>
              <a:fillRect l="0" t="0" r="-7051" b="-22692"/>
            </a:stretch>
          </a:blipFill>
        </p:spPr>
      </p:sp>
      <p:sp>
        <p:nvSpPr>
          <p:cNvPr name="Freeform 3" id="3"/>
          <p:cNvSpPr/>
          <p:nvPr/>
        </p:nvSpPr>
        <p:spPr>
          <a:xfrm flipH="false" flipV="false" rot="4068621">
            <a:off x="14500264" y="5446635"/>
            <a:ext cx="5963401" cy="7898544"/>
          </a:xfrm>
          <a:custGeom>
            <a:avLst/>
            <a:gdLst/>
            <a:ahLst/>
            <a:cxnLst/>
            <a:rect r="r" b="b" t="t" l="l"/>
            <a:pathLst>
              <a:path h="7898544" w="5963401">
                <a:moveTo>
                  <a:pt x="0" y="0"/>
                </a:moveTo>
                <a:lnTo>
                  <a:pt x="5963401" y="0"/>
                </a:lnTo>
                <a:lnTo>
                  <a:pt x="5963401" y="7898544"/>
                </a:lnTo>
                <a:lnTo>
                  <a:pt x="0" y="789854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9038341" y="1028700"/>
            <a:ext cx="6076680" cy="5482713"/>
          </a:xfrm>
          <a:custGeom>
            <a:avLst/>
            <a:gdLst/>
            <a:ahLst/>
            <a:cxnLst/>
            <a:rect r="r" b="b" t="t" l="l"/>
            <a:pathLst>
              <a:path h="5482713" w="6076680">
                <a:moveTo>
                  <a:pt x="0" y="0"/>
                </a:moveTo>
                <a:lnTo>
                  <a:pt x="6076680" y="0"/>
                </a:lnTo>
                <a:lnTo>
                  <a:pt x="6076680" y="5482713"/>
                </a:lnTo>
                <a:lnTo>
                  <a:pt x="0" y="5482713"/>
                </a:lnTo>
                <a:lnTo>
                  <a:pt x="0" y="0"/>
                </a:lnTo>
                <a:close/>
              </a:path>
            </a:pathLst>
          </a:custGeom>
          <a:blipFill>
            <a:blip r:embed="rId6"/>
            <a:stretch>
              <a:fillRect l="-110231" t="-27094" r="0" b="0"/>
            </a:stretch>
          </a:blipFill>
        </p:spPr>
      </p:sp>
      <p:sp>
        <p:nvSpPr>
          <p:cNvPr name="TextBox 5" id="5"/>
          <p:cNvSpPr txBox="true"/>
          <p:nvPr/>
        </p:nvSpPr>
        <p:spPr>
          <a:xfrm rot="0">
            <a:off x="960302" y="998725"/>
            <a:ext cx="8722380" cy="1449765"/>
          </a:xfrm>
          <a:prstGeom prst="rect">
            <a:avLst/>
          </a:prstGeom>
        </p:spPr>
        <p:txBody>
          <a:bodyPr anchor="t" rtlCol="false" tIns="0" lIns="0" bIns="0" rIns="0">
            <a:spAutoFit/>
          </a:bodyPr>
          <a:lstStyle/>
          <a:p>
            <a:pPr algn="l">
              <a:lnSpc>
                <a:spcPts val="5666"/>
              </a:lnSpc>
            </a:pPr>
            <a:r>
              <a:rPr lang="en-US" sz="4047">
                <a:solidFill>
                  <a:srgbClr val="3D3D3D"/>
                </a:solidFill>
                <a:latin typeface="Horizon"/>
                <a:ea typeface="Horizon"/>
                <a:cs typeface="Horizon"/>
                <a:sym typeface="Horizon"/>
              </a:rPr>
              <a:t>El hijo de la viuda de Sarepta </a:t>
            </a:r>
          </a:p>
        </p:txBody>
      </p:sp>
      <p:sp>
        <p:nvSpPr>
          <p:cNvPr name="TextBox 6" id="6"/>
          <p:cNvSpPr txBox="true"/>
          <p:nvPr/>
        </p:nvSpPr>
        <p:spPr>
          <a:xfrm rot="0">
            <a:off x="960302" y="2766394"/>
            <a:ext cx="8078039" cy="7295896"/>
          </a:xfrm>
          <a:prstGeom prst="rect">
            <a:avLst/>
          </a:prstGeom>
        </p:spPr>
        <p:txBody>
          <a:bodyPr anchor="t" rtlCol="false" tIns="0" lIns="0" bIns="0" rIns="0">
            <a:spAutoFit/>
          </a:bodyPr>
          <a:lstStyle/>
          <a:p>
            <a:pPr algn="l">
              <a:lnSpc>
                <a:spcPts val="3392"/>
              </a:lnSpc>
            </a:pPr>
            <a:r>
              <a:rPr lang="en-US" sz="3200">
                <a:solidFill>
                  <a:srgbClr val="3D3D3D"/>
                </a:solidFill>
                <a:latin typeface="Josefin Sans"/>
                <a:ea typeface="Josefin Sans"/>
                <a:cs typeface="Josefin Sans"/>
                <a:sym typeface="Josefin Sans"/>
              </a:rPr>
              <a:t>Ambos señalan que sus resurrecciones tienen mucho en común, ya que los dos eran hijos únicos y, en ambos casos, sus madres brindaron un servicio a un profeta del Señor. Sin embargo, sus relatos tienen diferencias importantes: mientras que uno de ellos vivía en territorio fenicio y era hijo de una viuda pobre, el otro habitaba en Sunem y era hijo de una mujer prominente.</a:t>
            </a:r>
          </a:p>
          <a:p>
            <a:pPr algn="l">
              <a:lnSpc>
                <a:spcPts val="3392"/>
              </a:lnSpc>
            </a:pPr>
            <a:r>
              <a:rPr lang="en-US" sz="3200">
                <a:solidFill>
                  <a:srgbClr val="3D3D3D"/>
                </a:solidFill>
                <a:latin typeface="Josefin Sans"/>
                <a:ea typeface="Josefin Sans"/>
                <a:cs typeface="Josefin Sans"/>
                <a:sym typeface="Josefin Sans"/>
              </a:rPr>
              <a:t>Sus historias enseñan que la muerte afecta a todos por igual, sin importar si son ricos o pobres, hombres o mujeres, educados o iletrados. Asimismo, la resurrección es la esperanza del cristiano, independientemente de su posición social o económica. </a:t>
            </a:r>
          </a:p>
          <a:p>
            <a:pPr algn="l">
              <a:lnSpc>
                <a:spcPts val="3392"/>
              </a:lnSpc>
            </a:pPr>
          </a:p>
        </p:txBody>
      </p:sp>
      <p:sp>
        <p:nvSpPr>
          <p:cNvPr name="Freeform 7" id="7"/>
          <p:cNvSpPr/>
          <p:nvPr/>
        </p:nvSpPr>
        <p:spPr>
          <a:xfrm flipH="false" flipV="false" rot="0">
            <a:off x="12885119" y="5898062"/>
            <a:ext cx="5934181" cy="5482713"/>
          </a:xfrm>
          <a:custGeom>
            <a:avLst/>
            <a:gdLst/>
            <a:ahLst/>
            <a:cxnLst/>
            <a:rect r="r" b="b" t="t" l="l"/>
            <a:pathLst>
              <a:path h="5482713" w="5934181">
                <a:moveTo>
                  <a:pt x="0" y="0"/>
                </a:moveTo>
                <a:lnTo>
                  <a:pt x="5934181" y="0"/>
                </a:lnTo>
                <a:lnTo>
                  <a:pt x="5934181" y="5482713"/>
                </a:lnTo>
                <a:lnTo>
                  <a:pt x="0" y="5482713"/>
                </a:lnTo>
                <a:lnTo>
                  <a:pt x="0" y="0"/>
                </a:lnTo>
                <a:close/>
              </a:path>
            </a:pathLst>
          </a:custGeom>
          <a:blipFill>
            <a:blip r:embed="rId6"/>
            <a:stretch>
              <a:fillRect l="0" t="-27094" r="-115279" b="0"/>
            </a:stretch>
          </a:blipFill>
        </p:spPr>
      </p:sp>
      <p:sp>
        <p:nvSpPr>
          <p:cNvPr name="TextBox 8" id="8"/>
          <p:cNvSpPr txBox="true"/>
          <p:nvPr/>
        </p:nvSpPr>
        <p:spPr>
          <a:xfrm rot="0">
            <a:off x="8850903" y="7189653"/>
            <a:ext cx="6451556" cy="1449765"/>
          </a:xfrm>
          <a:prstGeom prst="rect">
            <a:avLst/>
          </a:prstGeom>
        </p:spPr>
        <p:txBody>
          <a:bodyPr anchor="t" rtlCol="false" tIns="0" lIns="0" bIns="0" rIns="0">
            <a:spAutoFit/>
          </a:bodyPr>
          <a:lstStyle/>
          <a:p>
            <a:pPr algn="l">
              <a:lnSpc>
                <a:spcPts val="5666"/>
              </a:lnSpc>
            </a:pPr>
            <a:r>
              <a:rPr lang="en-US" sz="4047">
                <a:solidFill>
                  <a:srgbClr val="3D3D3D"/>
                </a:solidFill>
                <a:latin typeface="Horizon"/>
                <a:ea typeface="Horizon"/>
                <a:cs typeface="Horizon"/>
                <a:sym typeface="Horizon"/>
              </a:rPr>
              <a:t> el hijo de la sunamita</a:t>
            </a:r>
          </a:p>
        </p:txBody>
      </p:sp>
      <p:sp>
        <p:nvSpPr>
          <p:cNvPr name="TextBox 9" id="9"/>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p:nvPr/>
        </p:nvGrpSpPr>
        <p:grpSpPr>
          <a:xfrm rot="0">
            <a:off x="1314450" y="1028700"/>
            <a:ext cx="15944850" cy="4465354"/>
            <a:chOff x="0" y="0"/>
            <a:chExt cx="21259800" cy="5953805"/>
          </a:xfrm>
        </p:grpSpPr>
        <p:pic>
          <p:nvPicPr>
            <p:cNvPr name="Picture 3" id="3"/>
            <p:cNvPicPr>
              <a:picLocks noChangeAspect="true"/>
            </p:cNvPicPr>
            <p:nvPr/>
          </p:nvPicPr>
          <p:blipFill>
            <a:blip r:embed="rId2"/>
            <a:srcRect l="0" t="28943" r="0" b="28943"/>
            <a:stretch>
              <a:fillRect/>
            </a:stretch>
          </p:blipFill>
          <p:spPr>
            <a:xfrm flipH="false" flipV="false">
              <a:off x="0" y="0"/>
              <a:ext cx="21259800" cy="5953805"/>
            </a:xfrm>
            <a:prstGeom prst="rect">
              <a:avLst/>
            </a:prstGeom>
          </p:spPr>
        </p:pic>
      </p:grpSp>
      <p:grpSp>
        <p:nvGrpSpPr>
          <p:cNvPr name="Group 4" id="4"/>
          <p:cNvGrpSpPr/>
          <p:nvPr/>
        </p:nvGrpSpPr>
        <p:grpSpPr>
          <a:xfrm rot="0">
            <a:off x="1314450" y="6077192"/>
            <a:ext cx="7511805" cy="1614222"/>
            <a:chOff x="0" y="0"/>
            <a:chExt cx="10015740" cy="2152296"/>
          </a:xfrm>
        </p:grpSpPr>
        <p:grpSp>
          <p:nvGrpSpPr>
            <p:cNvPr name="Group 5" id="5"/>
            <p:cNvGrpSpPr/>
            <p:nvPr/>
          </p:nvGrpSpPr>
          <p:grpSpPr>
            <a:xfrm rot="0">
              <a:off x="0" y="0"/>
              <a:ext cx="10015740" cy="2152296"/>
              <a:chOff x="0" y="0"/>
              <a:chExt cx="2740327" cy="588873"/>
            </a:xfrm>
          </p:grpSpPr>
          <p:sp>
            <p:nvSpPr>
              <p:cNvPr name="Freeform 6" id="6"/>
              <p:cNvSpPr/>
              <p:nvPr/>
            </p:nvSpPr>
            <p:spPr>
              <a:xfrm flipH="false" flipV="false" rot="0">
                <a:off x="0" y="0"/>
                <a:ext cx="2740327" cy="588873"/>
              </a:xfrm>
              <a:custGeom>
                <a:avLst/>
                <a:gdLst/>
                <a:ahLst/>
                <a:cxnLst/>
                <a:rect r="r" b="b" t="t" l="l"/>
                <a:pathLst>
                  <a:path h="588873" w="2740327">
                    <a:moveTo>
                      <a:pt x="0" y="0"/>
                    </a:moveTo>
                    <a:lnTo>
                      <a:pt x="2740327" y="0"/>
                    </a:lnTo>
                    <a:lnTo>
                      <a:pt x="2740327" y="588873"/>
                    </a:lnTo>
                    <a:lnTo>
                      <a:pt x="0" y="588873"/>
                    </a:lnTo>
                    <a:close/>
                  </a:path>
                </a:pathLst>
              </a:custGeom>
              <a:solidFill>
                <a:srgbClr val="E19251"/>
              </a:solidFill>
            </p:spPr>
          </p:sp>
        </p:grpSp>
        <p:sp>
          <p:nvSpPr>
            <p:cNvPr name="TextBox 7" id="7"/>
            <p:cNvSpPr txBox="true"/>
            <p:nvPr/>
          </p:nvSpPr>
          <p:spPr>
            <a:xfrm rot="0">
              <a:off x="495869" y="618391"/>
              <a:ext cx="8970675" cy="950383"/>
            </a:xfrm>
            <a:prstGeom prst="rect">
              <a:avLst/>
            </a:prstGeom>
          </p:spPr>
          <p:txBody>
            <a:bodyPr anchor="t" rtlCol="false" tIns="0" lIns="0" bIns="0" rIns="0">
              <a:spAutoFit/>
            </a:bodyPr>
            <a:lstStyle/>
            <a:p>
              <a:pPr algn="ctr">
                <a:lnSpc>
                  <a:spcPts val="5300"/>
                </a:lnSpc>
              </a:pPr>
              <a:r>
                <a:rPr lang="en-US" b="true" sz="5000">
                  <a:solidFill>
                    <a:srgbClr val="3D3D3D"/>
                  </a:solidFill>
                  <a:latin typeface="Josefin Sans Bold"/>
                  <a:ea typeface="Josefin Sans Bold"/>
                  <a:cs typeface="Josefin Sans Bold"/>
                  <a:sym typeface="Josefin Sans Bold"/>
                </a:rPr>
                <a:t>LECTURA BIBLICA</a:t>
              </a:r>
            </a:p>
          </p:txBody>
        </p:sp>
      </p:grpSp>
      <p:grpSp>
        <p:nvGrpSpPr>
          <p:cNvPr name="Group 8" id="8"/>
          <p:cNvGrpSpPr/>
          <p:nvPr/>
        </p:nvGrpSpPr>
        <p:grpSpPr>
          <a:xfrm rot="0">
            <a:off x="9747495" y="6077192"/>
            <a:ext cx="7511805" cy="1614222"/>
            <a:chOff x="0" y="0"/>
            <a:chExt cx="10015740" cy="2152296"/>
          </a:xfrm>
        </p:grpSpPr>
        <p:grpSp>
          <p:nvGrpSpPr>
            <p:cNvPr name="Group 9" id="9"/>
            <p:cNvGrpSpPr/>
            <p:nvPr/>
          </p:nvGrpSpPr>
          <p:grpSpPr>
            <a:xfrm rot="0">
              <a:off x="0" y="0"/>
              <a:ext cx="10015740" cy="2152296"/>
              <a:chOff x="0" y="0"/>
              <a:chExt cx="2740327" cy="588873"/>
            </a:xfrm>
          </p:grpSpPr>
          <p:sp>
            <p:nvSpPr>
              <p:cNvPr name="Freeform 10" id="10"/>
              <p:cNvSpPr/>
              <p:nvPr/>
            </p:nvSpPr>
            <p:spPr>
              <a:xfrm flipH="false" flipV="false" rot="0">
                <a:off x="0" y="0"/>
                <a:ext cx="2740327" cy="588873"/>
              </a:xfrm>
              <a:custGeom>
                <a:avLst/>
                <a:gdLst/>
                <a:ahLst/>
                <a:cxnLst/>
                <a:rect r="r" b="b" t="t" l="l"/>
                <a:pathLst>
                  <a:path h="588873" w="2740327">
                    <a:moveTo>
                      <a:pt x="0" y="0"/>
                    </a:moveTo>
                    <a:lnTo>
                      <a:pt x="2740327" y="0"/>
                    </a:lnTo>
                    <a:lnTo>
                      <a:pt x="2740327" y="588873"/>
                    </a:lnTo>
                    <a:lnTo>
                      <a:pt x="0" y="588873"/>
                    </a:lnTo>
                    <a:close/>
                  </a:path>
                </a:pathLst>
              </a:custGeom>
              <a:solidFill>
                <a:srgbClr val="E19251"/>
              </a:solidFill>
            </p:spPr>
          </p:sp>
        </p:grpSp>
        <p:sp>
          <p:nvSpPr>
            <p:cNvPr name="TextBox 11" id="11"/>
            <p:cNvSpPr txBox="true"/>
            <p:nvPr/>
          </p:nvSpPr>
          <p:spPr>
            <a:xfrm rot="0">
              <a:off x="495869" y="618391"/>
              <a:ext cx="8970675" cy="950383"/>
            </a:xfrm>
            <a:prstGeom prst="rect">
              <a:avLst/>
            </a:prstGeom>
          </p:spPr>
          <p:txBody>
            <a:bodyPr anchor="t" rtlCol="false" tIns="0" lIns="0" bIns="0" rIns="0">
              <a:spAutoFit/>
            </a:bodyPr>
            <a:lstStyle/>
            <a:p>
              <a:pPr algn="ctr">
                <a:lnSpc>
                  <a:spcPts val="5300"/>
                </a:lnSpc>
              </a:pPr>
              <a:r>
                <a:rPr lang="en-US" b="true" sz="5000">
                  <a:solidFill>
                    <a:srgbClr val="3D3D3D"/>
                  </a:solidFill>
                  <a:latin typeface="Josefin Sans Bold"/>
                  <a:ea typeface="Josefin Sans Bold"/>
                  <a:cs typeface="Josefin Sans Bold"/>
                  <a:sym typeface="Josefin Sans Bold"/>
                </a:rPr>
                <a:t>ORACION</a:t>
              </a:r>
            </a:p>
          </p:txBody>
        </p:sp>
      </p:grpSp>
      <p:sp>
        <p:nvSpPr>
          <p:cNvPr name="Freeform 12" id="12"/>
          <p:cNvSpPr/>
          <p:nvPr/>
        </p:nvSpPr>
        <p:spPr>
          <a:xfrm flipH="false" flipV="false" rot="0">
            <a:off x="0" y="-268922"/>
            <a:ext cx="1922343" cy="1695157"/>
          </a:xfrm>
          <a:custGeom>
            <a:avLst/>
            <a:gdLst/>
            <a:ahLst/>
            <a:cxnLst/>
            <a:rect r="r" b="b" t="t" l="l"/>
            <a:pathLst>
              <a:path h="1695157" w="1922343">
                <a:moveTo>
                  <a:pt x="0" y="0"/>
                </a:moveTo>
                <a:lnTo>
                  <a:pt x="1922343" y="0"/>
                </a:lnTo>
                <a:lnTo>
                  <a:pt x="1922343" y="1695157"/>
                </a:lnTo>
                <a:lnTo>
                  <a:pt x="0" y="169515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3" id="13"/>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
        <p:nvSpPr>
          <p:cNvPr name="TextBox 14" id="14"/>
          <p:cNvSpPr txBox="true"/>
          <p:nvPr/>
        </p:nvSpPr>
        <p:spPr>
          <a:xfrm rot="0">
            <a:off x="5104980" y="8093837"/>
            <a:ext cx="8078039" cy="2193163"/>
          </a:xfrm>
          <a:prstGeom prst="rect">
            <a:avLst/>
          </a:prstGeom>
        </p:spPr>
        <p:txBody>
          <a:bodyPr anchor="t" rtlCol="false" tIns="0" lIns="0" bIns="0" rIns="0">
            <a:spAutoFit/>
          </a:bodyPr>
          <a:lstStyle/>
          <a:p>
            <a:pPr algn="l">
              <a:lnSpc>
                <a:spcPts val="3392"/>
              </a:lnSpc>
            </a:pPr>
            <a:r>
              <a:rPr lang="en-US" sz="3200">
                <a:solidFill>
                  <a:srgbClr val="3D3D3D"/>
                </a:solidFill>
                <a:latin typeface="Josefin Sans"/>
                <a:ea typeface="Josefin Sans"/>
                <a:cs typeface="Josefin Sans"/>
                <a:sym typeface="Josefin Sans"/>
              </a:rPr>
              <a:t>«Hubo mujeres que recobraron con vida a sus muertos; pero otros fueron atormentados, no aceptando el rescate, a fin de obtener mejor resurrección.»</a:t>
            </a:r>
          </a:p>
          <a:p>
            <a:pPr algn="r">
              <a:lnSpc>
                <a:spcPts val="3709"/>
              </a:lnSpc>
            </a:pPr>
            <a:r>
              <a:rPr lang="en-US" sz="3499">
                <a:solidFill>
                  <a:srgbClr val="3D3D3D"/>
                </a:solidFill>
                <a:latin typeface="Josefin Sans"/>
                <a:ea typeface="Josefin Sans"/>
                <a:cs typeface="Josefin Sans"/>
                <a:sym typeface="Josefin Sans"/>
              </a:rPr>
              <a:t>Hebreos 11:35</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sp>
        <p:nvSpPr>
          <p:cNvPr name="TextBox 2" id="2"/>
          <p:cNvSpPr txBox="true"/>
          <p:nvPr/>
        </p:nvSpPr>
        <p:spPr>
          <a:xfrm rot="0">
            <a:off x="1758231" y="3538230"/>
            <a:ext cx="12666942" cy="4724146"/>
          </a:xfrm>
          <a:prstGeom prst="rect">
            <a:avLst/>
          </a:prstGeom>
        </p:spPr>
        <p:txBody>
          <a:bodyPr anchor="t" rtlCol="false" tIns="0" lIns="0" bIns="0" rIns="0">
            <a:spAutoFit/>
          </a:bodyPr>
          <a:lstStyle/>
          <a:p>
            <a:pPr algn="l">
              <a:lnSpc>
                <a:spcPts val="3392"/>
              </a:lnSpc>
            </a:pPr>
            <a:r>
              <a:rPr lang="en-US" sz="3200">
                <a:solidFill>
                  <a:srgbClr val="3D3D3D"/>
                </a:solidFill>
                <a:latin typeface="Josefin Sans"/>
                <a:ea typeface="Josefin Sans"/>
                <a:cs typeface="Josefin Sans"/>
                <a:sym typeface="Josefin Sans"/>
              </a:rPr>
              <a:t>El Salmo 2 celebra el triunfo del rey ungido por Dios sobre las naciones rebeldes. El Nuevo Testamento aplica este Salmo a Jesús como el Hijo de Dios y el Mesías, que fue rechazado por los líderes judíos y romanos, pero resucitado y exaltado por el Padre. Por ejemplo, en Hechos 4: 25-28, los apóstoles oran citando el Salmo 2: 1-2 y afirman que se cumplió en la conspiración contra Jesús. En Hebreos 1: 5 y 5: 5, el autor cita el Salmo 2: 7 para mostrar que Jesús es superior a los ángeles y a Aarón. Ante un mundo que rechaza abiertamente a Jesús, Dios ha levantado una iglesia que siempre lo alabará. Por eso cantamos a Cristo, aunque el mundo</a:t>
            </a:r>
            <a:r>
              <a:rPr lang="en-US" sz="3200">
                <a:solidFill>
                  <a:srgbClr val="3D3D3D"/>
                </a:solidFill>
                <a:latin typeface="Josefin Sans"/>
                <a:ea typeface="Josefin Sans"/>
                <a:cs typeface="Josefin Sans"/>
                <a:sym typeface="Josefin Sans"/>
              </a:rPr>
              <a:t> menosprecie su amor.</a:t>
            </a:r>
          </a:p>
        </p:txBody>
      </p:sp>
      <p:sp>
        <p:nvSpPr>
          <p:cNvPr name="TextBox 3" id="3"/>
          <p:cNvSpPr txBox="true"/>
          <p:nvPr/>
        </p:nvSpPr>
        <p:spPr>
          <a:xfrm rot="0">
            <a:off x="1758231" y="2072723"/>
            <a:ext cx="11341898" cy="735545"/>
          </a:xfrm>
          <a:prstGeom prst="rect">
            <a:avLst/>
          </a:prstGeom>
        </p:spPr>
        <p:txBody>
          <a:bodyPr anchor="t" rtlCol="false" tIns="0" lIns="0" bIns="0" rIns="0">
            <a:spAutoFit/>
          </a:bodyPr>
          <a:lstStyle/>
          <a:p>
            <a:pPr algn="l">
              <a:lnSpc>
                <a:spcPts val="5028"/>
              </a:lnSpc>
            </a:pPr>
            <a:r>
              <a:rPr lang="en-US" sz="5183">
                <a:solidFill>
                  <a:srgbClr val="3D3D3D"/>
                </a:solidFill>
                <a:latin typeface="Horizon"/>
                <a:ea typeface="Horizon"/>
                <a:cs typeface="Horizon"/>
                <a:sym typeface="Horizon"/>
              </a:rPr>
              <a:t>Musica especial</a:t>
            </a:r>
          </a:p>
        </p:txBody>
      </p:sp>
      <p:sp>
        <p:nvSpPr>
          <p:cNvPr name="Freeform 4" id="4"/>
          <p:cNvSpPr/>
          <p:nvPr/>
        </p:nvSpPr>
        <p:spPr>
          <a:xfrm flipH="false" flipV="false" rot="0">
            <a:off x="14425173" y="-3428696"/>
            <a:ext cx="5668255" cy="6577089"/>
          </a:xfrm>
          <a:custGeom>
            <a:avLst/>
            <a:gdLst/>
            <a:ahLst/>
            <a:cxnLst/>
            <a:rect r="r" b="b" t="t" l="l"/>
            <a:pathLst>
              <a:path h="6577089" w="5668255">
                <a:moveTo>
                  <a:pt x="0" y="0"/>
                </a:moveTo>
                <a:lnTo>
                  <a:pt x="5668254" y="0"/>
                </a:lnTo>
                <a:lnTo>
                  <a:pt x="5668254" y="6577089"/>
                </a:lnTo>
                <a:lnTo>
                  <a:pt x="0" y="657708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4918634" y="6879298"/>
            <a:ext cx="6738731" cy="6815404"/>
          </a:xfrm>
          <a:custGeom>
            <a:avLst/>
            <a:gdLst/>
            <a:ahLst/>
            <a:cxnLst/>
            <a:rect r="r" b="b" t="t" l="l"/>
            <a:pathLst>
              <a:path h="6815404" w="6738731">
                <a:moveTo>
                  <a:pt x="0" y="0"/>
                </a:moveTo>
                <a:lnTo>
                  <a:pt x="6738732" y="0"/>
                </a:lnTo>
                <a:lnTo>
                  <a:pt x="6738732" y="6815404"/>
                </a:lnTo>
                <a:lnTo>
                  <a:pt x="0" y="681540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p:nvPr/>
        </p:nvGrpSpPr>
        <p:grpSpPr>
          <a:xfrm rot="0">
            <a:off x="0" y="0"/>
            <a:ext cx="6177063" cy="10287000"/>
            <a:chOff x="0" y="0"/>
            <a:chExt cx="8236084" cy="13716000"/>
          </a:xfrm>
        </p:grpSpPr>
        <p:pic>
          <p:nvPicPr>
            <p:cNvPr name="Picture 3" id="3"/>
            <p:cNvPicPr>
              <a:picLocks noChangeAspect="true"/>
            </p:cNvPicPr>
            <p:nvPr/>
          </p:nvPicPr>
          <p:blipFill>
            <a:blip r:embed="rId2"/>
            <a:srcRect l="27632" t="0" r="27632" b="0"/>
            <a:stretch>
              <a:fillRect/>
            </a:stretch>
          </p:blipFill>
          <p:spPr>
            <a:xfrm flipH="false" flipV="false">
              <a:off x="0" y="0"/>
              <a:ext cx="8236084" cy="13716000"/>
            </a:xfrm>
            <a:prstGeom prst="rect">
              <a:avLst/>
            </a:prstGeom>
          </p:spPr>
        </p:pic>
      </p:grpSp>
      <p:grpSp>
        <p:nvGrpSpPr>
          <p:cNvPr name="Group 4" id="4"/>
          <p:cNvGrpSpPr/>
          <p:nvPr/>
        </p:nvGrpSpPr>
        <p:grpSpPr>
          <a:xfrm rot="0">
            <a:off x="6177063" y="0"/>
            <a:ext cx="6177063" cy="10287000"/>
            <a:chOff x="0" y="0"/>
            <a:chExt cx="8236084" cy="13716000"/>
          </a:xfrm>
        </p:grpSpPr>
        <p:sp>
          <p:nvSpPr>
            <p:cNvPr name="AutoShape 5" id="5"/>
            <p:cNvSpPr/>
            <p:nvPr/>
          </p:nvSpPr>
          <p:spPr>
            <a:xfrm>
              <a:off x="0" y="0"/>
              <a:ext cx="8236084" cy="13716000"/>
            </a:xfrm>
            <a:prstGeom prst="rect">
              <a:avLst/>
            </a:prstGeom>
            <a:solidFill>
              <a:srgbClr val="E19251"/>
            </a:solidFill>
          </p:spPr>
        </p:sp>
      </p:grpSp>
      <p:sp>
        <p:nvSpPr>
          <p:cNvPr name="TextBox 6" id="6"/>
          <p:cNvSpPr txBox="true"/>
          <p:nvPr/>
        </p:nvSpPr>
        <p:spPr>
          <a:xfrm rot="0">
            <a:off x="13347270" y="2991080"/>
            <a:ext cx="3912030" cy="5171821"/>
          </a:xfrm>
          <a:prstGeom prst="rect">
            <a:avLst/>
          </a:prstGeom>
        </p:spPr>
        <p:txBody>
          <a:bodyPr anchor="t" rtlCol="false" tIns="0" lIns="0" bIns="0" rIns="0">
            <a:spAutoFit/>
          </a:bodyPr>
          <a:lstStyle/>
          <a:p>
            <a:pPr algn="l">
              <a:lnSpc>
                <a:spcPts val="3391"/>
              </a:lnSpc>
            </a:pPr>
            <a:r>
              <a:rPr lang="en-US" sz="3199">
                <a:solidFill>
                  <a:srgbClr val="3D3D3D"/>
                </a:solidFill>
                <a:latin typeface="Josefin Sans"/>
                <a:ea typeface="Josefin Sans"/>
                <a:cs typeface="Josefin Sans"/>
                <a:sym typeface="Josefin Sans"/>
              </a:rPr>
              <a:t>El hijo de la viuda de Naín tuvo el privilegio de ser resucitado por el mismo Cristo, quien sintió compasión de su madre y lo trajo de nuevo a la vida. De esta manera, se convirtió en una fuente de esperanza para ella.</a:t>
            </a:r>
          </a:p>
        </p:txBody>
      </p:sp>
      <p:sp>
        <p:nvSpPr>
          <p:cNvPr name="TextBox 7" id="7"/>
          <p:cNvSpPr txBox="true"/>
          <p:nvPr/>
        </p:nvSpPr>
        <p:spPr>
          <a:xfrm rot="0">
            <a:off x="6848344" y="4558419"/>
            <a:ext cx="4834501" cy="1074913"/>
          </a:xfrm>
          <a:prstGeom prst="rect">
            <a:avLst/>
          </a:prstGeom>
        </p:spPr>
        <p:txBody>
          <a:bodyPr anchor="t" rtlCol="false" tIns="0" lIns="0" bIns="0" rIns="0">
            <a:spAutoFit/>
          </a:bodyPr>
          <a:lstStyle/>
          <a:p>
            <a:pPr algn="l">
              <a:lnSpc>
                <a:spcPts val="4203"/>
              </a:lnSpc>
            </a:pPr>
            <a:r>
              <a:rPr lang="en-US" sz="3002">
                <a:solidFill>
                  <a:srgbClr val="3D3D3D"/>
                </a:solidFill>
                <a:latin typeface="Horizon"/>
                <a:ea typeface="Horizon"/>
                <a:cs typeface="Horizon"/>
                <a:sym typeface="Horizon"/>
              </a:rPr>
              <a:t>el hijo de la viuda de nain</a:t>
            </a:r>
          </a:p>
        </p:txBody>
      </p:sp>
      <p:sp>
        <p:nvSpPr>
          <p:cNvPr name="TextBox 8" id="8"/>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6E3D9"/>
        </a:solidFill>
      </p:bgPr>
    </p:bg>
    <p:spTree>
      <p:nvGrpSpPr>
        <p:cNvPr id="1" name=""/>
        <p:cNvGrpSpPr/>
        <p:nvPr/>
      </p:nvGrpSpPr>
      <p:grpSpPr>
        <a:xfrm>
          <a:off x="0" y="0"/>
          <a:ext cx="0" cy="0"/>
          <a:chOff x="0" y="0"/>
          <a:chExt cx="0" cy="0"/>
        </a:xfrm>
      </p:grpSpPr>
      <p:grpSp>
        <p:nvGrpSpPr>
          <p:cNvPr name="Group 2" id="2"/>
          <p:cNvGrpSpPr/>
          <p:nvPr/>
        </p:nvGrpSpPr>
        <p:grpSpPr>
          <a:xfrm rot="0">
            <a:off x="9133959" y="-181926"/>
            <a:ext cx="9451739" cy="5474897"/>
            <a:chOff x="0" y="0"/>
            <a:chExt cx="12602318" cy="7299863"/>
          </a:xfrm>
        </p:grpSpPr>
        <p:pic>
          <p:nvPicPr>
            <p:cNvPr name="Picture 3" id="3"/>
            <p:cNvPicPr>
              <a:picLocks noChangeAspect="true"/>
            </p:cNvPicPr>
            <p:nvPr/>
          </p:nvPicPr>
          <p:blipFill>
            <a:blip r:embed="rId2"/>
            <a:srcRect l="0" t="18287" r="0" b="29290"/>
            <a:stretch>
              <a:fillRect/>
            </a:stretch>
          </p:blipFill>
          <p:spPr>
            <a:xfrm flipH="false" flipV="false">
              <a:off x="0" y="0"/>
              <a:ext cx="12602318" cy="7299863"/>
            </a:xfrm>
            <a:prstGeom prst="rect">
              <a:avLst/>
            </a:prstGeom>
          </p:spPr>
        </p:pic>
      </p:grpSp>
      <p:grpSp>
        <p:nvGrpSpPr>
          <p:cNvPr name="Group 4" id="4"/>
          <p:cNvGrpSpPr/>
          <p:nvPr/>
        </p:nvGrpSpPr>
        <p:grpSpPr>
          <a:xfrm rot="0">
            <a:off x="0" y="0"/>
            <a:ext cx="9144000" cy="5292971"/>
            <a:chOff x="0" y="0"/>
            <a:chExt cx="3094666" cy="1791336"/>
          </a:xfrm>
        </p:grpSpPr>
        <p:sp>
          <p:nvSpPr>
            <p:cNvPr name="Freeform 5" id="5"/>
            <p:cNvSpPr/>
            <p:nvPr/>
          </p:nvSpPr>
          <p:spPr>
            <a:xfrm flipH="false" flipV="false" rot="0">
              <a:off x="0" y="0"/>
              <a:ext cx="3094666" cy="1791336"/>
            </a:xfrm>
            <a:custGeom>
              <a:avLst/>
              <a:gdLst/>
              <a:ahLst/>
              <a:cxnLst/>
              <a:rect r="r" b="b" t="t" l="l"/>
              <a:pathLst>
                <a:path h="1791336" w="3094666">
                  <a:moveTo>
                    <a:pt x="0" y="0"/>
                  </a:moveTo>
                  <a:lnTo>
                    <a:pt x="3094666" y="0"/>
                  </a:lnTo>
                  <a:lnTo>
                    <a:pt x="3094666" y="1791336"/>
                  </a:lnTo>
                  <a:lnTo>
                    <a:pt x="0" y="1791336"/>
                  </a:lnTo>
                  <a:close/>
                </a:path>
              </a:pathLst>
            </a:custGeom>
            <a:solidFill>
              <a:srgbClr val="E19251"/>
            </a:solidFill>
          </p:spPr>
        </p:sp>
      </p:grpSp>
      <p:sp>
        <p:nvSpPr>
          <p:cNvPr name="Freeform 6" id="6"/>
          <p:cNvSpPr/>
          <p:nvPr/>
        </p:nvSpPr>
        <p:spPr>
          <a:xfrm flipH="false" flipV="false" rot="0">
            <a:off x="503491" y="-1402575"/>
            <a:ext cx="4068508" cy="4114800"/>
          </a:xfrm>
          <a:custGeom>
            <a:avLst/>
            <a:gdLst/>
            <a:ahLst/>
            <a:cxnLst/>
            <a:rect r="r" b="b" t="t" l="l"/>
            <a:pathLst>
              <a:path h="4114800" w="4068508">
                <a:moveTo>
                  <a:pt x="0" y="0"/>
                </a:moveTo>
                <a:lnTo>
                  <a:pt x="4068509" y="0"/>
                </a:lnTo>
                <a:lnTo>
                  <a:pt x="4068509"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a:grpSpLocks noChangeAspect="true"/>
          </p:cNvGrpSpPr>
          <p:nvPr/>
        </p:nvGrpSpPr>
        <p:grpSpPr>
          <a:xfrm rot="0">
            <a:off x="1920990" y="175101"/>
            <a:ext cx="5271897" cy="5074247"/>
            <a:chOff x="30480" y="591820"/>
            <a:chExt cx="12736830" cy="12259310"/>
          </a:xfrm>
        </p:grpSpPr>
        <p:sp>
          <p:nvSpPr>
            <p:cNvPr name="Freeform 8" id="8"/>
            <p:cNvSpPr/>
            <p:nvPr/>
          </p:nvSpPr>
          <p:spPr>
            <a:xfrm flipH="false" flipV="false" rot="0">
              <a:off x="94741" y="832554"/>
              <a:ext cx="12517576" cy="11526913"/>
            </a:xfrm>
            <a:custGeom>
              <a:avLst/>
              <a:gdLst/>
              <a:ahLst/>
              <a:cxnLst/>
              <a:rect r="r" b="b" t="t" l="l"/>
              <a:pathLst>
                <a:path h="11526913" w="12517576">
                  <a:moveTo>
                    <a:pt x="11861039" y="4030276"/>
                  </a:moveTo>
                  <a:cubicBezTo>
                    <a:pt x="10754870" y="1880166"/>
                    <a:pt x="8526020" y="304096"/>
                    <a:pt x="6151119" y="56446"/>
                  </a:cubicBezTo>
                  <a:cubicBezTo>
                    <a:pt x="4213099" y="-240734"/>
                    <a:pt x="2938019" y="672396"/>
                    <a:pt x="1896619" y="1929696"/>
                  </a:cubicBezTo>
                  <a:cubicBezTo>
                    <a:pt x="855219" y="3186996"/>
                    <a:pt x="301499" y="4789736"/>
                    <a:pt x="77979" y="6406446"/>
                  </a:cubicBezTo>
                  <a:cubicBezTo>
                    <a:pt x="-40131" y="7259886"/>
                    <a:pt x="-64261" y="8165396"/>
                    <a:pt x="297689" y="8947716"/>
                  </a:cubicBezTo>
                  <a:cubicBezTo>
                    <a:pt x="756159" y="9939585"/>
                    <a:pt x="1758189" y="10570776"/>
                    <a:pt x="2777999" y="10963206"/>
                  </a:cubicBezTo>
                  <a:cubicBezTo>
                    <a:pt x="5521199" y="12018576"/>
                    <a:pt x="8889239" y="11609636"/>
                    <a:pt x="11024109" y="9587796"/>
                  </a:cubicBezTo>
                  <a:cubicBezTo>
                    <a:pt x="11692129" y="8955336"/>
                    <a:pt x="12239499" y="8162856"/>
                    <a:pt x="12435079" y="7263696"/>
                  </a:cubicBezTo>
                  <a:cubicBezTo>
                    <a:pt x="12672569" y="6172766"/>
                    <a:pt x="12371579" y="5023416"/>
                    <a:pt x="11861039" y="4030276"/>
                  </a:cubicBezTo>
                  <a:close/>
                </a:path>
              </a:pathLst>
            </a:custGeom>
            <a:blipFill>
              <a:blip r:embed="rId5"/>
              <a:stretch>
                <a:fillRect l="-243" t="-5134" r="243" b="-65880"/>
              </a:stretch>
            </a:blipFill>
          </p:spPr>
        </p:sp>
      </p:grpSp>
      <p:sp>
        <p:nvSpPr>
          <p:cNvPr name="Freeform 9" id="9"/>
          <p:cNvSpPr/>
          <p:nvPr/>
        </p:nvSpPr>
        <p:spPr>
          <a:xfrm flipH="false" flipV="false" rot="-7249039">
            <a:off x="16900051" y="7690283"/>
            <a:ext cx="3106674" cy="4114800"/>
          </a:xfrm>
          <a:custGeom>
            <a:avLst/>
            <a:gdLst/>
            <a:ahLst/>
            <a:cxnLst/>
            <a:rect r="r" b="b" t="t" l="l"/>
            <a:pathLst>
              <a:path h="4114800" w="3106674">
                <a:moveTo>
                  <a:pt x="0" y="0"/>
                </a:moveTo>
                <a:lnTo>
                  <a:pt x="3106674" y="0"/>
                </a:lnTo>
                <a:lnTo>
                  <a:pt x="3106674"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0" id="10"/>
          <p:cNvSpPr txBox="true"/>
          <p:nvPr/>
        </p:nvSpPr>
        <p:spPr>
          <a:xfrm rot="0">
            <a:off x="3127891" y="8028084"/>
            <a:ext cx="12032219" cy="698500"/>
          </a:xfrm>
          <a:prstGeom prst="rect">
            <a:avLst/>
          </a:prstGeom>
        </p:spPr>
        <p:txBody>
          <a:bodyPr anchor="t" rtlCol="false" tIns="0" lIns="0" bIns="0" rIns="0">
            <a:spAutoFit/>
          </a:bodyPr>
          <a:lstStyle/>
          <a:p>
            <a:pPr algn="ctr">
              <a:lnSpc>
                <a:spcPts val="5300"/>
              </a:lnSpc>
            </a:pPr>
            <a:r>
              <a:rPr lang="en-US" sz="5000">
                <a:solidFill>
                  <a:srgbClr val="3D3D3D"/>
                </a:solidFill>
                <a:latin typeface="Josefin Sans"/>
                <a:ea typeface="Josefin Sans"/>
                <a:cs typeface="Josefin Sans"/>
                <a:sym typeface="Josefin Sans"/>
              </a:rPr>
              <a:t>“El libro favorito de Sofía”</a:t>
            </a:r>
          </a:p>
        </p:txBody>
      </p:sp>
      <p:sp>
        <p:nvSpPr>
          <p:cNvPr name="TextBox 11" id="11"/>
          <p:cNvSpPr txBox="true"/>
          <p:nvPr/>
        </p:nvSpPr>
        <p:spPr>
          <a:xfrm rot="0">
            <a:off x="2649257" y="5802121"/>
            <a:ext cx="12989487" cy="853500"/>
          </a:xfrm>
          <a:prstGeom prst="rect">
            <a:avLst/>
          </a:prstGeom>
        </p:spPr>
        <p:txBody>
          <a:bodyPr anchor="t" rtlCol="false" tIns="0" lIns="0" bIns="0" rIns="0">
            <a:spAutoFit/>
          </a:bodyPr>
          <a:lstStyle/>
          <a:p>
            <a:pPr algn="ctr">
              <a:lnSpc>
                <a:spcPts val="6506"/>
              </a:lnSpc>
            </a:pPr>
            <a:r>
              <a:rPr lang="en-US" sz="4647">
                <a:solidFill>
                  <a:srgbClr val="3D3D3D"/>
                </a:solidFill>
                <a:latin typeface="Horizon"/>
                <a:ea typeface="Horizon"/>
                <a:cs typeface="Horizon"/>
                <a:sym typeface="Horizon"/>
              </a:rPr>
              <a:t>Informe misionero</a:t>
            </a:r>
          </a:p>
        </p:txBody>
      </p:sp>
      <p:sp>
        <p:nvSpPr>
          <p:cNvPr name="TextBox 12" id="12"/>
          <p:cNvSpPr txBox="true"/>
          <p:nvPr/>
        </p:nvSpPr>
        <p:spPr>
          <a:xfrm rot="0">
            <a:off x="7223498" y="392066"/>
            <a:ext cx="3841005" cy="133985"/>
          </a:xfrm>
          <a:prstGeom prst="rect">
            <a:avLst/>
          </a:prstGeom>
        </p:spPr>
        <p:txBody>
          <a:bodyPr anchor="t" rtlCol="false" tIns="0" lIns="0" bIns="0" rIns="0">
            <a:spAutoFit/>
          </a:bodyPr>
          <a:lstStyle/>
          <a:p>
            <a:pPr algn="ctr">
              <a:lnSpc>
                <a:spcPts val="970"/>
              </a:lnSpc>
            </a:pPr>
            <a:r>
              <a:rPr lang="en-US" sz="1000">
                <a:solidFill>
                  <a:srgbClr val="3D3D3D">
                    <a:alpha val="28627"/>
                  </a:srgbClr>
                </a:solidFill>
                <a:latin typeface="Horizon"/>
                <a:ea typeface="Horizon"/>
                <a:cs typeface="Horizon"/>
                <a:sym typeface="Horizon"/>
              </a:rPr>
              <a:t>recursos-biblicos.com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DAHSrCWvn70</dc:identifier>
  <dcterms:modified xsi:type="dcterms:W3CDTF">2011-08-01T06:04:30Z</dcterms:modified>
  <cp:revision>1</cp:revision>
  <dc:title>Programa DIA PPT 22-08-26</dc:title>
</cp:coreProperties>
</file>