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x="18288000" cy="10287000"/>
  <p:notesSz cx="6858000" cy="9144000"/>
  <p:embeddedFontLst>
    <p:embeddedFont>
      <p:font typeface="Sifonn" charset="1" panose="00000000000000000000"/>
      <p:regular r:id="rId31"/>
    </p:embeddedFont>
    <p:embeddedFont>
      <p:font typeface="League Spartan" charset="1" panose="00000800000000000000"/>
      <p:regular r:id="rId32"/>
    </p:embeddedFont>
    <p:embeddedFont>
      <p:font typeface="Lora" charset="1" panose="00000500000000000000"/>
      <p:regular r:id="rId33"/>
    </p:embeddedFont>
    <p:embeddedFont>
      <p:font typeface="Montserrat Ultra-Bold" charset="1" panose="00000900000000000000"/>
      <p:regular r:id="rId34"/>
    </p:embeddedFont>
    <p:embeddedFont>
      <p:font typeface="Heebo Heavy" charset="1" panose="00000A00000000000000"/>
      <p:regular r:id="rId35"/>
    </p:embeddedFont>
    <p:embeddedFont>
      <p:font typeface="Heebo Medium" charset="1" panose="00000600000000000000"/>
      <p:regular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png" Type="http://schemas.openxmlformats.org/officeDocument/2006/relationships/image"/><Relationship Id="rId4" Target="../media/image17.png" Type="http://schemas.openxmlformats.org/officeDocument/2006/relationships/image"/><Relationship Id="rId5" Target="../media/image18.png" Type="http://schemas.openxmlformats.org/officeDocument/2006/relationships/image"/><Relationship Id="rId6" Target="../media/image19.png" Type="http://schemas.openxmlformats.org/officeDocument/2006/relationships/image"/><Relationship Id="rId7" Target="../media/image20.png" Type="http://schemas.openxmlformats.org/officeDocument/2006/relationships/image"/><Relationship Id="rId8" Target="../media/image21.png" Type="http://schemas.openxmlformats.org/officeDocument/2006/relationships/image"/><Relationship Id="rId9" Target="../media/image2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Relationship Id="rId3" Target="../media/image26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28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8.png" Type="http://schemas.openxmlformats.org/officeDocument/2006/relationships/image"/><Relationship Id="rId11" Target="../media/image39.png" Type="http://schemas.openxmlformats.org/officeDocument/2006/relationships/image"/><Relationship Id="rId12" Target="../media/image40.png" Type="http://schemas.openxmlformats.org/officeDocument/2006/relationships/image"/><Relationship Id="rId13" Target="../media/image41.png" Type="http://schemas.openxmlformats.org/officeDocument/2006/relationships/image"/><Relationship Id="rId14" Target="../media/image42.png" Type="http://schemas.openxmlformats.org/officeDocument/2006/relationships/image"/><Relationship Id="rId2" Target="../media/image30.png" Type="http://schemas.openxmlformats.org/officeDocument/2006/relationships/image"/><Relationship Id="rId3" Target="../media/image31.png" Type="http://schemas.openxmlformats.org/officeDocument/2006/relationships/image"/><Relationship Id="rId4" Target="../media/image32.png" Type="http://schemas.openxmlformats.org/officeDocument/2006/relationships/image"/><Relationship Id="rId5" Target="../media/image33.png" Type="http://schemas.openxmlformats.org/officeDocument/2006/relationships/image"/><Relationship Id="rId6" Target="../media/image34.png" Type="http://schemas.openxmlformats.org/officeDocument/2006/relationships/image"/><Relationship Id="rId7" Target="../media/image35.png" Type="http://schemas.openxmlformats.org/officeDocument/2006/relationships/image"/><Relationship Id="rId8" Target="../media/image36.png" Type="http://schemas.openxmlformats.org/officeDocument/2006/relationships/image"/><Relationship Id="rId9" Target="../media/image37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3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Relationship Id="rId3" Target="../media/image2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209550"/>
            <a:ext cx="9144000" cy="9010650"/>
          </a:xfrm>
          <a:custGeom>
            <a:avLst/>
            <a:gdLst/>
            <a:ahLst/>
            <a:cxnLst/>
            <a:rect r="r" b="b" t="t" l="l"/>
            <a:pathLst>
              <a:path h="9010650" w="9144000">
                <a:moveTo>
                  <a:pt x="0" y="0"/>
                </a:moveTo>
                <a:lnTo>
                  <a:pt x="9144000" y="0"/>
                </a:lnTo>
                <a:lnTo>
                  <a:pt x="9144000" y="9010650"/>
                </a:lnTo>
                <a:lnTo>
                  <a:pt x="0" y="90106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1495425"/>
            <a:ext cx="2619375" cy="6438900"/>
          </a:xfrm>
          <a:custGeom>
            <a:avLst/>
            <a:gdLst/>
            <a:ahLst/>
            <a:cxnLst/>
            <a:rect r="r" b="b" t="t" l="l"/>
            <a:pathLst>
              <a:path h="6438900" w="2619375">
                <a:moveTo>
                  <a:pt x="0" y="0"/>
                </a:moveTo>
                <a:lnTo>
                  <a:pt x="2619375" y="0"/>
                </a:lnTo>
                <a:lnTo>
                  <a:pt x="2619375" y="6438900"/>
                </a:lnTo>
                <a:lnTo>
                  <a:pt x="0" y="64389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24000" y="1495425"/>
            <a:ext cx="2619375" cy="6010275"/>
          </a:xfrm>
          <a:custGeom>
            <a:avLst/>
            <a:gdLst/>
            <a:ahLst/>
            <a:cxnLst/>
            <a:rect r="r" b="b" t="t" l="l"/>
            <a:pathLst>
              <a:path h="6010275" w="2619375">
                <a:moveTo>
                  <a:pt x="0" y="0"/>
                </a:moveTo>
                <a:lnTo>
                  <a:pt x="2619375" y="0"/>
                </a:lnTo>
                <a:lnTo>
                  <a:pt x="2619375" y="6010275"/>
                </a:lnTo>
                <a:lnTo>
                  <a:pt x="0" y="60102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476625" y="2143125"/>
            <a:ext cx="2619375" cy="5572125"/>
          </a:xfrm>
          <a:custGeom>
            <a:avLst/>
            <a:gdLst/>
            <a:ahLst/>
            <a:cxnLst/>
            <a:rect r="r" b="b" t="t" l="l"/>
            <a:pathLst>
              <a:path h="5572125" w="2619375">
                <a:moveTo>
                  <a:pt x="0" y="0"/>
                </a:moveTo>
                <a:lnTo>
                  <a:pt x="2619375" y="0"/>
                </a:lnTo>
                <a:lnTo>
                  <a:pt x="2619375" y="5572125"/>
                </a:lnTo>
                <a:lnTo>
                  <a:pt x="0" y="55721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000625" y="3000375"/>
            <a:ext cx="1971675" cy="4286250"/>
          </a:xfrm>
          <a:custGeom>
            <a:avLst/>
            <a:gdLst/>
            <a:ahLst/>
            <a:cxnLst/>
            <a:rect r="r" b="b" t="t" l="l"/>
            <a:pathLst>
              <a:path h="4286250" w="1971675">
                <a:moveTo>
                  <a:pt x="0" y="0"/>
                </a:moveTo>
                <a:lnTo>
                  <a:pt x="1971675" y="0"/>
                </a:lnTo>
                <a:lnTo>
                  <a:pt x="1971675" y="4286250"/>
                </a:lnTo>
                <a:lnTo>
                  <a:pt x="0" y="42862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305550" y="3429000"/>
            <a:ext cx="1752600" cy="3648075"/>
          </a:xfrm>
          <a:custGeom>
            <a:avLst/>
            <a:gdLst/>
            <a:ahLst/>
            <a:cxnLst/>
            <a:rect r="r" b="b" t="t" l="l"/>
            <a:pathLst>
              <a:path h="3648075" w="1752600">
                <a:moveTo>
                  <a:pt x="0" y="0"/>
                </a:moveTo>
                <a:lnTo>
                  <a:pt x="1752600" y="0"/>
                </a:lnTo>
                <a:lnTo>
                  <a:pt x="1752600" y="3648075"/>
                </a:lnTo>
                <a:lnTo>
                  <a:pt x="0" y="36480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620000" y="3638550"/>
            <a:ext cx="1524000" cy="3219450"/>
          </a:xfrm>
          <a:custGeom>
            <a:avLst/>
            <a:gdLst/>
            <a:ahLst/>
            <a:cxnLst/>
            <a:rect r="r" b="b" t="t" l="l"/>
            <a:pathLst>
              <a:path h="3219450" w="1524000">
                <a:moveTo>
                  <a:pt x="0" y="0"/>
                </a:moveTo>
                <a:lnTo>
                  <a:pt x="1524000" y="0"/>
                </a:lnTo>
                <a:lnTo>
                  <a:pt x="1524000" y="3219450"/>
                </a:lnTo>
                <a:lnTo>
                  <a:pt x="0" y="32194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524625" y="1924050"/>
            <a:ext cx="885825" cy="647700"/>
          </a:xfrm>
          <a:custGeom>
            <a:avLst/>
            <a:gdLst/>
            <a:ahLst/>
            <a:cxnLst/>
            <a:rect r="r" b="b" t="t" l="l"/>
            <a:pathLst>
              <a:path h="647700" w="885825">
                <a:moveTo>
                  <a:pt x="0" y="0"/>
                </a:moveTo>
                <a:lnTo>
                  <a:pt x="885825" y="0"/>
                </a:lnTo>
                <a:lnTo>
                  <a:pt x="885825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400925" y="6429375"/>
            <a:ext cx="1314450" cy="857250"/>
          </a:xfrm>
          <a:custGeom>
            <a:avLst/>
            <a:gdLst/>
            <a:ahLst/>
            <a:cxnLst/>
            <a:rect r="r" b="b" t="t" l="l"/>
            <a:pathLst>
              <a:path h="857250" w="1314450">
                <a:moveTo>
                  <a:pt x="0" y="0"/>
                </a:moveTo>
                <a:lnTo>
                  <a:pt x="1314450" y="0"/>
                </a:lnTo>
                <a:lnTo>
                  <a:pt x="1314450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5657850" y="7067550"/>
            <a:ext cx="1962150" cy="1295400"/>
          </a:xfrm>
          <a:custGeom>
            <a:avLst/>
            <a:gdLst/>
            <a:ahLst/>
            <a:cxnLst/>
            <a:rect r="r" b="b" t="t" l="l"/>
            <a:pathLst>
              <a:path h="1295400" w="1962150">
                <a:moveTo>
                  <a:pt x="0" y="0"/>
                </a:moveTo>
                <a:lnTo>
                  <a:pt x="1962150" y="0"/>
                </a:lnTo>
                <a:lnTo>
                  <a:pt x="1962150" y="1295400"/>
                </a:lnTo>
                <a:lnTo>
                  <a:pt x="0" y="12954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2609850" y="7286625"/>
            <a:ext cx="3057525" cy="1933575"/>
          </a:xfrm>
          <a:custGeom>
            <a:avLst/>
            <a:gdLst/>
            <a:ahLst/>
            <a:cxnLst/>
            <a:rect r="r" b="b" t="t" l="l"/>
            <a:pathLst>
              <a:path h="1933575" w="3057525">
                <a:moveTo>
                  <a:pt x="0" y="0"/>
                </a:moveTo>
                <a:lnTo>
                  <a:pt x="3057525" y="0"/>
                </a:lnTo>
                <a:lnTo>
                  <a:pt x="3057525" y="1933575"/>
                </a:lnTo>
                <a:lnTo>
                  <a:pt x="0" y="193357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8577072" y="1656352"/>
            <a:ext cx="8046720" cy="22319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201"/>
              </a:lnSpc>
            </a:pPr>
            <a:r>
              <a:rPr lang="en-US" sz="13001">
                <a:solidFill>
                  <a:srgbClr val="3647B0"/>
                </a:solidFill>
                <a:latin typeface="Sifonn"/>
                <a:ea typeface="Sifonn"/>
                <a:cs typeface="Sifonn"/>
                <a:sym typeface="Sifonn"/>
              </a:rPr>
              <a:t>Corriendo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381744" y="3770897"/>
            <a:ext cx="7150608" cy="13686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87"/>
              </a:lnSpc>
            </a:pPr>
            <a:r>
              <a:rPr lang="en-US" sz="7991">
                <a:solidFill>
                  <a:srgbClr val="24242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por la corona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942832" y="7147066"/>
            <a:ext cx="8065008" cy="6795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4"/>
              </a:lnSpc>
            </a:pPr>
            <a:r>
              <a:rPr lang="en-US" sz="3996">
                <a:solidFill>
                  <a:srgbClr val="54545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Programa de Escuela Sabática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326085" y="9434484"/>
            <a:ext cx="2933215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>
                <a:solidFill>
                  <a:srgbClr val="545454">
                    <a:alpha val="22745"/>
                  </a:srgbClr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recursos-biblicos.com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62577" y="1271441"/>
            <a:ext cx="6136953" cy="5922160"/>
          </a:xfrm>
          <a:custGeom>
            <a:avLst/>
            <a:gdLst/>
            <a:ahLst/>
            <a:cxnLst/>
            <a:rect r="r" b="b" t="t" l="l"/>
            <a:pathLst>
              <a:path h="5922160" w="6136953">
                <a:moveTo>
                  <a:pt x="0" y="0"/>
                </a:moveTo>
                <a:lnTo>
                  <a:pt x="6136953" y="0"/>
                </a:lnTo>
                <a:lnTo>
                  <a:pt x="6136953" y="5922160"/>
                </a:lnTo>
                <a:lnTo>
                  <a:pt x="0" y="59221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979912" y="3480277"/>
            <a:ext cx="11908996" cy="5202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>
                <a:solidFill>
                  <a:srgbClr val="231E1F"/>
                </a:solidFill>
                <a:latin typeface="Lora"/>
                <a:ea typeface="Lora"/>
                <a:cs typeface="Lora"/>
                <a:sym typeface="Lora"/>
              </a:rPr>
              <a:t>¿Alguna vez han visto a un atleta olímpico prepararse para una carrera? No es solo cuestión de suerte, sino de una historia de sacrificio que se escribe día a día. El apóstol Pablo, en su primera Carta a los Corintios, utiliza el lenguaje de los juegos atléticos para enseñarnos que la vida cristiana es semejante a una competencia que exige disciplina y abnegación. Hoy, nuestro programa presentará conceptos que pueden ayudarnos a acercarnos a la meta a la cual Dios nos ha llamado.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709216" y="1575878"/>
            <a:ext cx="7220940" cy="927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>
                <a:solidFill>
                  <a:srgbClr val="3E55A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INTRODUCCION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326085" y="9434484"/>
            <a:ext cx="2933215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>
                <a:solidFill>
                  <a:srgbClr val="545454">
                    <a:alpha val="22745"/>
                  </a:srgbClr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recursos-biblicos.com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24000" y="2781300"/>
            <a:ext cx="15240000" cy="6648450"/>
          </a:xfrm>
          <a:custGeom>
            <a:avLst/>
            <a:gdLst/>
            <a:ahLst/>
            <a:cxnLst/>
            <a:rect r="r" b="b" t="t" l="l"/>
            <a:pathLst>
              <a:path h="6648450" w="15240000">
                <a:moveTo>
                  <a:pt x="0" y="0"/>
                </a:moveTo>
                <a:lnTo>
                  <a:pt x="15240000" y="0"/>
                </a:lnTo>
                <a:lnTo>
                  <a:pt x="15240000" y="6648450"/>
                </a:lnTo>
                <a:lnTo>
                  <a:pt x="0" y="66484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048625" y="3209925"/>
            <a:ext cx="3495675" cy="2152650"/>
          </a:xfrm>
          <a:custGeom>
            <a:avLst/>
            <a:gdLst/>
            <a:ahLst/>
            <a:cxnLst/>
            <a:rect r="r" b="b" t="t" l="l"/>
            <a:pathLst>
              <a:path h="2152650" w="3495675">
                <a:moveTo>
                  <a:pt x="0" y="0"/>
                </a:moveTo>
                <a:lnTo>
                  <a:pt x="3495675" y="0"/>
                </a:lnTo>
                <a:lnTo>
                  <a:pt x="3495675" y="2152650"/>
                </a:lnTo>
                <a:lnTo>
                  <a:pt x="0" y="21526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476625" y="4495800"/>
            <a:ext cx="1752600" cy="4724400"/>
          </a:xfrm>
          <a:custGeom>
            <a:avLst/>
            <a:gdLst/>
            <a:ahLst/>
            <a:cxnLst/>
            <a:rect r="r" b="b" t="t" l="l"/>
            <a:pathLst>
              <a:path h="4724400" w="1752600">
                <a:moveTo>
                  <a:pt x="0" y="0"/>
                </a:moveTo>
                <a:lnTo>
                  <a:pt x="1752600" y="0"/>
                </a:lnTo>
                <a:lnTo>
                  <a:pt x="1752600" y="4724400"/>
                </a:lnTo>
                <a:lnTo>
                  <a:pt x="0" y="47244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000625" y="4067175"/>
            <a:ext cx="1971675" cy="5153025"/>
          </a:xfrm>
          <a:custGeom>
            <a:avLst/>
            <a:gdLst/>
            <a:ahLst/>
            <a:cxnLst/>
            <a:rect r="r" b="b" t="t" l="l"/>
            <a:pathLst>
              <a:path h="5153025" w="1971675">
                <a:moveTo>
                  <a:pt x="0" y="0"/>
                </a:moveTo>
                <a:lnTo>
                  <a:pt x="1971675" y="0"/>
                </a:lnTo>
                <a:lnTo>
                  <a:pt x="1971675" y="5153025"/>
                </a:lnTo>
                <a:lnTo>
                  <a:pt x="0" y="51530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962775" y="4286250"/>
            <a:ext cx="1971675" cy="4933950"/>
          </a:xfrm>
          <a:custGeom>
            <a:avLst/>
            <a:gdLst/>
            <a:ahLst/>
            <a:cxnLst/>
            <a:rect r="r" b="b" t="t" l="l"/>
            <a:pathLst>
              <a:path h="4933950" w="1971675">
                <a:moveTo>
                  <a:pt x="0" y="0"/>
                </a:moveTo>
                <a:lnTo>
                  <a:pt x="1971675" y="0"/>
                </a:lnTo>
                <a:lnTo>
                  <a:pt x="1971675" y="4933950"/>
                </a:lnTo>
                <a:lnTo>
                  <a:pt x="0" y="49339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010775" y="4286250"/>
            <a:ext cx="1752600" cy="4933950"/>
          </a:xfrm>
          <a:custGeom>
            <a:avLst/>
            <a:gdLst/>
            <a:ahLst/>
            <a:cxnLst/>
            <a:rect r="r" b="b" t="t" l="l"/>
            <a:pathLst>
              <a:path h="4933950" w="1752600">
                <a:moveTo>
                  <a:pt x="0" y="0"/>
                </a:moveTo>
                <a:lnTo>
                  <a:pt x="1752600" y="0"/>
                </a:lnTo>
                <a:lnTo>
                  <a:pt x="1752600" y="4933950"/>
                </a:lnTo>
                <a:lnTo>
                  <a:pt x="0" y="49339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972925" y="4495800"/>
            <a:ext cx="1743075" cy="4724400"/>
          </a:xfrm>
          <a:custGeom>
            <a:avLst/>
            <a:gdLst/>
            <a:ahLst/>
            <a:cxnLst/>
            <a:rect r="r" b="b" t="t" l="l"/>
            <a:pathLst>
              <a:path h="4724400" w="1743075">
                <a:moveTo>
                  <a:pt x="0" y="0"/>
                </a:moveTo>
                <a:lnTo>
                  <a:pt x="1743075" y="0"/>
                </a:lnTo>
                <a:lnTo>
                  <a:pt x="1743075" y="4724400"/>
                </a:lnTo>
                <a:lnTo>
                  <a:pt x="0" y="47244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8906256" y="3323677"/>
            <a:ext cx="1737360" cy="703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40"/>
              </a:lnSpc>
            </a:pPr>
            <a:r>
              <a:rPr lang="en-US" b="true" sz="4171">
                <a:solidFill>
                  <a:srgbClr val="1D1D1B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META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358384" y="1532279"/>
            <a:ext cx="7589520" cy="9454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37"/>
              </a:lnSpc>
            </a:pPr>
            <a:r>
              <a:rPr lang="en-US" sz="5526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La Carrera Cristiana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326085" y="9434484"/>
            <a:ext cx="2933215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>
                <a:solidFill>
                  <a:srgbClr val="545454">
                    <a:alpha val="22745"/>
                  </a:srgbClr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recursos-biblicos.com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545388" y="3044421"/>
            <a:ext cx="9197224" cy="3133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99"/>
              </a:lnSpc>
              <a:spcBef>
                <a:spcPct val="0"/>
              </a:spcBef>
            </a:pPr>
            <a:r>
              <a:rPr lang="en-US" sz="5999">
                <a:solidFill>
                  <a:srgbClr val="3E55A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</a:t>
            </a:r>
            <a:r>
              <a:rPr lang="en-US" sz="5999">
                <a:solidFill>
                  <a:srgbClr val="3E55A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¿Es suficiente solo con participar en la carrera?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4326085" y="9434484"/>
            <a:ext cx="2933215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>
                <a:solidFill>
                  <a:srgbClr val="545454">
                    <a:alpha val="22745"/>
                  </a:srgbClr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recursos-biblicos.com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325028" y="2428301"/>
            <a:ext cx="9983578" cy="43141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2"/>
              </a:lnSpc>
            </a:pPr>
            <a:r>
              <a:rPr lang="en-US" sz="3502">
                <a:solidFill>
                  <a:srgbClr val="231E1F"/>
                </a:solidFill>
                <a:latin typeface="Lora"/>
                <a:ea typeface="Lora"/>
                <a:cs typeface="Lora"/>
                <a:sym typeface="Lora"/>
              </a:rPr>
              <a:t>¡No</a:t>
            </a:r>
            <a:r>
              <a:rPr lang="en-US" sz="3502">
                <a:solidFill>
                  <a:srgbClr val="231E1F"/>
                </a:solidFill>
                <a:latin typeface="Lora"/>
                <a:ea typeface="Lora"/>
                <a:cs typeface="Lora"/>
                <a:sym typeface="Lora"/>
              </a:rPr>
              <a:t>! Pablo dice que en el estadio todos corren, pero solo uno obtiene el premio. Por eso, su consejo para nosotros es: «Corran de tal manera que lo obtengan». No podemos ser indiferentes ni apáticos; debemos usar toda la habilidad y el vigor que el Espíritu nos da para alcanzar la victoria. 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4326085" y="9434484"/>
            <a:ext cx="2933215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>
                <a:solidFill>
                  <a:srgbClr val="545454">
                    <a:alpha val="22745"/>
                  </a:srgbClr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recursos-biblicos.com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529367" y="2955384"/>
            <a:ext cx="9229265" cy="2783316"/>
            <a:chOff x="0" y="0"/>
            <a:chExt cx="1567833" cy="47281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67833" cy="472819"/>
            </a:xfrm>
            <a:custGeom>
              <a:avLst/>
              <a:gdLst/>
              <a:ahLst/>
              <a:cxnLst/>
              <a:rect r="r" b="b" t="t" l="l"/>
              <a:pathLst>
                <a:path h="472819" w="1567833">
                  <a:moveTo>
                    <a:pt x="0" y="0"/>
                  </a:moveTo>
                  <a:lnTo>
                    <a:pt x="1567833" y="0"/>
                  </a:lnTo>
                  <a:lnTo>
                    <a:pt x="1567833" y="472819"/>
                  </a:lnTo>
                  <a:lnTo>
                    <a:pt x="0" y="472819"/>
                  </a:lnTo>
                  <a:close/>
                </a:path>
              </a:pathLst>
            </a:custGeom>
            <a:solidFill>
              <a:srgbClr val="F1E9D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1567833" cy="5299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91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8282313" y="6110175"/>
            <a:ext cx="1723375" cy="3023464"/>
          </a:xfrm>
          <a:custGeom>
            <a:avLst/>
            <a:gdLst/>
            <a:ahLst/>
            <a:cxnLst/>
            <a:rect r="r" b="b" t="t" l="l"/>
            <a:pathLst>
              <a:path h="3023464" w="1723375">
                <a:moveTo>
                  <a:pt x="0" y="0"/>
                </a:moveTo>
                <a:lnTo>
                  <a:pt x="1723374" y="0"/>
                </a:lnTo>
                <a:lnTo>
                  <a:pt x="1723374" y="3023464"/>
                </a:lnTo>
                <a:lnTo>
                  <a:pt x="0" y="30234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41503" y="1718753"/>
            <a:ext cx="15804994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00"/>
              </a:lnSpc>
            </a:pPr>
            <a:r>
              <a:rPr lang="en-US" b="true" sz="6000">
                <a:solidFill>
                  <a:srgbClr val="3E55A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HIMNO INICIAL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711546" y="3084766"/>
            <a:ext cx="4864907" cy="840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45"/>
              </a:lnSpc>
              <a:spcBef>
                <a:spcPct val="0"/>
              </a:spcBef>
            </a:pPr>
            <a:r>
              <a:rPr lang="en-US" b="true" sz="496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# 555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060127" y="4086462"/>
            <a:ext cx="8167745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231E1F"/>
                </a:solidFill>
                <a:latin typeface="Lora"/>
                <a:ea typeface="Lora"/>
                <a:cs typeface="Lora"/>
                <a:sym typeface="Lora"/>
              </a:rPr>
              <a:t>“Hoy gozoso medito”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4326085" y="9434484"/>
            <a:ext cx="2933215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>
                <a:solidFill>
                  <a:srgbClr val="545454">
                    <a:alpha val="22745"/>
                  </a:srgbClr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recursos-biblicos.com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545388" y="3044421"/>
            <a:ext cx="9197224" cy="3133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99"/>
              </a:lnSpc>
              <a:spcBef>
                <a:spcPct val="0"/>
              </a:spcBef>
            </a:pPr>
            <a:r>
              <a:rPr lang="en-US" sz="5999">
                <a:solidFill>
                  <a:srgbClr val="3E55A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¿Qué debe hacer un atleta antes de entrar a la pista? 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4326085" y="9434484"/>
            <a:ext cx="2933215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>
                <a:solidFill>
                  <a:srgbClr val="545454">
                    <a:alpha val="22745"/>
                  </a:srgbClr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recursos-biblicos.com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325028" y="2428301"/>
            <a:ext cx="9983578" cy="55531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2"/>
              </a:lnSpc>
            </a:pPr>
            <a:r>
              <a:rPr lang="en-US" sz="3502">
                <a:solidFill>
                  <a:srgbClr val="231E1F"/>
                </a:solidFill>
                <a:latin typeface="Lora"/>
                <a:ea typeface="Lora"/>
                <a:cs typeface="Lora"/>
                <a:sym typeface="Lora"/>
              </a:rPr>
              <a:t>Debe practicar el dominio propio en todo.</a:t>
            </a:r>
            <a:r>
              <a:rPr lang="en-US" sz="3502">
                <a:solidFill>
                  <a:srgbClr val="231E1F"/>
                </a:solidFill>
                <a:latin typeface="Lora"/>
                <a:ea typeface="Lora"/>
                <a:cs typeface="Lora"/>
                <a:sym typeface="Lora"/>
              </a:rPr>
              <a:t> Pablo explica que todo aquel que lucha «de todo se abstiene». Esto significa que, para ganar, debemos dominar nuestros deseos y apetitos, rechazando incluso cosas lícitas si estas debilitan nuestra mente o nuestro cuerpo para el servicio de Dios. Leamos este principio en el pasaje central de esta mañana, que se encuentra en 1 Corintios 9: 24-25 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4326085" y="9434484"/>
            <a:ext cx="2933215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>
                <a:solidFill>
                  <a:srgbClr val="545454">
                    <a:alpha val="22745"/>
                  </a:srgbClr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recursos-biblicos.com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325028" y="2428301"/>
            <a:ext cx="9983578" cy="43141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2"/>
              </a:lnSpc>
            </a:pPr>
            <a:r>
              <a:rPr lang="en-US" sz="3502">
                <a:solidFill>
                  <a:srgbClr val="3E55AE"/>
                </a:solidFill>
                <a:latin typeface="Lora"/>
                <a:ea typeface="Lora"/>
                <a:cs typeface="Lora"/>
                <a:sym typeface="Lora"/>
              </a:rPr>
              <a:t>“¿No sabéis que los que corren en el estadio, todos a la verdad corren, pero uno solo se lleva el premio? Corred de tal manera que lo obtengáis. Todo aquel que lucha, de todo se abstiene; ellos, a la verdad, para recibir una corona corruptible, pero nosotros, una incorruptible.”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14308606" y="775248"/>
            <a:ext cx="1592359" cy="2067999"/>
          </a:xfrm>
          <a:custGeom>
            <a:avLst/>
            <a:gdLst/>
            <a:ahLst/>
            <a:cxnLst/>
            <a:rect r="r" b="b" t="t" l="l"/>
            <a:pathLst>
              <a:path h="2067999" w="1592359">
                <a:moveTo>
                  <a:pt x="0" y="0"/>
                </a:moveTo>
                <a:lnTo>
                  <a:pt x="1592360" y="0"/>
                </a:lnTo>
                <a:lnTo>
                  <a:pt x="1592360" y="2067999"/>
                </a:lnTo>
                <a:lnTo>
                  <a:pt x="0" y="20679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4326085" y="9434484"/>
            <a:ext cx="2933215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>
                <a:solidFill>
                  <a:srgbClr val="545454">
                    <a:alpha val="22745"/>
                  </a:srgbClr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recursos-biblicos.com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412939" y="2508570"/>
            <a:ext cx="7462123" cy="4743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599"/>
              </a:lnSpc>
              <a:spcBef>
                <a:spcPct val="0"/>
              </a:spcBef>
            </a:pPr>
            <a:r>
              <a:rPr lang="en-US" b="true" sz="9000">
                <a:solidFill>
                  <a:srgbClr val="3E55A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MOMENTO DE ORACION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4326085" y="9434484"/>
            <a:ext cx="2933215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>
                <a:solidFill>
                  <a:srgbClr val="545454">
                    <a:alpha val="22745"/>
                  </a:srgbClr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recursos-biblicos.com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545388" y="3044421"/>
            <a:ext cx="9197224" cy="3133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99"/>
              </a:lnSpc>
              <a:spcBef>
                <a:spcPct val="0"/>
              </a:spcBef>
            </a:pPr>
            <a:r>
              <a:rPr lang="en-US" sz="5999">
                <a:solidFill>
                  <a:srgbClr val="3E55A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¿Vale la pena tanto esfuerzo por un simple trofeo?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4326085" y="9434484"/>
            <a:ext cx="2933215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>
                <a:solidFill>
                  <a:srgbClr val="545454">
                    <a:alpha val="22745"/>
                  </a:srgbClr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recursos-biblicos.com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325028" y="2428301"/>
            <a:ext cx="9983578" cy="61726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2"/>
              </a:lnSpc>
            </a:pPr>
            <a:r>
              <a:rPr lang="en-US" sz="3502">
                <a:solidFill>
                  <a:srgbClr val="231E1F"/>
                </a:solidFill>
                <a:latin typeface="Lora"/>
                <a:ea typeface="Lora"/>
                <a:cs typeface="Lora"/>
                <a:sym typeface="Lora"/>
              </a:rPr>
              <a:t>Los atletas de Corinto</a:t>
            </a:r>
            <a:r>
              <a:rPr lang="en-US" sz="3502">
                <a:solidFill>
                  <a:srgbClr val="231E1F"/>
                </a:solidFill>
                <a:latin typeface="Lora"/>
                <a:ea typeface="Lora"/>
                <a:cs typeface="Lora"/>
                <a:sym typeface="Lora"/>
              </a:rPr>
              <a:t> luchaban por una corona de hojas que pronto se marchitaba. Nuestra realidad es diferente: nosotros corremos por una corona incorruptible, una vida eterna de paz y gozo que Dios concederá a quienes hoy se esfuerzan por vencer el pecado. En esta mañana damos una bienvenida muy especial a todos los hermanos y amigos de la iglesia, y deseamos que todos perseveremos corriendo la carrera cristiana. 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4326085" y="9434484"/>
            <a:ext cx="2933215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>
                <a:solidFill>
                  <a:srgbClr val="545454">
                    <a:alpha val="22745"/>
                  </a:srgbClr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recursos-biblicos.com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412939" y="2508570"/>
            <a:ext cx="7462123" cy="3143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599"/>
              </a:lnSpc>
              <a:spcBef>
                <a:spcPct val="0"/>
              </a:spcBef>
            </a:pPr>
            <a:r>
              <a:rPr lang="en-US" b="true" sz="9000">
                <a:solidFill>
                  <a:srgbClr val="3E55A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MUSICA ESPECIAL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4326085" y="9434484"/>
            <a:ext cx="2933215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>
                <a:solidFill>
                  <a:srgbClr val="545454">
                    <a:alpha val="22745"/>
                  </a:srgbClr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recursos-biblicos.com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545388" y="3044421"/>
            <a:ext cx="9197224" cy="3133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99"/>
              </a:lnSpc>
              <a:spcBef>
                <a:spcPct val="0"/>
              </a:spcBef>
            </a:pPr>
            <a:r>
              <a:rPr lang="en-US" sz="5999">
                <a:solidFill>
                  <a:srgbClr val="3E55A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¿Qué</a:t>
            </a:r>
            <a:r>
              <a:rPr lang="en-US" sz="5999">
                <a:solidFill>
                  <a:srgbClr val="3E55A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sucede si corremos sin saber hacia dónde vamos?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4326085" y="9434484"/>
            <a:ext cx="2933215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>
                <a:solidFill>
                  <a:srgbClr val="545454">
                    <a:alpha val="22745"/>
                  </a:srgbClr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recursos-biblicos.com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325028" y="2428301"/>
            <a:ext cx="9983578" cy="36946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2"/>
              </a:lnSpc>
            </a:pPr>
            <a:r>
              <a:rPr lang="en-US" sz="3502">
                <a:solidFill>
                  <a:srgbClr val="231E1F"/>
                </a:solidFill>
                <a:latin typeface="Lora"/>
                <a:ea typeface="Lora"/>
                <a:cs typeface="Lora"/>
                <a:sym typeface="Lora"/>
              </a:rPr>
              <a:t>Pablo decía: «Yo de est</a:t>
            </a:r>
            <a:r>
              <a:rPr lang="en-US" sz="3502">
                <a:solidFill>
                  <a:srgbClr val="231E1F"/>
                </a:solidFill>
                <a:latin typeface="Lora"/>
                <a:ea typeface="Lora"/>
                <a:cs typeface="Lora"/>
                <a:sym typeface="Lora"/>
              </a:rPr>
              <a:t>a manera corro, no como a la ventura». En la vida cristiana no puede haber confusión; debemos avanzar con la certeza de alcanzar la meta. Cada paso que damos como conquistadores debe estar guiado por las elevadas normas de la Biblia.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4326085" y="9434484"/>
            <a:ext cx="2933215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>
                <a:solidFill>
                  <a:srgbClr val="545454">
                    <a:alpha val="22745"/>
                  </a:srgbClr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recursos-biblicos.com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379775" y="2788794"/>
            <a:ext cx="4267905" cy="4709412"/>
          </a:xfrm>
          <a:custGeom>
            <a:avLst/>
            <a:gdLst/>
            <a:ahLst/>
            <a:cxnLst/>
            <a:rect r="r" b="b" t="t" l="l"/>
            <a:pathLst>
              <a:path h="4709412" w="4267905">
                <a:moveTo>
                  <a:pt x="0" y="0"/>
                </a:moveTo>
                <a:lnTo>
                  <a:pt x="4267905" y="0"/>
                </a:lnTo>
                <a:lnTo>
                  <a:pt x="4267905" y="4709412"/>
                </a:lnTo>
                <a:lnTo>
                  <a:pt x="0" y="47094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207201">
            <a:off x="1711722" y="4597661"/>
            <a:ext cx="3339547" cy="5245361"/>
          </a:xfrm>
          <a:custGeom>
            <a:avLst/>
            <a:gdLst/>
            <a:ahLst/>
            <a:cxnLst/>
            <a:rect r="r" b="b" t="t" l="l"/>
            <a:pathLst>
              <a:path h="5245361" w="3339547">
                <a:moveTo>
                  <a:pt x="0" y="0"/>
                </a:moveTo>
                <a:lnTo>
                  <a:pt x="3339547" y="0"/>
                </a:lnTo>
                <a:lnTo>
                  <a:pt x="3339547" y="5245362"/>
                </a:lnTo>
                <a:lnTo>
                  <a:pt x="0" y="52453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980534" y="490231"/>
            <a:ext cx="7462123" cy="3143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599"/>
              </a:lnSpc>
              <a:spcBef>
                <a:spcPct val="0"/>
              </a:spcBef>
            </a:pPr>
            <a:r>
              <a:rPr lang="en-US" b="true" sz="9000">
                <a:solidFill>
                  <a:srgbClr val="3E55A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INFORME MISIONERO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560104" y="4216400"/>
            <a:ext cx="7462123" cy="1749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000"/>
              </a:lnSpc>
              <a:spcBef>
                <a:spcPct val="0"/>
              </a:spcBef>
            </a:pPr>
            <a:r>
              <a:rPr lang="en-US" b="true" sz="5000">
                <a:solidFill>
                  <a:srgbClr val="3E55A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“Directora de dos padres”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024639" y="7767738"/>
            <a:ext cx="7462123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200"/>
              </a:lnSpc>
              <a:spcBef>
                <a:spcPct val="0"/>
              </a:spcBef>
            </a:pPr>
            <a:r>
              <a:rPr lang="en-US" b="true" sz="3000">
                <a:solidFill>
                  <a:srgbClr val="3E55A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Camelia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4326085" y="9434484"/>
            <a:ext cx="2933215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>
                <a:solidFill>
                  <a:srgbClr val="545454">
                    <a:alpha val="22745"/>
                  </a:srgbClr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recursos-biblicos.com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545388" y="3044421"/>
            <a:ext cx="9197224" cy="3133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99"/>
              </a:lnSpc>
              <a:spcBef>
                <a:spcPct val="0"/>
              </a:spcBef>
            </a:pPr>
            <a:r>
              <a:rPr lang="en-US" sz="5999">
                <a:solidFill>
                  <a:srgbClr val="3E55A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Pablo también</a:t>
            </a:r>
            <a:r>
              <a:rPr lang="en-US" sz="5999">
                <a:solidFill>
                  <a:srgbClr val="3E55A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habla de pelear. ¿Contra quién es la lucha?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4326085" y="9434484"/>
            <a:ext cx="2933215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>
                <a:solidFill>
                  <a:srgbClr val="545454">
                    <a:alpha val="22745"/>
                  </a:srgbClr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recursos-biblicos.com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325028" y="2428301"/>
            <a:ext cx="9983578" cy="43141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2"/>
              </a:lnSpc>
            </a:pPr>
            <a:r>
              <a:rPr lang="en-US" sz="3502">
                <a:solidFill>
                  <a:srgbClr val="231E1F"/>
                </a:solidFill>
                <a:latin typeface="Lora"/>
                <a:ea typeface="Lora"/>
                <a:cs typeface="Lora"/>
                <a:sym typeface="Lora"/>
              </a:rPr>
              <a:t>No es contra otros</a:t>
            </a:r>
            <a:r>
              <a:rPr lang="en-US" sz="3502">
                <a:solidFill>
                  <a:srgbClr val="231E1F"/>
                </a:solidFill>
                <a:latin typeface="Lora"/>
                <a:ea typeface="Lora"/>
                <a:cs typeface="Lora"/>
                <a:sym typeface="Lora"/>
              </a:rPr>
              <a:t> hermanos, sino contra nuestra propia naturaleza pecaminosa. Pablo afirma que no golpea el aire, sino que golpea su cuerpo para ponerlo en servidumbre. Esto significa tratar con firmeza nuestras malas tendencias y someter todo nuestro ser a Dios, para que los impulsos carnales no nos dominen. 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4326085" y="9434484"/>
            <a:ext cx="2933215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>
                <a:solidFill>
                  <a:srgbClr val="545454">
                    <a:alpha val="22745"/>
                  </a:srgbClr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recursos-biblicos.com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068004">
            <a:off x="11778878" y="2701896"/>
            <a:ext cx="4012148" cy="6339194"/>
          </a:xfrm>
          <a:custGeom>
            <a:avLst/>
            <a:gdLst/>
            <a:ahLst/>
            <a:cxnLst/>
            <a:rect r="r" b="b" t="t" l="l"/>
            <a:pathLst>
              <a:path h="6339194" w="4012148">
                <a:moveTo>
                  <a:pt x="0" y="0"/>
                </a:moveTo>
                <a:lnTo>
                  <a:pt x="4012148" y="0"/>
                </a:lnTo>
                <a:lnTo>
                  <a:pt x="4012148" y="6339195"/>
                </a:lnTo>
                <a:lnTo>
                  <a:pt x="0" y="63391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980534" y="490231"/>
            <a:ext cx="7462123" cy="3143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599"/>
              </a:lnSpc>
              <a:spcBef>
                <a:spcPct val="0"/>
              </a:spcBef>
            </a:pPr>
            <a:r>
              <a:rPr lang="en-US" b="true" sz="9000">
                <a:solidFill>
                  <a:srgbClr val="3E55A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NUEVO HORIZONTE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3560104" y="4216400"/>
            <a:ext cx="7462123" cy="1749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000"/>
              </a:lnSpc>
              <a:spcBef>
                <a:spcPct val="0"/>
              </a:spcBef>
            </a:pPr>
            <a:r>
              <a:rPr lang="en-US" b="true" sz="5000">
                <a:solidFill>
                  <a:srgbClr val="3E55A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Inversión: Dios hará posible tu sueño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326085" y="9434484"/>
            <a:ext cx="2933215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>
                <a:solidFill>
                  <a:srgbClr val="545454">
                    <a:alpha val="22745"/>
                  </a:srgbClr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recursos-biblicos.com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545388" y="3044421"/>
            <a:ext cx="9197224" cy="3133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99"/>
              </a:lnSpc>
              <a:spcBef>
                <a:spcPct val="0"/>
              </a:spcBef>
            </a:pPr>
            <a:r>
              <a:rPr lang="en-US" sz="5999">
                <a:solidFill>
                  <a:srgbClr val="3E55A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¿Qué es lo más triste</a:t>
            </a:r>
            <a:r>
              <a:rPr lang="en-US" sz="5999">
                <a:solidFill>
                  <a:srgbClr val="3E55A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que le podría ocurrir a un líder o guía?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4326085" y="9434484"/>
            <a:ext cx="2933215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>
                <a:solidFill>
                  <a:srgbClr val="545454">
                    <a:alpha val="22745"/>
                  </a:srgbClr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recursos-biblicos.com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325028" y="2428301"/>
            <a:ext cx="9983578" cy="43141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2"/>
              </a:lnSpc>
            </a:pPr>
            <a:r>
              <a:rPr lang="en-US" sz="3502">
                <a:solidFill>
                  <a:srgbClr val="231E1F"/>
                </a:solidFill>
                <a:latin typeface="Lora"/>
                <a:ea typeface="Lora"/>
                <a:cs typeface="Lora"/>
                <a:sym typeface="Lora"/>
              </a:rPr>
              <a:t>Pablo temía que, después</a:t>
            </a:r>
            <a:r>
              <a:rPr lang="en-US" sz="3502">
                <a:solidFill>
                  <a:srgbClr val="231E1F"/>
                </a:solidFill>
                <a:latin typeface="Lora"/>
                <a:ea typeface="Lora"/>
                <a:cs typeface="Lora"/>
                <a:sym typeface="Lora"/>
              </a:rPr>
              <a:t> de haber sido heraldo para otros, él mismo viniera a ser eliminado. Como conquistadores, anunciamos a otros las reglas de la salvación; por ello, debemos ser los primeros en cumplirlas, a fin de no ser desaprobados por el Gran Juez al final de la carrera. 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4326085" y="9434484"/>
            <a:ext cx="2933215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>
                <a:solidFill>
                  <a:srgbClr val="545454">
                    <a:alpha val="22745"/>
                  </a:srgbClr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recursos-biblicos.com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828925" y="209550"/>
            <a:ext cx="7410450" cy="10077450"/>
          </a:xfrm>
          <a:custGeom>
            <a:avLst/>
            <a:gdLst/>
            <a:ahLst/>
            <a:cxnLst/>
            <a:rect r="r" b="b" t="t" l="l"/>
            <a:pathLst>
              <a:path h="10077450" w="7410450">
                <a:moveTo>
                  <a:pt x="0" y="0"/>
                </a:moveTo>
                <a:lnTo>
                  <a:pt x="7410450" y="0"/>
                </a:lnTo>
                <a:lnTo>
                  <a:pt x="7410450" y="10077450"/>
                </a:lnTo>
                <a:lnTo>
                  <a:pt x="0" y="100774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078224" y="1755974"/>
            <a:ext cx="5047488" cy="4615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72"/>
              </a:lnSpc>
            </a:pPr>
            <a:r>
              <a:rPr lang="en-US" b="true" sz="3338">
                <a:solidFill>
                  <a:srgbClr val="003C64"/>
                </a:solidFill>
                <a:latin typeface="Heebo Heavy"/>
                <a:ea typeface="Heebo Heavy"/>
                <a:cs typeface="Heebo Heavy"/>
                <a:sym typeface="Heebo Heavy"/>
              </a:rPr>
              <a:t>INFORME SECRETARIAL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3476625" y="2781300"/>
            <a:ext cx="6324600" cy="647700"/>
          </a:xfrm>
          <a:custGeom>
            <a:avLst/>
            <a:gdLst/>
            <a:ahLst/>
            <a:cxnLst/>
            <a:rect r="r" b="b" t="t" l="l"/>
            <a:pathLst>
              <a:path h="647700" w="6324600">
                <a:moveTo>
                  <a:pt x="0" y="0"/>
                </a:moveTo>
                <a:lnTo>
                  <a:pt x="6324600" y="0"/>
                </a:lnTo>
                <a:lnTo>
                  <a:pt x="6324600" y="647700"/>
                </a:lnTo>
                <a:lnTo>
                  <a:pt x="0" y="6477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517136" y="3004566"/>
            <a:ext cx="4151376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16"/>
              </a:lnSpc>
            </a:pPr>
            <a:r>
              <a:rPr lang="en-US" b="true" sz="1846">
                <a:solidFill>
                  <a:srgbClr val="FFFFFF"/>
                </a:solidFill>
                <a:latin typeface="Heebo Heavy"/>
                <a:ea typeface="Heebo Heavy"/>
                <a:cs typeface="Heebo Heavy"/>
                <a:sym typeface="Heebo Heavy"/>
              </a:rPr>
              <a:t>DATOS CLAVE DE LA IGLESIA EN 2026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3476625" y="3429000"/>
            <a:ext cx="3057525" cy="2571750"/>
          </a:xfrm>
          <a:custGeom>
            <a:avLst/>
            <a:gdLst/>
            <a:ahLst/>
            <a:cxnLst/>
            <a:rect r="r" b="b" t="t" l="l"/>
            <a:pathLst>
              <a:path h="2571750" w="3057525">
                <a:moveTo>
                  <a:pt x="0" y="0"/>
                </a:moveTo>
                <a:lnTo>
                  <a:pt x="3057525" y="0"/>
                </a:lnTo>
                <a:lnTo>
                  <a:pt x="3057525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914775" y="3857625"/>
            <a:ext cx="1095375" cy="857250"/>
          </a:xfrm>
          <a:custGeom>
            <a:avLst/>
            <a:gdLst/>
            <a:ahLst/>
            <a:cxnLst/>
            <a:rect r="r" b="b" t="t" l="l"/>
            <a:pathLst>
              <a:path h="857250" w="1095375">
                <a:moveTo>
                  <a:pt x="0" y="0"/>
                </a:moveTo>
                <a:lnTo>
                  <a:pt x="1095375" y="0"/>
                </a:lnTo>
                <a:lnTo>
                  <a:pt x="109537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102352" y="3948493"/>
            <a:ext cx="877824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47"/>
              </a:lnSpc>
            </a:pPr>
            <a:r>
              <a:rPr lang="en-US" b="true" sz="3956">
                <a:solidFill>
                  <a:srgbClr val="37B6FF"/>
                </a:solidFill>
                <a:latin typeface="Heebo Heavy"/>
                <a:ea typeface="Heebo Heavy"/>
                <a:cs typeface="Heebo Heavy"/>
                <a:sym typeface="Heebo Heavy"/>
              </a:rPr>
              <a:t>250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005072" y="4769715"/>
            <a:ext cx="2103120" cy="9651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08"/>
              </a:lnSpc>
            </a:pPr>
            <a:r>
              <a:rPr lang="en-US" sz="2006" b="true">
                <a:solidFill>
                  <a:srgbClr val="000000"/>
                </a:solidFill>
                <a:latin typeface="Heebo Medium"/>
                <a:ea typeface="Heebo Medium"/>
                <a:cs typeface="Heebo Medium"/>
                <a:sym typeface="Heebo Medium"/>
              </a:rPr>
              <a:t>Asistencia de miembros durante el día de hoy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6524625" y="3429000"/>
            <a:ext cx="3276600" cy="2571750"/>
          </a:xfrm>
          <a:custGeom>
            <a:avLst/>
            <a:gdLst/>
            <a:ahLst/>
            <a:cxnLst/>
            <a:rect r="r" b="b" t="t" l="l"/>
            <a:pathLst>
              <a:path h="2571750" w="3276600">
                <a:moveTo>
                  <a:pt x="0" y="0"/>
                </a:moveTo>
                <a:lnTo>
                  <a:pt x="3276600" y="0"/>
                </a:lnTo>
                <a:lnTo>
                  <a:pt x="3276600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6962775" y="3638550"/>
            <a:ext cx="1095375" cy="1076325"/>
          </a:xfrm>
          <a:custGeom>
            <a:avLst/>
            <a:gdLst/>
            <a:ahLst/>
            <a:cxnLst/>
            <a:rect r="r" b="b" t="t" l="l"/>
            <a:pathLst>
              <a:path h="1076325" w="1095375">
                <a:moveTo>
                  <a:pt x="0" y="0"/>
                </a:moveTo>
                <a:lnTo>
                  <a:pt x="1095375" y="0"/>
                </a:lnTo>
                <a:lnTo>
                  <a:pt x="109537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8266176" y="3905631"/>
            <a:ext cx="1005840" cy="685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30"/>
              </a:lnSpc>
            </a:pPr>
            <a:r>
              <a:rPr lang="en-US" b="true" sz="4525">
                <a:solidFill>
                  <a:srgbClr val="F49630"/>
                </a:solidFill>
                <a:latin typeface="Heebo Heavy"/>
                <a:ea typeface="Heebo Heavy"/>
                <a:cs typeface="Heebo Heavy"/>
                <a:sym typeface="Heebo Heavy"/>
              </a:rPr>
              <a:t>15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424928" y="4770626"/>
            <a:ext cx="1609344" cy="3095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43"/>
              </a:lnSpc>
            </a:pPr>
            <a:r>
              <a:rPr lang="en-US" sz="1879" b="true">
                <a:solidFill>
                  <a:srgbClr val="000000"/>
                </a:solidFill>
                <a:latin typeface="Heebo Medium"/>
                <a:ea typeface="Heebo Medium"/>
                <a:cs typeface="Heebo Medium"/>
                <a:sym typeface="Heebo Medium"/>
              </a:rPr>
              <a:t>Visitas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3476625" y="6210300"/>
            <a:ext cx="3057525" cy="2790825"/>
          </a:xfrm>
          <a:custGeom>
            <a:avLst/>
            <a:gdLst/>
            <a:ahLst/>
            <a:cxnLst/>
            <a:rect r="r" b="b" t="t" l="l"/>
            <a:pathLst>
              <a:path h="2790825" w="3057525">
                <a:moveTo>
                  <a:pt x="0" y="0"/>
                </a:moveTo>
                <a:lnTo>
                  <a:pt x="3057525" y="0"/>
                </a:lnTo>
                <a:lnTo>
                  <a:pt x="3057525" y="2790825"/>
                </a:lnTo>
                <a:lnTo>
                  <a:pt x="0" y="27908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695700" y="6638925"/>
            <a:ext cx="1314450" cy="866775"/>
          </a:xfrm>
          <a:custGeom>
            <a:avLst/>
            <a:gdLst/>
            <a:ahLst/>
            <a:cxnLst/>
            <a:rect r="r" b="b" t="t" l="l"/>
            <a:pathLst>
              <a:path h="866775" w="1314450">
                <a:moveTo>
                  <a:pt x="0" y="0"/>
                </a:moveTo>
                <a:lnTo>
                  <a:pt x="1314450" y="0"/>
                </a:lnTo>
                <a:lnTo>
                  <a:pt x="1314450" y="866775"/>
                </a:lnTo>
                <a:lnTo>
                  <a:pt x="0" y="8667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5193792" y="6661594"/>
            <a:ext cx="1330833" cy="79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31"/>
              </a:lnSpc>
            </a:pPr>
            <a:r>
              <a:rPr lang="en-US" b="true" sz="5193">
                <a:solidFill>
                  <a:srgbClr val="5D9B3B"/>
                </a:solidFill>
                <a:latin typeface="Heebo Heavy"/>
                <a:ea typeface="Heebo Heavy"/>
                <a:cs typeface="Heebo Heavy"/>
                <a:sym typeface="Heebo Heavy"/>
              </a:rPr>
              <a:t>180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822192" y="7708243"/>
            <a:ext cx="2432304" cy="9928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99"/>
              </a:lnSpc>
            </a:pPr>
            <a:r>
              <a:rPr lang="en-US" sz="2076" b="true">
                <a:solidFill>
                  <a:srgbClr val="000000"/>
                </a:solidFill>
                <a:latin typeface="Heebo Medium"/>
                <a:ea typeface="Heebo Medium"/>
                <a:cs typeface="Heebo Medium"/>
                <a:sym typeface="Heebo Medium"/>
              </a:rPr>
              <a:t>Personas que estudian la lección de Escuela Sabática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6524625" y="6000750"/>
            <a:ext cx="3276600" cy="3000375"/>
          </a:xfrm>
          <a:custGeom>
            <a:avLst/>
            <a:gdLst/>
            <a:ahLst/>
            <a:cxnLst/>
            <a:rect r="r" b="b" t="t" l="l"/>
            <a:pathLst>
              <a:path h="3000375" w="3276600">
                <a:moveTo>
                  <a:pt x="0" y="0"/>
                </a:moveTo>
                <a:lnTo>
                  <a:pt x="3276600" y="0"/>
                </a:lnTo>
                <a:lnTo>
                  <a:pt x="3276600" y="3000375"/>
                </a:lnTo>
                <a:lnTo>
                  <a:pt x="0" y="300037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7181850" y="6429375"/>
            <a:ext cx="876300" cy="1285875"/>
          </a:xfrm>
          <a:custGeom>
            <a:avLst/>
            <a:gdLst/>
            <a:ahLst/>
            <a:cxnLst/>
            <a:rect r="r" b="b" t="t" l="l"/>
            <a:pathLst>
              <a:path h="1285875" w="876300">
                <a:moveTo>
                  <a:pt x="0" y="0"/>
                </a:moveTo>
                <a:lnTo>
                  <a:pt x="876300" y="0"/>
                </a:lnTo>
                <a:lnTo>
                  <a:pt x="87630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8211312" y="6723507"/>
            <a:ext cx="950976" cy="657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24"/>
              </a:lnSpc>
            </a:pPr>
            <a:r>
              <a:rPr lang="en-US" b="true" sz="4270">
                <a:solidFill>
                  <a:srgbClr val="003C64"/>
                </a:solidFill>
                <a:latin typeface="Heebo Heavy"/>
                <a:ea typeface="Heebo Heavy"/>
                <a:cs typeface="Heebo Heavy"/>
                <a:sym typeface="Heebo Heavy"/>
              </a:rPr>
              <a:t>115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077456" y="7708243"/>
            <a:ext cx="2359152" cy="9928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99"/>
              </a:lnSpc>
            </a:pPr>
            <a:r>
              <a:rPr lang="en-US" sz="2076" b="true">
                <a:solidFill>
                  <a:srgbClr val="000000"/>
                </a:solidFill>
                <a:latin typeface="Heebo Medium"/>
                <a:ea typeface="Heebo Medium"/>
                <a:cs typeface="Heebo Medium"/>
                <a:sym typeface="Heebo Medium"/>
              </a:rPr>
              <a:t>Personas que realizan el estudio diario de la Biblia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0" y="4286250"/>
            <a:ext cx="3924300" cy="6000750"/>
          </a:xfrm>
          <a:custGeom>
            <a:avLst/>
            <a:gdLst/>
            <a:ahLst/>
            <a:cxnLst/>
            <a:rect r="r" b="b" t="t" l="l"/>
            <a:pathLst>
              <a:path h="6000750" w="3924300">
                <a:moveTo>
                  <a:pt x="0" y="0"/>
                </a:moveTo>
                <a:lnTo>
                  <a:pt x="3924300" y="0"/>
                </a:lnTo>
                <a:lnTo>
                  <a:pt x="3924300" y="6000750"/>
                </a:lnTo>
                <a:lnTo>
                  <a:pt x="0" y="600075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9353550" y="6429375"/>
            <a:ext cx="2838450" cy="3857625"/>
          </a:xfrm>
          <a:custGeom>
            <a:avLst/>
            <a:gdLst/>
            <a:ahLst/>
            <a:cxnLst/>
            <a:rect r="r" b="b" t="t" l="l"/>
            <a:pathLst>
              <a:path h="3857625" w="2838450">
                <a:moveTo>
                  <a:pt x="0" y="0"/>
                </a:moveTo>
                <a:lnTo>
                  <a:pt x="2838450" y="0"/>
                </a:lnTo>
                <a:lnTo>
                  <a:pt x="2838450" y="3857625"/>
                </a:lnTo>
                <a:lnTo>
                  <a:pt x="0" y="385762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4326085" y="9434484"/>
            <a:ext cx="2933215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>
                <a:solidFill>
                  <a:srgbClr val="545454">
                    <a:alpha val="22745"/>
                  </a:srgbClr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recursos-biblicos.com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056986" y="3374128"/>
            <a:ext cx="10206007" cy="6590490"/>
          </a:xfrm>
          <a:custGeom>
            <a:avLst/>
            <a:gdLst/>
            <a:ahLst/>
            <a:cxnLst/>
            <a:rect r="r" b="b" t="t" l="l"/>
            <a:pathLst>
              <a:path h="6590490" w="10206007">
                <a:moveTo>
                  <a:pt x="0" y="0"/>
                </a:moveTo>
                <a:lnTo>
                  <a:pt x="10206007" y="0"/>
                </a:lnTo>
                <a:lnTo>
                  <a:pt x="10206007" y="6590490"/>
                </a:lnTo>
                <a:lnTo>
                  <a:pt x="0" y="65904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706360" y="460979"/>
            <a:ext cx="11264791" cy="3143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599"/>
              </a:lnSpc>
              <a:spcBef>
                <a:spcPct val="0"/>
              </a:spcBef>
            </a:pPr>
            <a:r>
              <a:rPr lang="en-US" b="true" sz="9000">
                <a:solidFill>
                  <a:srgbClr val="3E55A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TIEMPO DE LA LECCION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4326085" y="9434484"/>
            <a:ext cx="2933215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>
                <a:solidFill>
                  <a:srgbClr val="545454">
                    <a:alpha val="22745"/>
                  </a:srgbClr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recursos-biblicos.com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62577" y="1271441"/>
            <a:ext cx="6136953" cy="5922160"/>
          </a:xfrm>
          <a:custGeom>
            <a:avLst/>
            <a:gdLst/>
            <a:ahLst/>
            <a:cxnLst/>
            <a:rect r="r" b="b" t="t" l="l"/>
            <a:pathLst>
              <a:path h="5922160" w="6136953">
                <a:moveTo>
                  <a:pt x="0" y="0"/>
                </a:moveTo>
                <a:lnTo>
                  <a:pt x="6136953" y="0"/>
                </a:lnTo>
                <a:lnTo>
                  <a:pt x="6136953" y="5922160"/>
                </a:lnTo>
                <a:lnTo>
                  <a:pt x="0" y="59221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979912" y="3480277"/>
            <a:ext cx="11908996" cy="4040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>
                <a:solidFill>
                  <a:srgbClr val="231E1F"/>
                </a:solidFill>
                <a:latin typeface="Lora"/>
                <a:ea typeface="Lora"/>
                <a:cs typeface="Lora"/>
                <a:sym typeface="Lora"/>
              </a:rPr>
              <a:t>Es de suma importancia comprender que los dones y privilegios que Dios concede son para la edificación y no para el orgullo personal. La disciplina del atleta no es una carga, sino la garantía de que nuestro trabajo en el Señor no es en vano. Que este llamado a la disciplina espiritual nos inspire a permanecer firmes y constantes hasta recibir la corona que no perece.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709216" y="1575878"/>
            <a:ext cx="7220940" cy="927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>
                <a:solidFill>
                  <a:srgbClr val="3E55A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CONCLUSION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326085" y="9434484"/>
            <a:ext cx="2933215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>
                <a:solidFill>
                  <a:srgbClr val="545454">
                    <a:alpha val="22745"/>
                  </a:srgbClr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recursos-biblicos.com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529367" y="2955384"/>
            <a:ext cx="9229265" cy="3426844"/>
            <a:chOff x="0" y="0"/>
            <a:chExt cx="1567833" cy="5821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67833" cy="582140"/>
            </a:xfrm>
            <a:custGeom>
              <a:avLst/>
              <a:gdLst/>
              <a:ahLst/>
              <a:cxnLst/>
              <a:rect r="r" b="b" t="t" l="l"/>
              <a:pathLst>
                <a:path h="582140" w="1567833">
                  <a:moveTo>
                    <a:pt x="0" y="0"/>
                  </a:moveTo>
                  <a:lnTo>
                    <a:pt x="1567833" y="0"/>
                  </a:lnTo>
                  <a:lnTo>
                    <a:pt x="1567833" y="582140"/>
                  </a:lnTo>
                  <a:lnTo>
                    <a:pt x="0" y="582140"/>
                  </a:lnTo>
                  <a:close/>
                </a:path>
              </a:pathLst>
            </a:custGeom>
            <a:solidFill>
              <a:srgbClr val="F1E9D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1567833" cy="6392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91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8282313" y="6110175"/>
            <a:ext cx="1723375" cy="3023464"/>
          </a:xfrm>
          <a:custGeom>
            <a:avLst/>
            <a:gdLst/>
            <a:ahLst/>
            <a:cxnLst/>
            <a:rect r="r" b="b" t="t" l="l"/>
            <a:pathLst>
              <a:path h="3023464" w="1723375">
                <a:moveTo>
                  <a:pt x="0" y="0"/>
                </a:moveTo>
                <a:lnTo>
                  <a:pt x="1723374" y="0"/>
                </a:lnTo>
                <a:lnTo>
                  <a:pt x="1723374" y="3023464"/>
                </a:lnTo>
                <a:lnTo>
                  <a:pt x="0" y="30234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241503" y="1718753"/>
            <a:ext cx="15804994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00"/>
              </a:lnSpc>
            </a:pPr>
            <a:r>
              <a:rPr lang="en-US" b="true" sz="6000">
                <a:solidFill>
                  <a:srgbClr val="3E55A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HIMNO FINAL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711546" y="3084766"/>
            <a:ext cx="4864907" cy="840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45"/>
              </a:lnSpc>
              <a:spcBef>
                <a:spcPct val="0"/>
              </a:spcBef>
            </a:pPr>
            <a:r>
              <a:rPr lang="en-US" b="true" sz="4961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# 248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060127" y="4086462"/>
            <a:ext cx="8167745" cy="2095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231E1F"/>
                </a:solidFill>
                <a:latin typeface="Lora"/>
                <a:ea typeface="Lora"/>
                <a:cs typeface="Lora"/>
                <a:sym typeface="Lora"/>
              </a:rPr>
              <a:t>“ Que mi vida entera esté”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4326085" y="9434484"/>
            <a:ext cx="2933215" cy="240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>
                <a:solidFill>
                  <a:srgbClr val="545454">
                    <a:alpha val="22745"/>
                  </a:srgbClr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recursos-biblicos.com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DAHVdpoCkzQ</dc:identifier>
  <dcterms:modified xsi:type="dcterms:W3CDTF">2011-08-01T06:04:30Z</dcterms:modified>
  <cp:revision>1</cp:revision>
  <dc:title>Programa DIA PPT 19-09-26</dc:title>
</cp:coreProperties>
</file>