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DM Sans" pitchFamily="2" charset="0"/>
      <p:regular r:id="rId19"/>
    </p:embeddedFont>
    <p:embeddedFont>
      <p:font typeface="DM Sa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1.sv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7.jpe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9.jpe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0.sv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0.sv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O"/>
          </a:p>
        </p:txBody>
      </p:sp>
      <p:sp>
        <p:nvSpPr>
          <p:cNvPr id="4" name="Freeform 4"/>
          <p:cNvSpPr/>
          <p:nvPr/>
        </p:nvSpPr>
        <p:spPr>
          <a:xfrm>
            <a:off x="14469933" y="6303390"/>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6" name="Freeform 6"/>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7" name="Freeform 7"/>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O"/>
          </a:p>
        </p:txBody>
      </p:sp>
      <p:sp>
        <p:nvSpPr>
          <p:cNvPr id="8" name="Freeform 8"/>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O"/>
          </a:p>
        </p:txBody>
      </p:sp>
      <p:sp>
        <p:nvSpPr>
          <p:cNvPr id="9" name="Freeform 9"/>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O"/>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s-CO"/>
          </a:p>
        </p:txBody>
      </p:sp>
      <p:sp>
        <p:nvSpPr>
          <p:cNvPr id="11" name="Freeform 11"/>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O"/>
          </a:p>
        </p:txBody>
      </p:sp>
      <p:sp>
        <p:nvSpPr>
          <p:cNvPr id="12" name="Freeform 12"/>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s-CO"/>
          </a:p>
        </p:txBody>
      </p:sp>
      <p:sp>
        <p:nvSpPr>
          <p:cNvPr id="13" name="Freeform 13"/>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O"/>
          </a:p>
        </p:txBody>
      </p:sp>
      <p:sp>
        <p:nvSpPr>
          <p:cNvPr id="14" name="Freeform 14"/>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s-CO"/>
          </a:p>
        </p:txBody>
      </p:sp>
      <p:sp>
        <p:nvSpPr>
          <p:cNvPr id="15" name="Freeform 15"/>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O"/>
          </a:p>
        </p:txBody>
      </p:sp>
      <p:sp>
        <p:nvSpPr>
          <p:cNvPr id="16" name="TextBox 16"/>
          <p:cNvSpPr txBox="1"/>
          <p:nvPr/>
        </p:nvSpPr>
        <p:spPr>
          <a:xfrm>
            <a:off x="3688802" y="3161141"/>
            <a:ext cx="10910396" cy="3142249"/>
          </a:xfrm>
          <a:prstGeom prst="rect">
            <a:avLst/>
          </a:prstGeom>
        </p:spPr>
        <p:txBody>
          <a:bodyPr lIns="0" tIns="0" rIns="0" bIns="0" rtlCol="0" anchor="t">
            <a:spAutoFit/>
          </a:bodyPr>
          <a:lstStyle/>
          <a:p>
            <a:pPr algn="ctr">
              <a:lnSpc>
                <a:spcPts val="12026"/>
              </a:lnSpc>
            </a:pPr>
            <a:r>
              <a:rPr lang="en-US" sz="12398" b="1" dirty="0">
                <a:solidFill>
                  <a:srgbClr val="000000"/>
                </a:solidFill>
                <a:latin typeface="DM Sans Bold"/>
                <a:ea typeface="DM Sans Bold"/>
                <a:cs typeface="DM Sans Bold"/>
                <a:sym typeface="DM Sans Bold"/>
              </a:rPr>
              <a:t>LA MENTE DE CRISTO</a:t>
            </a:r>
          </a:p>
        </p:txBody>
      </p:sp>
      <p:grpSp>
        <p:nvGrpSpPr>
          <p:cNvPr id="20" name="Group 3">
            <a:extLst>
              <a:ext uri="{FF2B5EF4-FFF2-40B4-BE49-F238E27FC236}">
                <a16:creationId xmlns:a16="http://schemas.microsoft.com/office/drawing/2014/main" id="{9F1EAB6F-A049-83C6-6ADD-4577F4328F9F}"/>
              </a:ext>
            </a:extLst>
          </p:cNvPr>
          <p:cNvGrpSpPr/>
          <p:nvPr/>
        </p:nvGrpSpPr>
        <p:grpSpPr>
          <a:xfrm>
            <a:off x="4541083" y="7238066"/>
            <a:ext cx="9269532" cy="620050"/>
            <a:chOff x="0" y="0"/>
            <a:chExt cx="3103052" cy="2594175"/>
          </a:xfrm>
        </p:grpSpPr>
        <p:sp>
          <p:nvSpPr>
            <p:cNvPr id="21" name="Freeform 4">
              <a:extLst>
                <a:ext uri="{FF2B5EF4-FFF2-40B4-BE49-F238E27FC236}">
                  <a16:creationId xmlns:a16="http://schemas.microsoft.com/office/drawing/2014/main" id="{5F5F0690-01F0-2708-6C7C-5C466E5AC821}"/>
                </a:ext>
              </a:extLst>
            </p:cNvPr>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22" name="TextBox 5">
              <a:extLst>
                <a:ext uri="{FF2B5EF4-FFF2-40B4-BE49-F238E27FC236}">
                  <a16:creationId xmlns:a16="http://schemas.microsoft.com/office/drawing/2014/main" id="{D497E800-7FCD-CB7A-67C1-2868C1A3D2F3}"/>
                </a:ext>
              </a:extLst>
            </p:cNvPr>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18" name="Freeform 18"/>
          <p:cNvSpPr/>
          <p:nvPr/>
        </p:nvSpPr>
        <p:spPr>
          <a:xfrm>
            <a:off x="5668216" y="1995962"/>
            <a:ext cx="724985" cy="920616"/>
          </a:xfrm>
          <a:custGeom>
            <a:avLst/>
            <a:gdLst/>
            <a:ahLst/>
            <a:cxnLst/>
            <a:rect l="l" t="t" r="r" b="b"/>
            <a:pathLst>
              <a:path w="724985" h="920616">
                <a:moveTo>
                  <a:pt x="0" y="0"/>
                </a:moveTo>
                <a:lnTo>
                  <a:pt x="724986" y="0"/>
                </a:lnTo>
                <a:lnTo>
                  <a:pt x="724986" y="920616"/>
                </a:lnTo>
                <a:lnTo>
                  <a:pt x="0" y="9206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O"/>
          </a:p>
        </p:txBody>
      </p:sp>
      <p:sp>
        <p:nvSpPr>
          <p:cNvPr id="19" name="TextBox 19"/>
          <p:cNvSpPr txBox="1"/>
          <p:nvPr/>
        </p:nvSpPr>
        <p:spPr>
          <a:xfrm>
            <a:off x="14772975" y="1324657"/>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
        <p:nvSpPr>
          <p:cNvPr id="17" name="TextBox 17"/>
          <p:cNvSpPr txBox="1"/>
          <p:nvPr/>
        </p:nvSpPr>
        <p:spPr>
          <a:xfrm>
            <a:off x="5061929" y="7249998"/>
            <a:ext cx="8459795" cy="578026"/>
          </a:xfrm>
          <a:prstGeom prst="rect">
            <a:avLst/>
          </a:prstGeom>
        </p:spPr>
        <p:txBody>
          <a:bodyPr lIns="0" tIns="0" rIns="0" bIns="0" rtlCol="0" anchor="t">
            <a:spAutoFit/>
          </a:bodyPr>
          <a:lstStyle/>
          <a:p>
            <a:pPr algn="ctr">
              <a:lnSpc>
                <a:spcPts val="4381"/>
              </a:lnSpc>
            </a:pPr>
            <a:r>
              <a:rPr lang="en-US" sz="4381" b="1" spc="-87" dirty="0" err="1">
                <a:solidFill>
                  <a:srgbClr val="000000"/>
                </a:solidFill>
                <a:latin typeface="DM Sans Bold"/>
                <a:ea typeface="DM Sans Bold"/>
                <a:cs typeface="DM Sans Bold"/>
                <a:sym typeface="DM Sans Bold"/>
              </a:rPr>
              <a:t>Programa</a:t>
            </a:r>
            <a:r>
              <a:rPr lang="en-US" sz="4381" b="1" spc="-87" dirty="0">
                <a:solidFill>
                  <a:srgbClr val="000000"/>
                </a:solidFill>
                <a:latin typeface="DM Sans Bold"/>
                <a:ea typeface="DM Sans Bold"/>
                <a:cs typeface="DM Sans Bold"/>
                <a:sym typeface="DM Sans Bold"/>
              </a:rPr>
              <a:t> de Escuela </a:t>
            </a:r>
            <a:r>
              <a:rPr lang="en-US" sz="4381" b="1" spc="-87" dirty="0" err="1">
                <a:solidFill>
                  <a:srgbClr val="000000"/>
                </a:solidFill>
                <a:latin typeface="DM Sans Bold"/>
                <a:ea typeface="DM Sans Bold"/>
                <a:cs typeface="DM Sans Bold"/>
                <a:sym typeface="DM Sans Bold"/>
              </a:rPr>
              <a:t>Sabática</a:t>
            </a:r>
            <a:endParaRPr lang="en-US" sz="4381" b="1" spc="-87" dirty="0">
              <a:solidFill>
                <a:srgbClr val="000000"/>
              </a:solidFill>
              <a:latin typeface="DM Sans Bold"/>
              <a:ea typeface="DM Sans Bold"/>
              <a:cs typeface="DM Sans Bold"/>
              <a:sym typeface="DM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O"/>
          </a:p>
        </p:txBody>
      </p:sp>
      <p:sp>
        <p:nvSpPr>
          <p:cNvPr id="4" name="Freeform 4"/>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7" name="Freeform 7"/>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O"/>
          </a:p>
        </p:txBody>
      </p:sp>
      <p:sp>
        <p:nvSpPr>
          <p:cNvPr id="8" name="Freeform 8"/>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O"/>
          </a:p>
        </p:txBody>
      </p:sp>
      <p:sp>
        <p:nvSpPr>
          <p:cNvPr id="9" name="Freeform 9"/>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O"/>
          </a:p>
        </p:txBody>
      </p:sp>
      <p:sp>
        <p:nvSpPr>
          <p:cNvPr id="10" name="Freeform 10"/>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s-CO"/>
          </a:p>
        </p:txBody>
      </p:sp>
      <p:sp>
        <p:nvSpPr>
          <p:cNvPr id="11" name="Freeform 11"/>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O"/>
          </a:p>
        </p:txBody>
      </p:sp>
      <p:sp>
        <p:nvSpPr>
          <p:cNvPr id="12" name="Freeform 12"/>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s-CO"/>
          </a:p>
        </p:txBody>
      </p:sp>
      <p:sp>
        <p:nvSpPr>
          <p:cNvPr id="13" name="Freeform 13"/>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O"/>
          </a:p>
        </p:txBody>
      </p:sp>
      <p:sp>
        <p:nvSpPr>
          <p:cNvPr id="14" name="Freeform 14"/>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s-CO"/>
          </a:p>
        </p:txBody>
      </p:sp>
      <p:sp>
        <p:nvSpPr>
          <p:cNvPr id="15" name="Freeform 15"/>
          <p:cNvSpPr/>
          <p:nvPr/>
        </p:nvSpPr>
        <p:spPr>
          <a:xfrm>
            <a:off x="12902381" y="2833030"/>
            <a:ext cx="3093872" cy="4715062"/>
          </a:xfrm>
          <a:custGeom>
            <a:avLst/>
            <a:gdLst/>
            <a:ahLst/>
            <a:cxnLst/>
            <a:rect l="l" t="t" r="r" b="b"/>
            <a:pathLst>
              <a:path w="3093872" h="4715062">
                <a:moveTo>
                  <a:pt x="0" y="0"/>
                </a:moveTo>
                <a:lnTo>
                  <a:pt x="3093873" y="0"/>
                </a:lnTo>
                <a:lnTo>
                  <a:pt x="3093873" y="4715062"/>
                </a:lnTo>
                <a:lnTo>
                  <a:pt x="0" y="4715062"/>
                </a:lnTo>
                <a:lnTo>
                  <a:pt x="0" y="0"/>
                </a:lnTo>
                <a:close/>
              </a:path>
            </a:pathLst>
          </a:custGeom>
          <a:blipFill>
            <a:blip r:embed="rId15"/>
            <a:stretch>
              <a:fillRect/>
            </a:stretch>
          </a:blipFill>
        </p:spPr>
        <p:txBody>
          <a:bodyPr/>
          <a:lstStyle/>
          <a:p>
            <a:endParaRPr lang="es-CO"/>
          </a:p>
        </p:txBody>
      </p:sp>
      <p:sp>
        <p:nvSpPr>
          <p:cNvPr id="16" name="Freeform 16"/>
          <p:cNvSpPr/>
          <p:nvPr/>
        </p:nvSpPr>
        <p:spPr>
          <a:xfrm>
            <a:off x="1848379" y="2215958"/>
            <a:ext cx="6000413" cy="6621145"/>
          </a:xfrm>
          <a:custGeom>
            <a:avLst/>
            <a:gdLst/>
            <a:ahLst/>
            <a:cxnLst/>
            <a:rect l="l" t="t" r="r" b="b"/>
            <a:pathLst>
              <a:path w="6000413" h="6621145">
                <a:moveTo>
                  <a:pt x="0" y="0"/>
                </a:moveTo>
                <a:lnTo>
                  <a:pt x="6000413" y="0"/>
                </a:lnTo>
                <a:lnTo>
                  <a:pt x="6000413" y="6621145"/>
                </a:lnTo>
                <a:lnTo>
                  <a:pt x="0" y="6621145"/>
                </a:lnTo>
                <a:lnTo>
                  <a:pt x="0" y="0"/>
                </a:lnTo>
                <a:close/>
              </a:path>
            </a:pathLst>
          </a:custGeom>
          <a:blipFill>
            <a:blip r:embed="rId16"/>
            <a:stretch>
              <a:fillRect/>
            </a:stretch>
          </a:blipFill>
        </p:spPr>
        <p:txBody>
          <a:bodyPr/>
          <a:lstStyle/>
          <a:p>
            <a:endParaRPr lang="es-CO"/>
          </a:p>
        </p:txBody>
      </p:sp>
      <p:sp>
        <p:nvSpPr>
          <p:cNvPr id="17" name="TextBox 17"/>
          <p:cNvSpPr txBox="1"/>
          <p:nvPr/>
        </p:nvSpPr>
        <p:spPr>
          <a:xfrm>
            <a:off x="3304809" y="1304925"/>
            <a:ext cx="10910396" cy="1091565"/>
          </a:xfrm>
          <a:prstGeom prst="rect">
            <a:avLst/>
          </a:prstGeom>
        </p:spPr>
        <p:txBody>
          <a:bodyPr lIns="0" tIns="0" rIns="0" bIns="0" rtlCol="0" anchor="t">
            <a:spAutoFit/>
          </a:bodyPr>
          <a:lstStyle/>
          <a:p>
            <a:pPr algn="ctr">
              <a:lnSpc>
                <a:spcPts val="7830"/>
              </a:lnSpc>
            </a:pPr>
            <a:r>
              <a:rPr lang="en-US" sz="9000" b="1" dirty="0">
                <a:solidFill>
                  <a:srgbClr val="000000"/>
                </a:solidFill>
                <a:latin typeface="DM Sans Bold"/>
                <a:ea typeface="DM Sans Bold"/>
                <a:cs typeface="DM Sans Bold"/>
                <a:sym typeface="DM Sans Bold"/>
              </a:rPr>
              <a:t>Informe </a:t>
            </a:r>
            <a:r>
              <a:rPr lang="en-US" sz="9000" b="1" dirty="0" err="1">
                <a:solidFill>
                  <a:srgbClr val="000000"/>
                </a:solidFill>
                <a:latin typeface="DM Sans Bold"/>
                <a:ea typeface="DM Sans Bold"/>
                <a:cs typeface="DM Sans Bold"/>
                <a:sym typeface="DM Sans Bold"/>
              </a:rPr>
              <a:t>Misionero</a:t>
            </a:r>
            <a:endParaRPr lang="en-US" sz="9000" b="1" dirty="0">
              <a:solidFill>
                <a:srgbClr val="000000"/>
              </a:solidFill>
              <a:latin typeface="DM Sans Bold"/>
              <a:ea typeface="DM Sans Bold"/>
              <a:cs typeface="DM Sans Bold"/>
              <a:sym typeface="DM Sans Bold"/>
            </a:endParaRPr>
          </a:p>
        </p:txBody>
      </p:sp>
      <p:sp>
        <p:nvSpPr>
          <p:cNvPr id="19" name="TextBox 19"/>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grpSp>
        <p:nvGrpSpPr>
          <p:cNvPr id="20" name="Group 3">
            <a:extLst>
              <a:ext uri="{FF2B5EF4-FFF2-40B4-BE49-F238E27FC236}">
                <a16:creationId xmlns:a16="http://schemas.microsoft.com/office/drawing/2014/main" id="{49EA3EE3-FDB4-5EB9-BC94-26DAE0B0BB2B}"/>
              </a:ext>
            </a:extLst>
          </p:cNvPr>
          <p:cNvGrpSpPr/>
          <p:nvPr/>
        </p:nvGrpSpPr>
        <p:grpSpPr>
          <a:xfrm>
            <a:off x="623831" y="8305853"/>
            <a:ext cx="9269532" cy="703804"/>
            <a:chOff x="0" y="0"/>
            <a:chExt cx="3103052" cy="2594175"/>
          </a:xfrm>
        </p:grpSpPr>
        <p:sp>
          <p:nvSpPr>
            <p:cNvPr id="21" name="Freeform 4">
              <a:extLst>
                <a:ext uri="{FF2B5EF4-FFF2-40B4-BE49-F238E27FC236}">
                  <a16:creationId xmlns:a16="http://schemas.microsoft.com/office/drawing/2014/main" id="{A010528F-F856-11E6-BF89-451CDC06B518}"/>
                </a:ext>
              </a:extLst>
            </p:cNvPr>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22" name="TextBox 5">
              <a:extLst>
                <a:ext uri="{FF2B5EF4-FFF2-40B4-BE49-F238E27FC236}">
                  <a16:creationId xmlns:a16="http://schemas.microsoft.com/office/drawing/2014/main" id="{488C8347-5911-E9A9-864E-0FBF2D816B7C}"/>
                </a:ext>
              </a:extLst>
            </p:cNvPr>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18" name="TextBox 18"/>
          <p:cNvSpPr txBox="1"/>
          <p:nvPr/>
        </p:nvSpPr>
        <p:spPr>
          <a:xfrm>
            <a:off x="1028700" y="8368742"/>
            <a:ext cx="8459795" cy="578026"/>
          </a:xfrm>
          <a:prstGeom prst="rect">
            <a:avLst/>
          </a:prstGeom>
        </p:spPr>
        <p:txBody>
          <a:bodyPr lIns="0" tIns="0" rIns="0" bIns="0" rtlCol="0" anchor="t">
            <a:spAutoFit/>
          </a:bodyPr>
          <a:lstStyle/>
          <a:p>
            <a:pPr algn="ctr">
              <a:lnSpc>
                <a:spcPts val="4381"/>
              </a:lnSpc>
            </a:pPr>
            <a:r>
              <a:rPr lang="en-US" sz="4381" b="1" spc="-87" dirty="0">
                <a:solidFill>
                  <a:srgbClr val="000000"/>
                </a:solidFill>
                <a:latin typeface="DM Sans Bold"/>
                <a:ea typeface="DM Sans Bold"/>
                <a:cs typeface="DM Sans Bold"/>
                <a:sym typeface="DM Sans Bold"/>
              </a:rPr>
              <a:t>Una pareja </a:t>
            </a:r>
            <a:r>
              <a:rPr lang="en-US" sz="4381" b="1" spc="-87" dirty="0" err="1">
                <a:solidFill>
                  <a:srgbClr val="000000"/>
                </a:solidFill>
                <a:latin typeface="DM Sans Bold"/>
                <a:ea typeface="DM Sans Bold"/>
                <a:cs typeface="DM Sans Bold"/>
                <a:sym typeface="DM Sans Bold"/>
              </a:rPr>
              <a:t>formada</a:t>
            </a:r>
            <a:r>
              <a:rPr lang="en-US" sz="4381" b="1" spc="-87" dirty="0">
                <a:solidFill>
                  <a:srgbClr val="000000"/>
                </a:solidFill>
                <a:latin typeface="DM Sans Bold"/>
                <a:ea typeface="DM Sans Bold"/>
                <a:cs typeface="DM Sans Bold"/>
                <a:sym typeface="DM Sans Bold"/>
              </a:rPr>
              <a:t> </a:t>
            </a:r>
            <a:r>
              <a:rPr lang="en-US" sz="4381" b="1" spc="-87" dirty="0" err="1">
                <a:solidFill>
                  <a:srgbClr val="000000"/>
                </a:solidFill>
                <a:latin typeface="DM Sans Bold"/>
                <a:ea typeface="DM Sans Bold"/>
                <a:cs typeface="DM Sans Bold"/>
                <a:sym typeface="DM Sans Bold"/>
              </a:rPr>
              <a:t>en</a:t>
            </a:r>
            <a:r>
              <a:rPr lang="en-US" sz="4381" b="1" spc="-87" dirty="0">
                <a:solidFill>
                  <a:srgbClr val="000000"/>
                </a:solidFill>
                <a:latin typeface="DM Sans Bold"/>
                <a:ea typeface="DM Sans Bold"/>
                <a:cs typeface="DM Sans Bold"/>
                <a:sym typeface="DM Sans Bold"/>
              </a:rPr>
              <a:t> el </a:t>
            </a:r>
            <a:r>
              <a:rPr lang="en-US" sz="4381" b="1" spc="-87" dirty="0" err="1">
                <a:solidFill>
                  <a:srgbClr val="000000"/>
                </a:solidFill>
                <a:latin typeface="DM Sans Bold"/>
                <a:ea typeface="DM Sans Bold"/>
                <a:cs typeface="DM Sans Bold"/>
                <a:sym typeface="DM Sans Bold"/>
              </a:rPr>
              <a:t>cielo</a:t>
            </a:r>
            <a:endParaRPr lang="en-US" sz="4381" b="1" spc="-87" dirty="0">
              <a:solidFill>
                <a:srgbClr val="000000"/>
              </a:solidFill>
              <a:latin typeface="DM Sans Bold"/>
              <a:ea typeface="DM Sans Bold"/>
              <a:cs typeface="DM Sans Bold"/>
              <a:sym typeface="DM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532309" y="3741941"/>
            <a:ext cx="7025086"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La edificación</a:t>
            </a:r>
          </a:p>
        </p:txBody>
      </p:sp>
      <p:grpSp>
        <p:nvGrpSpPr>
          <p:cNvPr id="3" name="Group 3"/>
          <p:cNvGrpSpPr/>
          <p:nvPr/>
        </p:nvGrpSpPr>
        <p:grpSpPr>
          <a:xfrm>
            <a:off x="7704018" y="1170261"/>
            <a:ext cx="9269532" cy="7749400"/>
            <a:chOff x="0" y="0"/>
            <a:chExt cx="3103052" cy="2594175"/>
          </a:xfrm>
        </p:grpSpPr>
        <p:sp>
          <p:nvSpPr>
            <p:cNvPr id="4" name="Freeform 4"/>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5" name="TextBox 5"/>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9144000" y="1682636"/>
            <a:ext cx="6649185" cy="5648325"/>
          </a:xfrm>
          <a:prstGeom prst="rect">
            <a:avLst/>
          </a:prstGeom>
        </p:spPr>
        <p:txBody>
          <a:bodyPr lIns="0" tIns="0" rIns="0" bIns="0" rtlCol="0" anchor="t">
            <a:spAutoFit/>
          </a:bodyPr>
          <a:lstStyle/>
          <a:p>
            <a:pPr marL="0" lvl="0" indent="0" algn="just">
              <a:lnSpc>
                <a:spcPts val="4050"/>
              </a:lnSpc>
              <a:spcBef>
                <a:spcPct val="0"/>
              </a:spcBef>
            </a:pPr>
            <a:r>
              <a:rPr lang="en-US" sz="3000" spc="48">
                <a:solidFill>
                  <a:srgbClr val="000000"/>
                </a:solidFill>
                <a:latin typeface="DM Sans"/>
                <a:ea typeface="DM Sans"/>
                <a:cs typeface="DM Sans"/>
                <a:sym typeface="DM Sans"/>
              </a:rPr>
              <a:t>El</a:t>
            </a:r>
            <a:r>
              <a:rPr lang="en-US" sz="3000" u="none" spc="48">
                <a:solidFill>
                  <a:srgbClr val="000000"/>
                </a:solidFill>
                <a:latin typeface="DM Sans"/>
                <a:ea typeface="DM Sans"/>
                <a:cs typeface="DM Sans"/>
                <a:sym typeface="DM Sans"/>
              </a:rPr>
              <a:t> Espíritu reparte dones a cada uno para el «provecho común» y no para la jactancia personal. Una mentalidad espiritual procura que todo en la iglesia se haga para «edificación», priorizando lo que instruye y consuela a los hermanos. Quien tiene la mente de Cristo entiende que el miembro más débil es necesario y trabaja para que no haya desavenencias en el cuerpo.</a:t>
            </a:r>
          </a:p>
        </p:txBody>
      </p:sp>
      <p:sp>
        <p:nvSpPr>
          <p:cNvPr id="7" name="Freeform 7"/>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8" name="Freeform 8"/>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CO"/>
          </a:p>
        </p:txBody>
      </p:sp>
      <p:sp>
        <p:nvSpPr>
          <p:cNvPr id="9" name="Freeform 9"/>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10" name="Freeform 10"/>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11" name="TextBox 11"/>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O"/>
          </a:p>
        </p:txBody>
      </p:sp>
      <p:sp>
        <p:nvSpPr>
          <p:cNvPr id="4" name="Freeform 4"/>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7" name="Freeform 7"/>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O"/>
          </a:p>
        </p:txBody>
      </p:sp>
      <p:sp>
        <p:nvSpPr>
          <p:cNvPr id="8" name="Freeform 8"/>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O"/>
          </a:p>
        </p:txBody>
      </p:sp>
      <p:sp>
        <p:nvSpPr>
          <p:cNvPr id="9" name="Freeform 9"/>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O"/>
          </a:p>
        </p:txBody>
      </p:sp>
      <p:sp>
        <p:nvSpPr>
          <p:cNvPr id="10" name="Freeform 10"/>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s-CO"/>
          </a:p>
        </p:txBody>
      </p:sp>
      <p:sp>
        <p:nvSpPr>
          <p:cNvPr id="11" name="Freeform 11"/>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O"/>
          </a:p>
        </p:txBody>
      </p:sp>
      <p:sp>
        <p:nvSpPr>
          <p:cNvPr id="12" name="Freeform 12"/>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s-CO"/>
          </a:p>
        </p:txBody>
      </p:sp>
      <p:sp>
        <p:nvSpPr>
          <p:cNvPr id="13" name="Freeform 13"/>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O"/>
          </a:p>
        </p:txBody>
      </p:sp>
      <p:sp>
        <p:nvSpPr>
          <p:cNvPr id="14" name="Freeform 14"/>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s-CO"/>
          </a:p>
        </p:txBody>
      </p:sp>
      <p:sp>
        <p:nvSpPr>
          <p:cNvPr id="15" name="Freeform 15"/>
          <p:cNvSpPr/>
          <p:nvPr/>
        </p:nvSpPr>
        <p:spPr>
          <a:xfrm>
            <a:off x="7050791" y="2012059"/>
            <a:ext cx="4186419" cy="6262882"/>
          </a:xfrm>
          <a:custGeom>
            <a:avLst/>
            <a:gdLst/>
            <a:ahLst/>
            <a:cxnLst/>
            <a:rect l="l" t="t" r="r" b="b"/>
            <a:pathLst>
              <a:path w="4186419" h="6262882">
                <a:moveTo>
                  <a:pt x="0" y="0"/>
                </a:moveTo>
                <a:lnTo>
                  <a:pt x="4186418" y="0"/>
                </a:lnTo>
                <a:lnTo>
                  <a:pt x="4186418" y="6262882"/>
                </a:lnTo>
                <a:lnTo>
                  <a:pt x="0" y="6262882"/>
                </a:lnTo>
                <a:lnTo>
                  <a:pt x="0" y="0"/>
                </a:lnTo>
                <a:close/>
              </a:path>
            </a:pathLst>
          </a:custGeom>
          <a:blipFill>
            <a:blip r:embed="rId15"/>
            <a:stretch>
              <a:fillRect/>
            </a:stretch>
          </a:blipFill>
        </p:spPr>
        <p:txBody>
          <a:bodyPr/>
          <a:lstStyle/>
          <a:p>
            <a:endParaRPr lang="es-CO"/>
          </a:p>
        </p:txBody>
      </p:sp>
      <p:sp>
        <p:nvSpPr>
          <p:cNvPr id="16" name="TextBox 16"/>
          <p:cNvSpPr txBox="1"/>
          <p:nvPr/>
        </p:nvSpPr>
        <p:spPr>
          <a:xfrm>
            <a:off x="3304809" y="1304925"/>
            <a:ext cx="10910396" cy="1091565"/>
          </a:xfrm>
          <a:prstGeom prst="rect">
            <a:avLst/>
          </a:prstGeom>
        </p:spPr>
        <p:txBody>
          <a:bodyPr lIns="0" tIns="0" rIns="0" bIns="0" rtlCol="0" anchor="t">
            <a:spAutoFit/>
          </a:bodyPr>
          <a:lstStyle/>
          <a:p>
            <a:pPr algn="ctr">
              <a:lnSpc>
                <a:spcPts val="7830"/>
              </a:lnSpc>
            </a:pPr>
            <a:r>
              <a:rPr lang="en-US" sz="9000" b="1">
                <a:solidFill>
                  <a:srgbClr val="000000"/>
                </a:solidFill>
                <a:latin typeface="DM Sans Bold"/>
                <a:ea typeface="DM Sans Bold"/>
                <a:cs typeface="DM Sans Bold"/>
                <a:sym typeface="DM Sans Bold"/>
              </a:rPr>
              <a:t>Nuevo Horizonte</a:t>
            </a:r>
          </a:p>
        </p:txBody>
      </p:sp>
      <p:sp>
        <p:nvSpPr>
          <p:cNvPr id="18" name="TextBox 18"/>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grpSp>
        <p:nvGrpSpPr>
          <p:cNvPr id="19" name="Group 3">
            <a:extLst>
              <a:ext uri="{FF2B5EF4-FFF2-40B4-BE49-F238E27FC236}">
                <a16:creationId xmlns:a16="http://schemas.microsoft.com/office/drawing/2014/main" id="{A79BDDA8-8D89-2AD3-625D-C8D9BA131A74}"/>
              </a:ext>
            </a:extLst>
          </p:cNvPr>
          <p:cNvGrpSpPr/>
          <p:nvPr/>
        </p:nvGrpSpPr>
        <p:grpSpPr>
          <a:xfrm>
            <a:off x="5157569" y="7891889"/>
            <a:ext cx="9269532" cy="1483222"/>
            <a:chOff x="0" y="0"/>
            <a:chExt cx="3103052" cy="2594175"/>
          </a:xfrm>
        </p:grpSpPr>
        <p:sp>
          <p:nvSpPr>
            <p:cNvPr id="20" name="Freeform 4">
              <a:extLst>
                <a:ext uri="{FF2B5EF4-FFF2-40B4-BE49-F238E27FC236}">
                  <a16:creationId xmlns:a16="http://schemas.microsoft.com/office/drawing/2014/main" id="{690CFBED-A495-1396-63C7-A7D1112680E5}"/>
                </a:ext>
              </a:extLst>
            </p:cNvPr>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21" name="TextBox 5">
              <a:extLst>
                <a:ext uri="{FF2B5EF4-FFF2-40B4-BE49-F238E27FC236}">
                  <a16:creationId xmlns:a16="http://schemas.microsoft.com/office/drawing/2014/main" id="{C7D92829-AF00-42C0-A316-0C38C30785EE}"/>
                </a:ext>
              </a:extLst>
            </p:cNvPr>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17" name="TextBox 17"/>
          <p:cNvSpPr txBox="1"/>
          <p:nvPr/>
        </p:nvSpPr>
        <p:spPr>
          <a:xfrm>
            <a:off x="5157569" y="8239486"/>
            <a:ext cx="8459795" cy="1130476"/>
          </a:xfrm>
          <a:prstGeom prst="rect">
            <a:avLst/>
          </a:prstGeom>
        </p:spPr>
        <p:txBody>
          <a:bodyPr lIns="0" tIns="0" rIns="0" bIns="0" rtlCol="0" anchor="t">
            <a:spAutoFit/>
          </a:bodyPr>
          <a:lstStyle/>
          <a:p>
            <a:pPr algn="ctr">
              <a:lnSpc>
                <a:spcPts val="4381"/>
              </a:lnSpc>
            </a:pPr>
            <a:r>
              <a:rPr lang="en-US" sz="4381" b="1" spc="-87">
                <a:solidFill>
                  <a:srgbClr val="000000"/>
                </a:solidFill>
                <a:latin typeface="DM Sans Bold"/>
                <a:ea typeface="DM Sans Bold"/>
                <a:cs typeface="DM Sans Bold"/>
                <a:sym typeface="DM Sans Bold"/>
              </a:rPr>
              <a:t>Ofrenda de cumpleaños y agradecimiento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5282649">
            <a:off x="13037352" y="4508980"/>
            <a:ext cx="7567145" cy="2582288"/>
          </a:xfrm>
          <a:custGeom>
            <a:avLst/>
            <a:gdLst/>
            <a:ahLst/>
            <a:cxnLst/>
            <a:rect l="l" t="t" r="r" b="b"/>
            <a:pathLst>
              <a:path w="7567145" h="2582288">
                <a:moveTo>
                  <a:pt x="0" y="0"/>
                </a:moveTo>
                <a:lnTo>
                  <a:pt x="7567145" y="0"/>
                </a:lnTo>
                <a:lnTo>
                  <a:pt x="7567145" y="2582288"/>
                </a:lnTo>
                <a:lnTo>
                  <a:pt x="0" y="2582288"/>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TextBox 3"/>
          <p:cNvSpPr txBox="1"/>
          <p:nvPr/>
        </p:nvSpPr>
        <p:spPr>
          <a:xfrm>
            <a:off x="9727904" y="4097655"/>
            <a:ext cx="8560096"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Priorizar el amor</a:t>
            </a:r>
          </a:p>
        </p:txBody>
      </p:sp>
      <p:grpSp>
        <p:nvGrpSpPr>
          <p:cNvPr id="4" name="Group 4"/>
          <p:cNvGrpSpPr/>
          <p:nvPr/>
        </p:nvGrpSpPr>
        <p:grpSpPr>
          <a:xfrm>
            <a:off x="0" y="2155218"/>
            <a:ext cx="9269532" cy="7749400"/>
            <a:chOff x="0" y="0"/>
            <a:chExt cx="3103052" cy="2594175"/>
          </a:xfrm>
        </p:grpSpPr>
        <p:sp>
          <p:nvSpPr>
            <p:cNvPr id="5" name="Freeform 5"/>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6" name="TextBox 6"/>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7" name="TextBox 7"/>
          <p:cNvSpPr txBox="1"/>
          <p:nvPr/>
        </p:nvSpPr>
        <p:spPr>
          <a:xfrm>
            <a:off x="899783" y="2924767"/>
            <a:ext cx="7469965" cy="5133975"/>
          </a:xfrm>
          <a:prstGeom prst="rect">
            <a:avLst/>
          </a:prstGeom>
        </p:spPr>
        <p:txBody>
          <a:bodyPr lIns="0" tIns="0" rIns="0" bIns="0" rtlCol="0" anchor="t">
            <a:spAutoFit/>
          </a:bodyPr>
          <a:lstStyle/>
          <a:p>
            <a:pPr marL="0" lvl="0" indent="0" algn="just">
              <a:lnSpc>
                <a:spcPts val="4050"/>
              </a:lnSpc>
              <a:spcBef>
                <a:spcPct val="0"/>
              </a:spcBef>
            </a:pPr>
            <a:r>
              <a:rPr lang="en-US" sz="3000" u="none" spc="48">
                <a:solidFill>
                  <a:srgbClr val="000000"/>
                </a:solidFill>
                <a:latin typeface="DM Sans"/>
                <a:ea typeface="DM Sans"/>
                <a:cs typeface="DM Sans"/>
                <a:sym typeface="DM Sans"/>
              </a:rPr>
              <a:t>La plataforma más excelente sobre la cual descansa el pensamiento cristiano es el amor. Sin amor, incluso los dones más espectaculares son como metal que resuena o címbalo que retiñe. La mente de Cristo se caracteriza por uu amor que no es jactancioso, no busca lo suyo y todo lo soporta, siendo la prueba definitiva de nuestra unión con el Salvador.</a:t>
            </a:r>
          </a:p>
        </p:txBody>
      </p:sp>
      <p:sp>
        <p:nvSpPr>
          <p:cNvPr id="8" name="TextBox 8"/>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756466" y="1659391"/>
            <a:ext cx="12775068" cy="6968219"/>
          </a:xfrm>
          <a:custGeom>
            <a:avLst/>
            <a:gdLst/>
            <a:ahLst/>
            <a:cxnLst/>
            <a:rect l="l" t="t" r="r" b="b"/>
            <a:pathLst>
              <a:path w="12775068" h="6968219">
                <a:moveTo>
                  <a:pt x="0" y="0"/>
                </a:moveTo>
                <a:lnTo>
                  <a:pt x="12775068" y="0"/>
                </a:lnTo>
                <a:lnTo>
                  <a:pt x="12775068" y="6968218"/>
                </a:lnTo>
                <a:lnTo>
                  <a:pt x="0" y="6968218"/>
                </a:lnTo>
                <a:lnTo>
                  <a:pt x="0" y="0"/>
                </a:lnTo>
                <a:close/>
              </a:path>
            </a:pathLst>
          </a:custGeom>
          <a:blipFill>
            <a:blip r:embed="rId2"/>
            <a:stretch>
              <a:fillRect/>
            </a:stretch>
          </a:blipFill>
        </p:spPr>
        <p:txBody>
          <a:bodyPr/>
          <a:lstStyle/>
          <a:p>
            <a:endParaRPr lang="es-CO"/>
          </a:p>
        </p:txBody>
      </p:sp>
      <p:sp>
        <p:nvSpPr>
          <p:cNvPr id="3" name="TextBox 3"/>
          <p:cNvSpPr txBox="1"/>
          <p:nvPr/>
        </p:nvSpPr>
        <p:spPr>
          <a:xfrm>
            <a:off x="3495986" y="535305"/>
            <a:ext cx="11296028"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Informe Secretarial</a:t>
            </a:r>
          </a:p>
        </p:txBody>
      </p:sp>
      <p:sp>
        <p:nvSpPr>
          <p:cNvPr id="4" name="TextBox 4"/>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3" name="Freeform 3"/>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O"/>
          </a:p>
        </p:txBody>
      </p:sp>
      <p:sp>
        <p:nvSpPr>
          <p:cNvPr id="4" name="Freeform 4"/>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7" name="Freeform 7"/>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O"/>
          </a:p>
        </p:txBody>
      </p:sp>
      <p:sp>
        <p:nvSpPr>
          <p:cNvPr id="8" name="Freeform 8"/>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O"/>
          </a:p>
        </p:txBody>
      </p:sp>
      <p:sp>
        <p:nvSpPr>
          <p:cNvPr id="9" name="Freeform 9"/>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O"/>
          </a:p>
        </p:txBody>
      </p:sp>
      <p:sp>
        <p:nvSpPr>
          <p:cNvPr id="10" name="Freeform 10"/>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s-CO"/>
          </a:p>
        </p:txBody>
      </p:sp>
      <p:sp>
        <p:nvSpPr>
          <p:cNvPr id="11" name="Freeform 11"/>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O"/>
          </a:p>
        </p:txBody>
      </p:sp>
      <p:sp>
        <p:nvSpPr>
          <p:cNvPr id="12" name="Freeform 12"/>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s-CO"/>
          </a:p>
        </p:txBody>
      </p:sp>
      <p:sp>
        <p:nvSpPr>
          <p:cNvPr id="13" name="Freeform 13"/>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O"/>
          </a:p>
        </p:txBody>
      </p:sp>
      <p:sp>
        <p:nvSpPr>
          <p:cNvPr id="14" name="Freeform 14"/>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s-CO"/>
          </a:p>
        </p:txBody>
      </p:sp>
      <p:sp>
        <p:nvSpPr>
          <p:cNvPr id="15" name="Freeform 15"/>
          <p:cNvSpPr/>
          <p:nvPr/>
        </p:nvSpPr>
        <p:spPr>
          <a:xfrm>
            <a:off x="3745215" y="3278108"/>
            <a:ext cx="10797570" cy="5980192"/>
          </a:xfrm>
          <a:custGeom>
            <a:avLst/>
            <a:gdLst/>
            <a:ahLst/>
            <a:cxnLst/>
            <a:rect l="l" t="t" r="r" b="b"/>
            <a:pathLst>
              <a:path w="10797570" h="5980192">
                <a:moveTo>
                  <a:pt x="0" y="0"/>
                </a:moveTo>
                <a:lnTo>
                  <a:pt x="10797570" y="0"/>
                </a:lnTo>
                <a:lnTo>
                  <a:pt x="10797570" y="5980192"/>
                </a:lnTo>
                <a:lnTo>
                  <a:pt x="0" y="5980192"/>
                </a:lnTo>
                <a:lnTo>
                  <a:pt x="0" y="0"/>
                </a:lnTo>
                <a:close/>
              </a:path>
            </a:pathLst>
          </a:custGeom>
          <a:blipFill>
            <a:blip r:embed="rId15"/>
            <a:stretch>
              <a:fillRect/>
            </a:stretch>
          </a:blipFill>
        </p:spPr>
        <p:txBody>
          <a:bodyPr/>
          <a:lstStyle/>
          <a:p>
            <a:endParaRPr lang="es-CO"/>
          </a:p>
        </p:txBody>
      </p:sp>
      <p:sp>
        <p:nvSpPr>
          <p:cNvPr id="16" name="TextBox 16"/>
          <p:cNvSpPr txBox="1"/>
          <p:nvPr/>
        </p:nvSpPr>
        <p:spPr>
          <a:xfrm>
            <a:off x="3304809" y="809625"/>
            <a:ext cx="10910396" cy="2082165"/>
          </a:xfrm>
          <a:prstGeom prst="rect">
            <a:avLst/>
          </a:prstGeom>
        </p:spPr>
        <p:txBody>
          <a:bodyPr lIns="0" tIns="0" rIns="0" bIns="0" rtlCol="0" anchor="t">
            <a:spAutoFit/>
          </a:bodyPr>
          <a:lstStyle/>
          <a:p>
            <a:pPr algn="ctr">
              <a:lnSpc>
                <a:spcPts val="7830"/>
              </a:lnSpc>
            </a:pPr>
            <a:r>
              <a:rPr lang="en-US" sz="9000" b="1">
                <a:solidFill>
                  <a:srgbClr val="000000"/>
                </a:solidFill>
                <a:latin typeface="DM Sans Bold"/>
                <a:ea typeface="DM Sans Bold"/>
                <a:cs typeface="DM Sans Bold"/>
                <a:sym typeface="DM Sans Bold"/>
              </a:rPr>
              <a:t>Tiempo de la Lección</a:t>
            </a:r>
          </a:p>
        </p:txBody>
      </p:sp>
      <p:sp>
        <p:nvSpPr>
          <p:cNvPr id="17" name="TextBox 17"/>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5219623" y="1649730"/>
            <a:ext cx="7848753"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Conclusión</a:t>
            </a:r>
          </a:p>
        </p:txBody>
      </p:sp>
      <p:sp>
        <p:nvSpPr>
          <p:cNvPr id="3" name="TextBox 3"/>
          <p:cNvSpPr txBox="1"/>
          <p:nvPr/>
        </p:nvSpPr>
        <p:spPr>
          <a:xfrm>
            <a:off x="1801900" y="3841193"/>
            <a:ext cx="14684200" cy="3524251"/>
          </a:xfrm>
          <a:prstGeom prst="rect">
            <a:avLst/>
          </a:prstGeom>
        </p:spPr>
        <p:txBody>
          <a:bodyPr lIns="0" tIns="0" rIns="0" bIns="0" rtlCol="0" anchor="t">
            <a:spAutoFit/>
          </a:bodyPr>
          <a:lstStyle/>
          <a:p>
            <a:pPr marL="0" lvl="0" indent="0" algn="l">
              <a:lnSpc>
                <a:spcPts val="4049"/>
              </a:lnSpc>
              <a:spcBef>
                <a:spcPct val="0"/>
              </a:spcBef>
            </a:pPr>
            <a:r>
              <a:rPr lang="en-US" sz="2999" u="none" spc="179">
                <a:solidFill>
                  <a:srgbClr val="000000"/>
                </a:solidFill>
                <a:latin typeface="DM Sans"/>
                <a:ea typeface="DM Sans"/>
                <a:cs typeface="DM Sans"/>
                <a:sym typeface="DM Sans"/>
              </a:rPr>
              <a:t>Es de suma importancia entender que la mente de Cristo no es una teoría, sino una relación viviente que se traduce en una conducta irreprensible. Al asentar nuestro pensamiento sobre estas seis plataformas, permitimos que el Espíritu Santo nos transforme de niños espirituales a adultos maduros en la fe. Que desde hoy en adelante nuestra vida refleje la victoria sobre la carne y que estemos listos para ver a nuestro Señor cara a cara en su manifestación gloriosa.</a:t>
            </a:r>
          </a:p>
        </p:txBody>
      </p:sp>
      <p:sp>
        <p:nvSpPr>
          <p:cNvPr id="4" name="Freeform 4"/>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CO"/>
          </a:p>
        </p:txBody>
      </p:sp>
      <p:sp>
        <p:nvSpPr>
          <p:cNvPr id="6" name="Freeform 6"/>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7" name="Freeform 7"/>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8" name="Freeform 8"/>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9" name="TextBox 9"/>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078075" y="1267971"/>
            <a:ext cx="4208573" cy="4247184"/>
          </a:xfrm>
          <a:custGeom>
            <a:avLst/>
            <a:gdLst/>
            <a:ahLst/>
            <a:cxnLst/>
            <a:rect l="l" t="t" r="r" b="b"/>
            <a:pathLst>
              <a:path w="4208573" h="4247184">
                <a:moveTo>
                  <a:pt x="0" y="0"/>
                </a:moveTo>
                <a:lnTo>
                  <a:pt x="4208574" y="0"/>
                </a:lnTo>
                <a:lnTo>
                  <a:pt x="4208574" y="4247184"/>
                </a:lnTo>
                <a:lnTo>
                  <a:pt x="0" y="4247184"/>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Freeform 3"/>
          <p:cNvSpPr/>
          <p:nvPr/>
        </p:nvSpPr>
        <p:spPr>
          <a:xfrm>
            <a:off x="10078075" y="1028700"/>
            <a:ext cx="5771007" cy="8229600"/>
          </a:xfrm>
          <a:custGeom>
            <a:avLst/>
            <a:gdLst/>
            <a:ahLst/>
            <a:cxnLst/>
            <a:rect l="l" t="t" r="r" b="b"/>
            <a:pathLst>
              <a:path w="5771007" h="8229600">
                <a:moveTo>
                  <a:pt x="0" y="0"/>
                </a:moveTo>
                <a:lnTo>
                  <a:pt x="5771007" y="0"/>
                </a:lnTo>
                <a:lnTo>
                  <a:pt x="5771007" y="8229600"/>
                </a:lnTo>
                <a:lnTo>
                  <a:pt x="0" y="8229600"/>
                </a:lnTo>
                <a:lnTo>
                  <a:pt x="0" y="0"/>
                </a:lnTo>
                <a:close/>
              </a:path>
            </a:pathLst>
          </a:custGeom>
          <a:blipFill>
            <a:blip r:embed="rId3"/>
            <a:stretch>
              <a:fillRect/>
            </a:stretch>
          </a:blipFill>
        </p:spPr>
        <p:txBody>
          <a:bodyPr/>
          <a:lstStyle/>
          <a:p>
            <a:endParaRPr lang="es-CO"/>
          </a:p>
        </p:txBody>
      </p:sp>
      <p:sp>
        <p:nvSpPr>
          <p:cNvPr id="4" name="TextBox 4"/>
          <p:cNvSpPr txBox="1"/>
          <p:nvPr/>
        </p:nvSpPr>
        <p:spPr>
          <a:xfrm>
            <a:off x="1504950" y="2345718"/>
            <a:ext cx="7848753"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Himno y Oración Final</a:t>
            </a:r>
          </a:p>
        </p:txBody>
      </p:sp>
      <p:sp>
        <p:nvSpPr>
          <p:cNvPr id="5" name="TextBox 5"/>
          <p:cNvSpPr txBox="1"/>
          <p:nvPr/>
        </p:nvSpPr>
        <p:spPr>
          <a:xfrm>
            <a:off x="1450231" y="6127899"/>
            <a:ext cx="7707571" cy="838200"/>
          </a:xfrm>
          <a:prstGeom prst="rect">
            <a:avLst/>
          </a:prstGeom>
        </p:spPr>
        <p:txBody>
          <a:bodyPr lIns="0" tIns="0" rIns="0" bIns="0" rtlCol="0" anchor="t">
            <a:spAutoFit/>
          </a:bodyPr>
          <a:lstStyle/>
          <a:p>
            <a:pPr marL="0" lvl="0" indent="0" algn="l">
              <a:lnSpc>
                <a:spcPts val="6750"/>
              </a:lnSpc>
              <a:spcBef>
                <a:spcPct val="0"/>
              </a:spcBef>
            </a:pPr>
            <a:r>
              <a:rPr lang="en-US" sz="5000" spc="300">
                <a:solidFill>
                  <a:srgbClr val="000000"/>
                </a:solidFill>
                <a:latin typeface="DM Sans"/>
                <a:ea typeface="DM Sans"/>
                <a:cs typeface="DM Sans"/>
                <a:sym typeface="DM Sans"/>
              </a:rPr>
              <a:t># 282, ¡Brilla Jesús!</a:t>
            </a:r>
          </a:p>
        </p:txBody>
      </p:sp>
      <p:sp>
        <p:nvSpPr>
          <p:cNvPr id="6" name="TextBox 6"/>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5219623" y="1649730"/>
            <a:ext cx="7848753"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Introducción</a:t>
            </a:r>
          </a:p>
        </p:txBody>
      </p:sp>
      <p:sp>
        <p:nvSpPr>
          <p:cNvPr id="3" name="TextBox 3"/>
          <p:cNvSpPr txBox="1"/>
          <p:nvPr/>
        </p:nvSpPr>
        <p:spPr>
          <a:xfrm>
            <a:off x="1775818" y="3209924"/>
            <a:ext cx="14684200" cy="4533901"/>
          </a:xfrm>
          <a:prstGeom prst="rect">
            <a:avLst/>
          </a:prstGeom>
        </p:spPr>
        <p:txBody>
          <a:bodyPr lIns="0" tIns="0" rIns="0" bIns="0" rtlCol="0" anchor="t">
            <a:spAutoFit/>
          </a:bodyPr>
          <a:lstStyle/>
          <a:p>
            <a:pPr marL="0" lvl="0" indent="0" algn="l">
              <a:lnSpc>
                <a:spcPts val="4049"/>
              </a:lnSpc>
              <a:spcBef>
                <a:spcPct val="0"/>
              </a:spcBef>
            </a:pPr>
            <a:r>
              <a:rPr lang="en-US" sz="2999" u="none" spc="179">
                <a:solidFill>
                  <a:srgbClr val="000000"/>
                </a:solidFill>
                <a:latin typeface="DM Sans"/>
                <a:ea typeface="DM Sans"/>
                <a:cs typeface="DM Sans"/>
                <a:sym typeface="DM Sans"/>
              </a:rPr>
              <a:t>El apóstol Pablo concluye un profundo argumento sobre la sabiduría divina afirmando con autoridad: «Nosotros, por nuestra parte, tenemos la mente de Cristo» (1 Corintios 2: 16). Tener esta mente no es un acto pasivo, sino una estrategia de batalla para resistir las huestes de maldad y permanecer firmes en el conflicto cósmico. Para que nuestra fe no sea vana, debemos asentar nuestro pensamiento sobre seis plataformas espirituales que transforman nuestra percepción del mundo. En esta mañana, el programa está enfocado en que podamos identificar y comprender esas seis plataformas.</a:t>
            </a:r>
          </a:p>
        </p:txBody>
      </p:sp>
      <p:sp>
        <p:nvSpPr>
          <p:cNvPr id="4" name="Freeform 4"/>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CO"/>
          </a:p>
        </p:txBody>
      </p:sp>
      <p:sp>
        <p:nvSpPr>
          <p:cNvPr id="6" name="Freeform 6"/>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7" name="Freeform 7"/>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8" name="Freeform 8"/>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CO"/>
          </a:p>
        </p:txBody>
      </p:sp>
      <p:sp>
        <p:nvSpPr>
          <p:cNvPr id="9" name="TextBox 9"/>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532309" y="3741941"/>
            <a:ext cx="7025086"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Un mismo parecer</a:t>
            </a:r>
          </a:p>
        </p:txBody>
      </p:sp>
      <p:grpSp>
        <p:nvGrpSpPr>
          <p:cNvPr id="3" name="Group 3"/>
          <p:cNvGrpSpPr/>
          <p:nvPr/>
        </p:nvGrpSpPr>
        <p:grpSpPr>
          <a:xfrm>
            <a:off x="7704018" y="1170261"/>
            <a:ext cx="9269532" cy="7749400"/>
            <a:chOff x="0" y="0"/>
            <a:chExt cx="3103052" cy="2594175"/>
          </a:xfrm>
        </p:grpSpPr>
        <p:sp>
          <p:nvSpPr>
            <p:cNvPr id="4" name="Freeform 4"/>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5" name="TextBox 5"/>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9144000" y="1682636"/>
            <a:ext cx="6649185" cy="6162675"/>
          </a:xfrm>
          <a:prstGeom prst="rect">
            <a:avLst/>
          </a:prstGeom>
        </p:spPr>
        <p:txBody>
          <a:bodyPr lIns="0" tIns="0" rIns="0" bIns="0" rtlCol="0" anchor="t">
            <a:spAutoFit/>
          </a:bodyPr>
          <a:lstStyle/>
          <a:p>
            <a:pPr marL="0" lvl="0" indent="0" algn="just">
              <a:lnSpc>
                <a:spcPts val="4050"/>
              </a:lnSpc>
              <a:spcBef>
                <a:spcPct val="0"/>
              </a:spcBef>
            </a:pPr>
            <a:r>
              <a:rPr lang="en-US" sz="3000" u="none" spc="48">
                <a:solidFill>
                  <a:srgbClr val="000000"/>
                </a:solidFill>
                <a:latin typeface="DM Sans"/>
                <a:ea typeface="DM Sans"/>
                <a:cs typeface="DM Sans"/>
                <a:sym typeface="DM Sans"/>
              </a:rPr>
              <a:t>La mente de Cristo se manifiesta cuando los creyentes están «perfectamente unidos en una misma mente y un mismo parecer» (1 Corintios 1: 10). El espíritu partidista es una señal que muestra nuestra naturaleza carnal y divide la iglesia. Cuando nuestro pensamiento se centra en Cristo y no en líderes humanos, eliminamos las contiendas y reflejamos la unidad de la Deidad.</a:t>
            </a:r>
          </a:p>
        </p:txBody>
      </p:sp>
      <p:sp>
        <p:nvSpPr>
          <p:cNvPr id="7" name="Freeform 7"/>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CO"/>
          </a:p>
        </p:txBody>
      </p:sp>
      <p:sp>
        <p:nvSpPr>
          <p:cNvPr id="8" name="Freeform 8"/>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CO"/>
          </a:p>
        </p:txBody>
      </p:sp>
      <p:sp>
        <p:nvSpPr>
          <p:cNvPr id="9" name="Freeform 9"/>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CO"/>
          </a:p>
        </p:txBody>
      </p:sp>
      <p:sp>
        <p:nvSpPr>
          <p:cNvPr id="10" name="Freeform 10"/>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O"/>
          </a:p>
        </p:txBody>
      </p:sp>
      <p:sp>
        <p:nvSpPr>
          <p:cNvPr id="11" name="TextBox 11"/>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078075" y="1267971"/>
            <a:ext cx="4208573" cy="4247184"/>
          </a:xfrm>
          <a:custGeom>
            <a:avLst/>
            <a:gdLst/>
            <a:ahLst/>
            <a:cxnLst/>
            <a:rect l="l" t="t" r="r" b="b"/>
            <a:pathLst>
              <a:path w="4208573" h="4247184">
                <a:moveTo>
                  <a:pt x="0" y="0"/>
                </a:moveTo>
                <a:lnTo>
                  <a:pt x="4208574" y="0"/>
                </a:lnTo>
                <a:lnTo>
                  <a:pt x="4208574" y="4247184"/>
                </a:lnTo>
                <a:lnTo>
                  <a:pt x="0" y="4247184"/>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Freeform 3"/>
          <p:cNvSpPr/>
          <p:nvPr/>
        </p:nvSpPr>
        <p:spPr>
          <a:xfrm>
            <a:off x="10078075" y="1028700"/>
            <a:ext cx="5771007" cy="8229600"/>
          </a:xfrm>
          <a:custGeom>
            <a:avLst/>
            <a:gdLst/>
            <a:ahLst/>
            <a:cxnLst/>
            <a:rect l="l" t="t" r="r" b="b"/>
            <a:pathLst>
              <a:path w="5771007" h="8229600">
                <a:moveTo>
                  <a:pt x="0" y="0"/>
                </a:moveTo>
                <a:lnTo>
                  <a:pt x="5771007" y="0"/>
                </a:lnTo>
                <a:lnTo>
                  <a:pt x="5771007" y="8229600"/>
                </a:lnTo>
                <a:lnTo>
                  <a:pt x="0" y="8229600"/>
                </a:lnTo>
                <a:lnTo>
                  <a:pt x="0" y="0"/>
                </a:lnTo>
                <a:close/>
              </a:path>
            </a:pathLst>
          </a:custGeom>
          <a:blipFill>
            <a:blip r:embed="rId3"/>
            <a:stretch>
              <a:fillRect/>
            </a:stretch>
          </a:blipFill>
        </p:spPr>
        <p:txBody>
          <a:bodyPr/>
          <a:lstStyle/>
          <a:p>
            <a:endParaRPr lang="es-CO"/>
          </a:p>
        </p:txBody>
      </p:sp>
      <p:sp>
        <p:nvSpPr>
          <p:cNvPr id="4" name="TextBox 4"/>
          <p:cNvSpPr txBox="1"/>
          <p:nvPr/>
        </p:nvSpPr>
        <p:spPr>
          <a:xfrm>
            <a:off x="1504950" y="2898168"/>
            <a:ext cx="7848753" cy="11772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Himno Inicial</a:t>
            </a:r>
          </a:p>
        </p:txBody>
      </p:sp>
      <p:sp>
        <p:nvSpPr>
          <p:cNvPr id="5" name="TextBox 5"/>
          <p:cNvSpPr txBox="1"/>
          <p:nvPr/>
        </p:nvSpPr>
        <p:spPr>
          <a:xfrm>
            <a:off x="1504950" y="4759932"/>
            <a:ext cx="7707571" cy="1695450"/>
          </a:xfrm>
          <a:prstGeom prst="rect">
            <a:avLst/>
          </a:prstGeom>
        </p:spPr>
        <p:txBody>
          <a:bodyPr lIns="0" tIns="0" rIns="0" bIns="0" rtlCol="0" anchor="t">
            <a:spAutoFit/>
          </a:bodyPr>
          <a:lstStyle/>
          <a:p>
            <a:pPr marL="0" lvl="0" indent="0" algn="l">
              <a:lnSpc>
                <a:spcPts val="6750"/>
              </a:lnSpc>
              <a:spcBef>
                <a:spcPct val="0"/>
              </a:spcBef>
            </a:pPr>
            <a:r>
              <a:rPr lang="en-US" sz="5000" spc="300">
                <a:solidFill>
                  <a:srgbClr val="000000"/>
                </a:solidFill>
                <a:latin typeface="DM Sans"/>
                <a:ea typeface="DM Sans"/>
                <a:cs typeface="DM Sans"/>
                <a:sym typeface="DM Sans"/>
              </a:rPr>
              <a:t># </a:t>
            </a:r>
            <a:r>
              <a:rPr lang="en-US" sz="5000" u="none" spc="300">
                <a:solidFill>
                  <a:srgbClr val="000000"/>
                </a:solidFill>
                <a:latin typeface="DM Sans"/>
                <a:ea typeface="DM Sans"/>
                <a:cs typeface="DM Sans"/>
                <a:sym typeface="DM Sans"/>
              </a:rPr>
              <a:t>271, Hoy me llama el mundo en vano</a:t>
            </a:r>
          </a:p>
        </p:txBody>
      </p:sp>
      <p:sp>
        <p:nvSpPr>
          <p:cNvPr id="6" name="TextBox 6"/>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5282649">
            <a:off x="13037352" y="4508980"/>
            <a:ext cx="7567145" cy="2582288"/>
          </a:xfrm>
          <a:custGeom>
            <a:avLst/>
            <a:gdLst/>
            <a:ahLst/>
            <a:cxnLst/>
            <a:rect l="l" t="t" r="r" b="b"/>
            <a:pathLst>
              <a:path w="7567145" h="2582288">
                <a:moveTo>
                  <a:pt x="0" y="0"/>
                </a:moveTo>
                <a:lnTo>
                  <a:pt x="7567145" y="0"/>
                </a:lnTo>
                <a:lnTo>
                  <a:pt x="7567145" y="2582288"/>
                </a:lnTo>
                <a:lnTo>
                  <a:pt x="0" y="2582288"/>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TextBox 3"/>
          <p:cNvSpPr txBox="1"/>
          <p:nvPr/>
        </p:nvSpPr>
        <p:spPr>
          <a:xfrm>
            <a:off x="9727904" y="4097655"/>
            <a:ext cx="8560096"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Discernimiento espiritual</a:t>
            </a:r>
          </a:p>
        </p:txBody>
      </p:sp>
      <p:grpSp>
        <p:nvGrpSpPr>
          <p:cNvPr id="4" name="Group 4"/>
          <p:cNvGrpSpPr/>
          <p:nvPr/>
        </p:nvGrpSpPr>
        <p:grpSpPr>
          <a:xfrm>
            <a:off x="0" y="2155218"/>
            <a:ext cx="9269532" cy="7749400"/>
            <a:chOff x="0" y="0"/>
            <a:chExt cx="3103052" cy="2594175"/>
          </a:xfrm>
        </p:grpSpPr>
        <p:sp>
          <p:nvSpPr>
            <p:cNvPr id="5" name="Freeform 5"/>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6" name="TextBox 6"/>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7" name="TextBox 7"/>
          <p:cNvSpPr txBox="1"/>
          <p:nvPr/>
        </p:nvSpPr>
        <p:spPr>
          <a:xfrm>
            <a:off x="899783" y="3439117"/>
            <a:ext cx="7469965" cy="5133975"/>
          </a:xfrm>
          <a:prstGeom prst="rect">
            <a:avLst/>
          </a:prstGeom>
        </p:spPr>
        <p:txBody>
          <a:bodyPr lIns="0" tIns="0" rIns="0" bIns="0" rtlCol="0" anchor="t">
            <a:spAutoFit/>
          </a:bodyPr>
          <a:lstStyle/>
          <a:p>
            <a:pPr marL="0" lvl="0" indent="0" algn="just">
              <a:lnSpc>
                <a:spcPts val="4050"/>
              </a:lnSpc>
              <a:spcBef>
                <a:spcPct val="0"/>
              </a:spcBef>
            </a:pPr>
            <a:r>
              <a:rPr lang="en-US" sz="3000" u="none" spc="48">
                <a:solidFill>
                  <a:srgbClr val="000000"/>
                </a:solidFill>
                <a:latin typeface="DM Sans"/>
                <a:ea typeface="DM Sans"/>
                <a:cs typeface="DM Sans"/>
                <a:sym typeface="DM Sans"/>
              </a:rPr>
              <a:t>La mente natural no puede percibir las cosas que son del Espíritu de Dios, pues le parecen locura. Tener la mente de Cristo implica poseer la capacidad de discernir espiritualmente las verdades que Dios ha preparado para quienes le aman. Al someternos a la iluminación del Espíritu Santo, dejamos de depender de la sabiduría humana y juzgamos todas las cosas bajo la óptica divina. </a:t>
            </a:r>
          </a:p>
        </p:txBody>
      </p:sp>
      <p:sp>
        <p:nvSpPr>
          <p:cNvPr id="8" name="TextBox 8"/>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11261671" y="1028700"/>
            <a:ext cx="6408019" cy="8292112"/>
            <a:chOff x="0" y="0"/>
            <a:chExt cx="2369432" cy="3066096"/>
          </a:xfrm>
        </p:grpSpPr>
        <p:sp>
          <p:nvSpPr>
            <p:cNvPr id="3" name="Freeform 3"/>
            <p:cNvSpPr/>
            <p:nvPr/>
          </p:nvSpPr>
          <p:spPr>
            <a:xfrm>
              <a:off x="0" y="0"/>
              <a:ext cx="2369433" cy="3066096"/>
            </a:xfrm>
            <a:custGeom>
              <a:avLst/>
              <a:gdLst/>
              <a:ahLst/>
              <a:cxnLst/>
              <a:rect l="l" t="t" r="r" b="b"/>
              <a:pathLst>
                <a:path w="2369433" h="3066096">
                  <a:moveTo>
                    <a:pt x="18122" y="0"/>
                  </a:moveTo>
                  <a:lnTo>
                    <a:pt x="2351310" y="0"/>
                  </a:lnTo>
                  <a:cubicBezTo>
                    <a:pt x="2356116" y="0"/>
                    <a:pt x="2360726" y="1909"/>
                    <a:pt x="2364124" y="5308"/>
                  </a:cubicBezTo>
                  <a:cubicBezTo>
                    <a:pt x="2367523" y="8707"/>
                    <a:pt x="2369433" y="13316"/>
                    <a:pt x="2369433" y="18122"/>
                  </a:cubicBezTo>
                  <a:lnTo>
                    <a:pt x="2369433" y="3047973"/>
                  </a:lnTo>
                  <a:cubicBezTo>
                    <a:pt x="2369433" y="3052780"/>
                    <a:pt x="2367523" y="3057389"/>
                    <a:pt x="2364124" y="3060788"/>
                  </a:cubicBezTo>
                  <a:cubicBezTo>
                    <a:pt x="2360726" y="3064186"/>
                    <a:pt x="2356116" y="3066096"/>
                    <a:pt x="2351310" y="3066096"/>
                  </a:cubicBezTo>
                  <a:lnTo>
                    <a:pt x="18122" y="3066096"/>
                  </a:lnTo>
                  <a:cubicBezTo>
                    <a:pt x="13316" y="3066096"/>
                    <a:pt x="8707" y="3064186"/>
                    <a:pt x="5308" y="3060788"/>
                  </a:cubicBezTo>
                  <a:cubicBezTo>
                    <a:pt x="1909" y="3057389"/>
                    <a:pt x="0" y="3052780"/>
                    <a:pt x="0" y="3047973"/>
                  </a:cubicBezTo>
                  <a:lnTo>
                    <a:pt x="0" y="18122"/>
                  </a:lnTo>
                  <a:cubicBezTo>
                    <a:pt x="0" y="13316"/>
                    <a:pt x="1909" y="8707"/>
                    <a:pt x="5308" y="5308"/>
                  </a:cubicBezTo>
                  <a:cubicBezTo>
                    <a:pt x="8707" y="1909"/>
                    <a:pt x="13316" y="0"/>
                    <a:pt x="18122" y="0"/>
                  </a:cubicBezTo>
                  <a:close/>
                </a:path>
              </a:pathLst>
            </a:custGeom>
            <a:solidFill>
              <a:srgbClr val="8AB7E2"/>
            </a:solidFill>
            <a:ln w="9525" cap="sq">
              <a:solidFill>
                <a:srgbClr val="000000"/>
              </a:solidFill>
              <a:prstDash val="solid"/>
              <a:miter/>
            </a:ln>
          </p:spPr>
          <p:txBody>
            <a:bodyPr/>
            <a:lstStyle/>
            <a:p>
              <a:endParaRPr lang="es-CO"/>
            </a:p>
          </p:txBody>
        </p:sp>
        <p:sp>
          <p:nvSpPr>
            <p:cNvPr id="4" name="TextBox 4"/>
            <p:cNvSpPr txBox="1"/>
            <p:nvPr/>
          </p:nvSpPr>
          <p:spPr>
            <a:xfrm>
              <a:off x="0" y="-38100"/>
              <a:ext cx="2369432" cy="310419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11842479" y="1452184"/>
            <a:ext cx="5246402" cy="7328535"/>
          </a:xfrm>
          <a:prstGeom prst="rect">
            <a:avLst/>
          </a:prstGeom>
        </p:spPr>
        <p:txBody>
          <a:bodyPr lIns="0" tIns="0" rIns="0" bIns="0" rtlCol="0" anchor="t">
            <a:spAutoFit/>
          </a:bodyPr>
          <a:lstStyle/>
          <a:p>
            <a:pPr marL="0" lvl="0" indent="0" algn="l">
              <a:lnSpc>
                <a:spcPts val="4470"/>
              </a:lnSpc>
            </a:pPr>
            <a:r>
              <a:rPr lang="en-US" sz="3000">
                <a:solidFill>
                  <a:srgbClr val="000000"/>
                </a:solidFill>
                <a:latin typeface="DM Sans"/>
                <a:ea typeface="DM Sans"/>
                <a:cs typeface="DM Sans"/>
                <a:sym typeface="DM Sans"/>
              </a:rPr>
              <a:t>Per</a:t>
            </a:r>
            <a:r>
              <a:rPr lang="en-US" sz="3000" u="none" strike="noStrike">
                <a:solidFill>
                  <a:srgbClr val="000000"/>
                </a:solidFill>
                <a:latin typeface="DM Sans"/>
                <a:ea typeface="DM Sans"/>
                <a:cs typeface="DM Sans"/>
                <a:sym typeface="DM Sans"/>
              </a:rPr>
              <a:t>o el hombre natural no percibe las cosas que son del Espíritu de Dios, porque para él son locura, y no las puede entender, porque se han de discernir espiritualmente. En cambio el espiritual juzga todas las cosas; pero él no es juzgado de nadie. Porque ¿quién conoció la mente del Señor? ¿Quién le instruirá? Mas nosotros tenemos la mente de Cristo.</a:t>
            </a:r>
          </a:p>
        </p:txBody>
      </p:sp>
      <p:sp>
        <p:nvSpPr>
          <p:cNvPr id="6" name="TextBox 6"/>
          <p:cNvSpPr txBox="1"/>
          <p:nvPr/>
        </p:nvSpPr>
        <p:spPr>
          <a:xfrm>
            <a:off x="6335239" y="3121660"/>
            <a:ext cx="4297511" cy="4558030"/>
          </a:xfrm>
          <a:prstGeom prst="rect">
            <a:avLst/>
          </a:prstGeom>
        </p:spPr>
        <p:txBody>
          <a:bodyPr lIns="0" tIns="0" rIns="0" bIns="0" rtlCol="0" anchor="t">
            <a:spAutoFit/>
          </a:bodyPr>
          <a:lstStyle/>
          <a:p>
            <a:pPr algn="ctr">
              <a:lnSpc>
                <a:spcPts val="8960"/>
              </a:lnSpc>
            </a:pPr>
            <a:r>
              <a:rPr lang="en-US" sz="8000" b="1">
                <a:solidFill>
                  <a:srgbClr val="000000"/>
                </a:solidFill>
                <a:latin typeface="DM Sans Bold"/>
                <a:ea typeface="DM Sans Bold"/>
                <a:cs typeface="DM Sans Bold"/>
                <a:sym typeface="DM Sans Bold"/>
              </a:rPr>
              <a:t>Lectura Bíblica </a:t>
            </a:r>
          </a:p>
          <a:p>
            <a:pPr marL="0" lvl="1" indent="0" algn="ctr">
              <a:lnSpc>
                <a:spcPts val="8960"/>
              </a:lnSpc>
            </a:pPr>
            <a:r>
              <a:rPr lang="en-US" sz="8000" b="1">
                <a:solidFill>
                  <a:srgbClr val="000000"/>
                </a:solidFill>
                <a:latin typeface="DM Sans Bold"/>
                <a:ea typeface="DM Sans Bold"/>
                <a:cs typeface="DM Sans Bold"/>
                <a:sym typeface="DM Sans Bold"/>
              </a:rPr>
              <a:t>y Oración</a:t>
            </a:r>
          </a:p>
        </p:txBody>
      </p:sp>
      <p:sp>
        <p:nvSpPr>
          <p:cNvPr id="7" name="TextBox 7"/>
          <p:cNvSpPr txBox="1"/>
          <p:nvPr/>
        </p:nvSpPr>
        <p:spPr>
          <a:xfrm>
            <a:off x="2162121" y="4547235"/>
            <a:ext cx="3133808" cy="1240155"/>
          </a:xfrm>
          <a:prstGeom prst="rect">
            <a:avLst/>
          </a:prstGeom>
        </p:spPr>
        <p:txBody>
          <a:bodyPr lIns="0" tIns="0" rIns="0" bIns="0" rtlCol="0" anchor="t">
            <a:spAutoFit/>
          </a:bodyPr>
          <a:lstStyle/>
          <a:p>
            <a:pPr algn="ctr">
              <a:lnSpc>
                <a:spcPts val="4859"/>
              </a:lnSpc>
            </a:pPr>
            <a:r>
              <a:rPr lang="en-US" sz="4499">
                <a:solidFill>
                  <a:srgbClr val="000000"/>
                </a:solidFill>
                <a:latin typeface="DM Sans"/>
                <a:ea typeface="DM Sans"/>
                <a:cs typeface="DM Sans"/>
                <a:sym typeface="DM Sans"/>
              </a:rPr>
              <a:t>1 Corintios 2:14-16</a:t>
            </a:r>
          </a:p>
        </p:txBody>
      </p:sp>
      <p:sp>
        <p:nvSpPr>
          <p:cNvPr id="8" name="TextBox 8"/>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982844" y="6081714"/>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TextBox 3"/>
          <p:cNvSpPr txBox="1"/>
          <p:nvPr/>
        </p:nvSpPr>
        <p:spPr>
          <a:xfrm>
            <a:off x="1477591" y="3545205"/>
            <a:ext cx="7848753" cy="33870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Consagración de nuestro cuerpo </a:t>
            </a:r>
          </a:p>
        </p:txBody>
      </p:sp>
      <p:sp>
        <p:nvSpPr>
          <p:cNvPr id="4" name="TextBox 4"/>
          <p:cNvSpPr txBox="1"/>
          <p:nvPr/>
        </p:nvSpPr>
        <p:spPr>
          <a:xfrm>
            <a:off x="9743244" y="2976564"/>
            <a:ext cx="7707571" cy="6162675"/>
          </a:xfrm>
          <a:prstGeom prst="rect">
            <a:avLst/>
          </a:prstGeom>
        </p:spPr>
        <p:txBody>
          <a:bodyPr lIns="0" tIns="0" rIns="0" bIns="0" rtlCol="0" anchor="t">
            <a:spAutoFit/>
          </a:bodyPr>
          <a:lstStyle/>
          <a:p>
            <a:pPr marL="0" lvl="0" indent="0" algn="l">
              <a:lnSpc>
                <a:spcPts val="4050"/>
              </a:lnSpc>
              <a:spcBef>
                <a:spcPct val="0"/>
              </a:spcBef>
            </a:pPr>
            <a:r>
              <a:rPr lang="en-US" sz="3000" spc="179">
                <a:solidFill>
                  <a:srgbClr val="000000"/>
                </a:solidFill>
                <a:latin typeface="DM Sans"/>
                <a:ea typeface="DM Sans"/>
                <a:cs typeface="DM Sans"/>
                <a:sym typeface="DM Sans"/>
              </a:rPr>
              <a:t>Una plataforma esencial de la mentalidad espiritual es reconocer que «nuestro cuerpo es templo del Espíritu Santo». La mente de Cristo nos enseña que no nos pertenecemos a nosotros mismos, pues fuimos comprados por un precio infinito. Este pensamiento nos impulsa a huir de la fornicación y a glorificar a Dios en nuestro cuerpo y espíritu, manteniéndonos puros para su servicio.</a:t>
            </a:r>
          </a:p>
        </p:txBody>
      </p:sp>
      <p:sp>
        <p:nvSpPr>
          <p:cNvPr id="5" name="TextBox 5"/>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2752920" y="2478744"/>
            <a:ext cx="12919539" cy="3558948"/>
            <a:chOff x="0" y="0"/>
            <a:chExt cx="4777135" cy="1315959"/>
          </a:xfrm>
        </p:grpSpPr>
        <p:sp>
          <p:nvSpPr>
            <p:cNvPr id="3" name="Freeform 3"/>
            <p:cNvSpPr/>
            <p:nvPr/>
          </p:nvSpPr>
          <p:spPr>
            <a:xfrm>
              <a:off x="0" y="0"/>
              <a:ext cx="4777136" cy="1315959"/>
            </a:xfrm>
            <a:custGeom>
              <a:avLst/>
              <a:gdLst/>
              <a:ahLst/>
              <a:cxnLst/>
              <a:rect l="l" t="t" r="r" b="b"/>
              <a:pathLst>
                <a:path w="4777136" h="1315959">
                  <a:moveTo>
                    <a:pt x="8989" y="0"/>
                  </a:moveTo>
                  <a:lnTo>
                    <a:pt x="4768147" y="0"/>
                  </a:lnTo>
                  <a:cubicBezTo>
                    <a:pt x="4770531" y="0"/>
                    <a:pt x="4772817" y="947"/>
                    <a:pt x="4774503" y="2633"/>
                  </a:cubicBezTo>
                  <a:cubicBezTo>
                    <a:pt x="4776189" y="4318"/>
                    <a:pt x="4777136" y="6605"/>
                    <a:pt x="4777136" y="8989"/>
                  </a:cubicBezTo>
                  <a:lnTo>
                    <a:pt x="4777136" y="1306970"/>
                  </a:lnTo>
                  <a:cubicBezTo>
                    <a:pt x="4777136" y="1309354"/>
                    <a:pt x="4776189" y="1311640"/>
                    <a:pt x="4774503" y="1313326"/>
                  </a:cubicBezTo>
                  <a:cubicBezTo>
                    <a:pt x="4772817" y="1315012"/>
                    <a:pt x="4770531" y="1315959"/>
                    <a:pt x="4768147" y="1315959"/>
                  </a:cubicBezTo>
                  <a:lnTo>
                    <a:pt x="8989" y="1315959"/>
                  </a:lnTo>
                  <a:cubicBezTo>
                    <a:pt x="6605" y="1315959"/>
                    <a:pt x="4318" y="1315012"/>
                    <a:pt x="2633" y="1313326"/>
                  </a:cubicBezTo>
                  <a:cubicBezTo>
                    <a:pt x="947" y="1311640"/>
                    <a:pt x="0" y="1309354"/>
                    <a:pt x="0" y="1306970"/>
                  </a:cubicBezTo>
                  <a:lnTo>
                    <a:pt x="0" y="8989"/>
                  </a:lnTo>
                  <a:cubicBezTo>
                    <a:pt x="0" y="6605"/>
                    <a:pt x="947" y="4318"/>
                    <a:pt x="2633" y="2633"/>
                  </a:cubicBezTo>
                  <a:cubicBezTo>
                    <a:pt x="4318" y="947"/>
                    <a:pt x="6605" y="0"/>
                    <a:pt x="8989" y="0"/>
                  </a:cubicBezTo>
                  <a:close/>
                </a:path>
              </a:pathLst>
            </a:custGeom>
            <a:solidFill>
              <a:srgbClr val="8AB7E2"/>
            </a:solidFill>
            <a:ln w="9525" cap="sq">
              <a:solidFill>
                <a:srgbClr val="000000"/>
              </a:solidFill>
              <a:prstDash val="solid"/>
              <a:miter/>
            </a:ln>
          </p:spPr>
          <p:txBody>
            <a:bodyPr/>
            <a:lstStyle/>
            <a:p>
              <a:endParaRPr lang="es-CO"/>
            </a:p>
          </p:txBody>
        </p:sp>
        <p:sp>
          <p:nvSpPr>
            <p:cNvPr id="4" name="TextBox 4"/>
            <p:cNvSpPr txBox="1"/>
            <p:nvPr/>
          </p:nvSpPr>
          <p:spPr>
            <a:xfrm>
              <a:off x="0" y="-38100"/>
              <a:ext cx="4777135" cy="135405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3436321" y="4978966"/>
            <a:ext cx="13489978" cy="6593227"/>
          </a:xfrm>
          <a:custGeom>
            <a:avLst/>
            <a:gdLst/>
            <a:ahLst/>
            <a:cxnLst/>
            <a:rect l="l" t="t" r="r" b="b"/>
            <a:pathLst>
              <a:path w="13489978" h="6593227">
                <a:moveTo>
                  <a:pt x="0" y="0"/>
                </a:moveTo>
                <a:lnTo>
                  <a:pt x="13489978" y="0"/>
                </a:lnTo>
                <a:lnTo>
                  <a:pt x="13489978" y="6593226"/>
                </a:lnTo>
                <a:lnTo>
                  <a:pt x="0" y="6593226"/>
                </a:lnTo>
                <a:lnTo>
                  <a:pt x="0" y="0"/>
                </a:lnTo>
                <a:close/>
              </a:path>
            </a:pathLst>
          </a:custGeom>
          <a:blipFill>
            <a:blip r:embed="rId2"/>
            <a:stretch>
              <a:fillRect/>
            </a:stretch>
          </a:blipFill>
        </p:spPr>
        <p:txBody>
          <a:bodyPr/>
          <a:lstStyle/>
          <a:p>
            <a:endParaRPr lang="es-CO"/>
          </a:p>
        </p:txBody>
      </p:sp>
      <p:sp>
        <p:nvSpPr>
          <p:cNvPr id="6" name="TextBox 6"/>
          <p:cNvSpPr txBox="1"/>
          <p:nvPr/>
        </p:nvSpPr>
        <p:spPr>
          <a:xfrm>
            <a:off x="6335239" y="3121660"/>
            <a:ext cx="4297511" cy="2291080"/>
          </a:xfrm>
          <a:prstGeom prst="rect">
            <a:avLst/>
          </a:prstGeom>
        </p:spPr>
        <p:txBody>
          <a:bodyPr lIns="0" tIns="0" rIns="0" bIns="0" rtlCol="0" anchor="t">
            <a:spAutoFit/>
          </a:bodyPr>
          <a:lstStyle/>
          <a:p>
            <a:pPr marL="0" lvl="1" indent="0" algn="ctr">
              <a:lnSpc>
                <a:spcPts val="8960"/>
              </a:lnSpc>
            </a:pPr>
            <a:r>
              <a:rPr lang="en-US" sz="8000" b="1">
                <a:solidFill>
                  <a:srgbClr val="000000"/>
                </a:solidFill>
                <a:latin typeface="DM Sans Bold"/>
                <a:ea typeface="DM Sans Bold"/>
                <a:cs typeface="DM Sans Bold"/>
                <a:sym typeface="DM Sans Bold"/>
              </a:rPr>
              <a:t>Música Especial</a:t>
            </a:r>
          </a:p>
        </p:txBody>
      </p:sp>
      <p:sp>
        <p:nvSpPr>
          <p:cNvPr id="7" name="TextBox 7"/>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5282649">
            <a:off x="13037352" y="4508980"/>
            <a:ext cx="7567145" cy="2582288"/>
          </a:xfrm>
          <a:custGeom>
            <a:avLst/>
            <a:gdLst/>
            <a:ahLst/>
            <a:cxnLst/>
            <a:rect l="l" t="t" r="r" b="b"/>
            <a:pathLst>
              <a:path w="7567145" h="2582288">
                <a:moveTo>
                  <a:pt x="0" y="0"/>
                </a:moveTo>
                <a:lnTo>
                  <a:pt x="7567145" y="0"/>
                </a:lnTo>
                <a:lnTo>
                  <a:pt x="7567145" y="2582288"/>
                </a:lnTo>
                <a:lnTo>
                  <a:pt x="0" y="2582288"/>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s-CO"/>
          </a:p>
        </p:txBody>
      </p:sp>
      <p:sp>
        <p:nvSpPr>
          <p:cNvPr id="3" name="TextBox 3"/>
          <p:cNvSpPr txBox="1"/>
          <p:nvPr/>
        </p:nvSpPr>
        <p:spPr>
          <a:xfrm>
            <a:off x="9727904" y="4097655"/>
            <a:ext cx="8560096" cy="2282190"/>
          </a:xfrm>
          <a:prstGeom prst="rect">
            <a:avLst/>
          </a:prstGeom>
        </p:spPr>
        <p:txBody>
          <a:bodyPr lIns="0" tIns="0" rIns="0" bIns="0" rtlCol="0" anchor="t">
            <a:spAutoFit/>
          </a:bodyPr>
          <a:lstStyle/>
          <a:p>
            <a:pPr algn="l">
              <a:lnSpc>
                <a:spcPts val="8730"/>
              </a:lnSpc>
            </a:pPr>
            <a:r>
              <a:rPr lang="en-US" sz="9000" b="1">
                <a:solidFill>
                  <a:srgbClr val="000000"/>
                </a:solidFill>
                <a:latin typeface="DM Sans Bold"/>
                <a:ea typeface="DM Sans Bold"/>
                <a:cs typeface="DM Sans Bold"/>
                <a:sym typeface="DM Sans Bold"/>
              </a:rPr>
              <a:t>Glorificar a Dios</a:t>
            </a:r>
          </a:p>
        </p:txBody>
      </p:sp>
      <p:grpSp>
        <p:nvGrpSpPr>
          <p:cNvPr id="4" name="Group 4"/>
          <p:cNvGrpSpPr/>
          <p:nvPr/>
        </p:nvGrpSpPr>
        <p:grpSpPr>
          <a:xfrm>
            <a:off x="0" y="2155218"/>
            <a:ext cx="9269532" cy="7749400"/>
            <a:chOff x="0" y="0"/>
            <a:chExt cx="3103052" cy="2594175"/>
          </a:xfrm>
        </p:grpSpPr>
        <p:sp>
          <p:nvSpPr>
            <p:cNvPr id="5" name="Freeform 5"/>
            <p:cNvSpPr/>
            <p:nvPr/>
          </p:nvSpPr>
          <p:spPr>
            <a:xfrm>
              <a:off x="0" y="0"/>
              <a:ext cx="3103052" cy="2594175"/>
            </a:xfrm>
            <a:custGeom>
              <a:avLst/>
              <a:gdLst/>
              <a:ahLst/>
              <a:cxnLst/>
              <a:rect l="l" t="t" r="r" b="b"/>
              <a:pathLst>
                <a:path w="3103052" h="2594175">
                  <a:moveTo>
                    <a:pt x="12528" y="0"/>
                  </a:moveTo>
                  <a:lnTo>
                    <a:pt x="3090524" y="0"/>
                  </a:lnTo>
                  <a:cubicBezTo>
                    <a:pt x="3093846" y="0"/>
                    <a:pt x="3097033" y="1320"/>
                    <a:pt x="3099383" y="3669"/>
                  </a:cubicBezTo>
                  <a:cubicBezTo>
                    <a:pt x="3101732" y="6019"/>
                    <a:pt x="3103052" y="9205"/>
                    <a:pt x="3103052" y="12528"/>
                  </a:cubicBezTo>
                  <a:lnTo>
                    <a:pt x="3103052" y="2581647"/>
                  </a:lnTo>
                  <a:cubicBezTo>
                    <a:pt x="3103052" y="2584970"/>
                    <a:pt x="3101732" y="2588156"/>
                    <a:pt x="3099383" y="2590506"/>
                  </a:cubicBezTo>
                  <a:cubicBezTo>
                    <a:pt x="3097033" y="2592855"/>
                    <a:pt x="3093846" y="2594175"/>
                    <a:pt x="3090524" y="2594175"/>
                  </a:cubicBezTo>
                  <a:lnTo>
                    <a:pt x="12528" y="2594175"/>
                  </a:lnTo>
                  <a:cubicBezTo>
                    <a:pt x="9205" y="2594175"/>
                    <a:pt x="6019" y="2592855"/>
                    <a:pt x="3669" y="2590506"/>
                  </a:cubicBezTo>
                  <a:cubicBezTo>
                    <a:pt x="1320" y="2588156"/>
                    <a:pt x="0" y="2584970"/>
                    <a:pt x="0" y="2581647"/>
                  </a:cubicBezTo>
                  <a:lnTo>
                    <a:pt x="0" y="12528"/>
                  </a:lnTo>
                  <a:cubicBezTo>
                    <a:pt x="0" y="9205"/>
                    <a:pt x="1320" y="6019"/>
                    <a:pt x="3669" y="3669"/>
                  </a:cubicBezTo>
                  <a:cubicBezTo>
                    <a:pt x="6019" y="1320"/>
                    <a:pt x="9205" y="0"/>
                    <a:pt x="12528" y="0"/>
                  </a:cubicBezTo>
                  <a:close/>
                </a:path>
              </a:pathLst>
            </a:custGeom>
            <a:solidFill>
              <a:srgbClr val="8AB7E2"/>
            </a:solidFill>
          </p:spPr>
          <p:txBody>
            <a:bodyPr/>
            <a:lstStyle/>
            <a:p>
              <a:endParaRPr lang="es-CO"/>
            </a:p>
          </p:txBody>
        </p:sp>
        <p:sp>
          <p:nvSpPr>
            <p:cNvPr id="6" name="TextBox 6"/>
            <p:cNvSpPr txBox="1"/>
            <p:nvPr/>
          </p:nvSpPr>
          <p:spPr>
            <a:xfrm>
              <a:off x="0" y="85725"/>
              <a:ext cx="3103052" cy="2508450"/>
            </a:xfrm>
            <a:prstGeom prst="rect">
              <a:avLst/>
            </a:prstGeom>
          </p:spPr>
          <p:txBody>
            <a:bodyPr lIns="50800" tIns="50800" rIns="50800" bIns="50800" rtlCol="0" anchor="ctr"/>
            <a:lstStyle/>
            <a:p>
              <a:pPr algn="ctr">
                <a:lnSpc>
                  <a:spcPts val="1925"/>
                </a:lnSpc>
              </a:pPr>
              <a:endParaRPr/>
            </a:p>
          </p:txBody>
        </p:sp>
      </p:grpSp>
      <p:sp>
        <p:nvSpPr>
          <p:cNvPr id="7" name="TextBox 7"/>
          <p:cNvSpPr txBox="1"/>
          <p:nvPr/>
        </p:nvSpPr>
        <p:spPr>
          <a:xfrm>
            <a:off x="899783" y="2924767"/>
            <a:ext cx="7469965" cy="6162675"/>
          </a:xfrm>
          <a:prstGeom prst="rect">
            <a:avLst/>
          </a:prstGeom>
        </p:spPr>
        <p:txBody>
          <a:bodyPr lIns="0" tIns="0" rIns="0" bIns="0" rtlCol="0" anchor="t">
            <a:spAutoFit/>
          </a:bodyPr>
          <a:lstStyle/>
          <a:p>
            <a:pPr marL="0" lvl="0" indent="0" algn="just">
              <a:lnSpc>
                <a:spcPts val="4050"/>
              </a:lnSpc>
              <a:spcBef>
                <a:spcPct val="0"/>
              </a:spcBef>
            </a:pPr>
            <a:r>
              <a:rPr lang="en-US" sz="3000" u="none" spc="48">
                <a:solidFill>
                  <a:srgbClr val="000000"/>
                </a:solidFill>
                <a:latin typeface="DM Sans"/>
                <a:ea typeface="DM Sans"/>
                <a:cs typeface="DM Sans"/>
                <a:sym typeface="DM Sans"/>
              </a:rPr>
              <a:t>La mente de Cristo no busca su propio bien, sino la gloria del Padre en cada acto cotidiano. El principio fundamental es: «En conclusión, ya sea que coman o beban o hagan cualquier otra cosa, háganlo todo para la gloria de Dios» (1 Corintios 10: 31, NVI). Esta plataforma mental nos libera del egoísmo y nos enseña a subordinar incluso nuestros deseos lícitos, si estos pudieran convertirse en un obstáculo para la salvación de otros. </a:t>
            </a:r>
          </a:p>
        </p:txBody>
      </p:sp>
      <p:sp>
        <p:nvSpPr>
          <p:cNvPr id="8" name="TextBox 8"/>
          <p:cNvSpPr txBox="1"/>
          <p:nvPr/>
        </p:nvSpPr>
        <p:spPr>
          <a:xfrm>
            <a:off x="7900837" y="9614533"/>
            <a:ext cx="2486325" cy="208661"/>
          </a:xfrm>
          <a:prstGeom prst="rect">
            <a:avLst/>
          </a:prstGeom>
        </p:spPr>
        <p:txBody>
          <a:bodyPr lIns="0" tIns="0" rIns="0" bIns="0" rtlCol="0" anchor="t">
            <a:spAutoFit/>
          </a:bodyPr>
          <a:lstStyle/>
          <a:p>
            <a:pPr algn="l">
              <a:lnSpc>
                <a:spcPts val="1551"/>
              </a:lnSpc>
            </a:pPr>
            <a:r>
              <a:rPr lang="en-US" sz="1599" b="1">
                <a:solidFill>
                  <a:srgbClr val="000000">
                    <a:alpha val="25882"/>
                  </a:srgbClr>
                </a:solidFill>
                <a:latin typeface="DM Sans Bold"/>
                <a:ea typeface="DM Sans Bold"/>
                <a:cs typeface="DM Sans Bold"/>
                <a:sym typeface="DM Sans Bold"/>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821</Words>
  <Application>Microsoft Office PowerPoint</Application>
  <PresentationFormat>Personalizado</PresentationFormat>
  <Paragraphs>50</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DM Sans</vt:lpstr>
      <vt:lpstr>Calibri</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DIA PPT 18-07-26</dc:title>
  <cp:lastModifiedBy>Diego Castilla</cp:lastModifiedBy>
  <cp:revision>2</cp:revision>
  <dcterms:created xsi:type="dcterms:W3CDTF">2006-08-16T00:00:00Z</dcterms:created>
  <dcterms:modified xsi:type="dcterms:W3CDTF">2026-07-15T00:11:19Z</dcterms:modified>
  <dc:identifier>DAHPZmVvzmY</dc:identifier>
</cp:coreProperties>
</file>