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8288000" cy="10287000"/>
  <p:notesSz cx="6858000" cy="9144000"/>
  <p:embeddedFontLst>
    <p:embeddedFont>
      <p:font typeface="Arimo" panose="020B0604020202020204" charset="0"/>
      <p:regular r:id="rId20"/>
    </p:embeddedFont>
    <p:embeddedFont>
      <p:font typeface="Impact" panose="020B0806030902050204" pitchFamily="34" charset="0"/>
      <p:regular r:id="rId21"/>
    </p:embeddedFont>
    <p:embeddedFont>
      <p:font typeface="PT Sans" panose="020F0502020204030204" pitchFamily="34" charset="0"/>
      <p:regular r:id="rId22"/>
    </p:embeddedFont>
    <p:embeddedFont>
      <p:font typeface="PT Sans Bold" panose="020B0604020202020204" charset="0"/>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4" d="100"/>
          <a:sy n="44" d="100"/>
        </p:scale>
        <p:origin x="876"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svg"/><Relationship Id="rId1" Type="http://schemas.openxmlformats.org/officeDocument/2006/relationships/slideLayout" Target="../slideLayouts/slideLayout7.xml"/><Relationship Id="rId5" Type="http://schemas.openxmlformats.org/officeDocument/2006/relationships/image" Target="../media/image6.svg"/><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7.svg"/><Relationship Id="rId1" Type="http://schemas.openxmlformats.org/officeDocument/2006/relationships/slideLayout" Target="../slideLayouts/slideLayout7.xml"/><Relationship Id="rId4" Type="http://schemas.openxmlformats.org/officeDocument/2006/relationships/image" Target="../media/image15.svg"/></Relationships>
</file>

<file path=ppt/slides/_rels/slide1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7.svg"/><Relationship Id="rId1" Type="http://schemas.openxmlformats.org/officeDocument/2006/relationships/slideLayout" Target="../slideLayouts/slideLayout7.xml"/><Relationship Id="rId4" Type="http://schemas.openxmlformats.org/officeDocument/2006/relationships/image" Target="../media/image17.sv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sv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svg"/><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svg"/><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Layout" Target="../slideLayouts/slideLayout7.xml"/><Relationship Id="rId4" Type="http://schemas.openxmlformats.org/officeDocument/2006/relationships/image" Target="../media/image1.svg"/></Relationships>
</file>

<file path=ppt/slides/_rels/slide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3.svg"/><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7.svg"/><Relationship Id="rId1" Type="http://schemas.openxmlformats.org/officeDocument/2006/relationships/slideLayout" Target="../slideLayouts/slideLayout7.xml"/><Relationship Id="rId4" Type="http://schemas.openxmlformats.org/officeDocument/2006/relationships/image" Target="../media/image10.svg"/></Relationships>
</file>

<file path=ppt/slides/_rels/slide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7.svg"/><Relationship Id="rId1" Type="http://schemas.openxmlformats.org/officeDocument/2006/relationships/slideLayout" Target="../slideLayouts/slideLayout7.xml"/><Relationship Id="rId4" Type="http://schemas.openxmlformats.org/officeDocument/2006/relationships/image" Target="../media/image12.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B"/>
        </a:solidFill>
        <a:effectLst/>
      </p:bgPr>
    </p:bg>
    <p:spTree>
      <p:nvGrpSpPr>
        <p:cNvPr id="1" name=""/>
        <p:cNvGrpSpPr/>
        <p:nvPr/>
      </p:nvGrpSpPr>
      <p:grpSpPr>
        <a:xfrm>
          <a:off x="0" y="0"/>
          <a:ext cx="0" cy="0"/>
          <a:chOff x="0" y="0"/>
          <a:chExt cx="0" cy="0"/>
        </a:xfrm>
      </p:grpSpPr>
      <p:sp>
        <p:nvSpPr>
          <p:cNvPr id="2" name="Freeform 2"/>
          <p:cNvSpPr/>
          <p:nvPr/>
        </p:nvSpPr>
        <p:spPr>
          <a:xfrm rot="10730259">
            <a:off x="10685986" y="3349831"/>
            <a:ext cx="7229442" cy="5835743"/>
          </a:xfrm>
          <a:custGeom>
            <a:avLst/>
            <a:gdLst/>
            <a:ahLst/>
            <a:cxnLst/>
            <a:rect l="l" t="t" r="r" b="b"/>
            <a:pathLst>
              <a:path w="7229442" h="5835743">
                <a:moveTo>
                  <a:pt x="0" y="0"/>
                </a:moveTo>
                <a:lnTo>
                  <a:pt x="7229442" y="0"/>
                </a:lnTo>
                <a:lnTo>
                  <a:pt x="7229442" y="5835744"/>
                </a:lnTo>
                <a:lnTo>
                  <a:pt x="0" y="5835744"/>
                </a:lnTo>
                <a:lnTo>
                  <a:pt x="0" y="0"/>
                </a:lnTo>
                <a:close/>
              </a:path>
            </a:pathLst>
          </a:custGeom>
          <a:blipFill>
            <a:blip>
              <a:alphaModFix amt="30000"/>
              <a:extLst>
                <a:ext uri="{96DAC541-7B7A-43D3-8B79-37D633B846F1}">
                  <asvg:svgBlip xmlns:asvg="http://schemas.microsoft.com/office/drawing/2016/SVG/main" r:embed="rId2"/>
                </a:ext>
              </a:extLst>
            </a:blip>
            <a:stretch>
              <a:fillRect/>
            </a:stretch>
          </a:blipFill>
        </p:spPr>
        <p:txBody>
          <a:bodyPr/>
          <a:lstStyle/>
          <a:p>
            <a:endParaRPr lang="es-CO"/>
          </a:p>
        </p:txBody>
      </p:sp>
      <p:sp>
        <p:nvSpPr>
          <p:cNvPr id="3" name="Freeform 3"/>
          <p:cNvSpPr/>
          <p:nvPr/>
        </p:nvSpPr>
        <p:spPr>
          <a:xfrm>
            <a:off x="11155427" y="2555717"/>
            <a:ext cx="5691678" cy="5991240"/>
          </a:xfrm>
          <a:custGeom>
            <a:avLst/>
            <a:gdLst/>
            <a:ahLst/>
            <a:cxnLst/>
            <a:rect l="l" t="t" r="r" b="b"/>
            <a:pathLst>
              <a:path w="5691678" h="5991240">
                <a:moveTo>
                  <a:pt x="0" y="0"/>
                </a:moveTo>
                <a:lnTo>
                  <a:pt x="5691678" y="0"/>
                </a:lnTo>
                <a:lnTo>
                  <a:pt x="5691678" y="5991241"/>
                </a:lnTo>
                <a:lnTo>
                  <a:pt x="0" y="5991241"/>
                </a:lnTo>
                <a:lnTo>
                  <a:pt x="0" y="0"/>
                </a:lnTo>
                <a:close/>
              </a:path>
            </a:pathLst>
          </a:custGeom>
          <a:blipFill>
            <a:blip r:embed="rId3"/>
            <a:stretch>
              <a:fillRect/>
            </a:stretch>
          </a:blipFill>
        </p:spPr>
        <p:txBody>
          <a:bodyPr/>
          <a:lstStyle/>
          <a:p>
            <a:endParaRPr lang="es-CO"/>
          </a:p>
        </p:txBody>
      </p:sp>
      <p:sp>
        <p:nvSpPr>
          <p:cNvPr id="4" name="TextBox 4"/>
          <p:cNvSpPr txBox="1"/>
          <p:nvPr/>
        </p:nvSpPr>
        <p:spPr>
          <a:xfrm>
            <a:off x="1548527" y="3292801"/>
            <a:ext cx="11253633" cy="2964273"/>
          </a:xfrm>
          <a:prstGeom prst="rect">
            <a:avLst/>
          </a:prstGeom>
        </p:spPr>
        <p:txBody>
          <a:bodyPr lIns="0" tIns="0" rIns="0" bIns="0" rtlCol="0" anchor="t">
            <a:spAutoFit/>
          </a:bodyPr>
          <a:lstStyle/>
          <a:p>
            <a:pPr algn="l">
              <a:lnSpc>
                <a:spcPts val="19835"/>
              </a:lnSpc>
            </a:pPr>
            <a:r>
              <a:rPr lang="en-US" sz="18890">
                <a:solidFill>
                  <a:srgbClr val="233454"/>
                </a:solidFill>
                <a:latin typeface="Impact"/>
                <a:ea typeface="Impact"/>
                <a:cs typeface="Impact"/>
                <a:sym typeface="Impact"/>
              </a:rPr>
              <a:t>AMOR</a:t>
            </a:r>
          </a:p>
        </p:txBody>
      </p:sp>
      <p:sp>
        <p:nvSpPr>
          <p:cNvPr id="5" name="TextBox 5"/>
          <p:cNvSpPr txBox="1"/>
          <p:nvPr/>
        </p:nvSpPr>
        <p:spPr>
          <a:xfrm>
            <a:off x="1548527" y="1803732"/>
            <a:ext cx="9598840" cy="2052349"/>
          </a:xfrm>
          <a:prstGeom prst="rect">
            <a:avLst/>
          </a:prstGeom>
        </p:spPr>
        <p:txBody>
          <a:bodyPr lIns="0" tIns="0" rIns="0" bIns="0" rtlCol="0" anchor="t">
            <a:spAutoFit/>
          </a:bodyPr>
          <a:lstStyle/>
          <a:p>
            <a:pPr algn="l">
              <a:lnSpc>
                <a:spcPts val="13728"/>
              </a:lnSpc>
            </a:pPr>
            <a:r>
              <a:rPr lang="en-US" sz="13074">
                <a:solidFill>
                  <a:srgbClr val="2C509F"/>
                </a:solidFill>
                <a:latin typeface="Impact"/>
                <a:ea typeface="Impact"/>
                <a:cs typeface="Impact"/>
                <a:sym typeface="Impact"/>
              </a:rPr>
              <a:t>LE FALTA</a:t>
            </a:r>
          </a:p>
        </p:txBody>
      </p:sp>
      <p:sp>
        <p:nvSpPr>
          <p:cNvPr id="6" name="TextBox 6"/>
          <p:cNvSpPr txBox="1"/>
          <p:nvPr/>
        </p:nvSpPr>
        <p:spPr>
          <a:xfrm>
            <a:off x="1548527" y="7004214"/>
            <a:ext cx="7461439" cy="554355"/>
          </a:xfrm>
          <a:prstGeom prst="rect">
            <a:avLst/>
          </a:prstGeom>
        </p:spPr>
        <p:txBody>
          <a:bodyPr lIns="0" tIns="0" rIns="0" bIns="0" rtlCol="0" anchor="t">
            <a:spAutoFit/>
          </a:bodyPr>
          <a:lstStyle/>
          <a:p>
            <a:pPr marL="0" lvl="0" indent="0" algn="l">
              <a:lnSpc>
                <a:spcPts val="4289"/>
              </a:lnSpc>
            </a:pPr>
            <a:r>
              <a:rPr lang="en-US" sz="3899">
                <a:solidFill>
                  <a:srgbClr val="2A6454"/>
                </a:solidFill>
                <a:latin typeface="PT Sans"/>
                <a:ea typeface="PT Sans"/>
                <a:cs typeface="PT Sans"/>
                <a:sym typeface="PT Sans"/>
              </a:rPr>
              <a:t>Programa de Escuela Sabática</a:t>
            </a:r>
          </a:p>
        </p:txBody>
      </p:sp>
      <p:sp>
        <p:nvSpPr>
          <p:cNvPr id="7" name="TextBox 7"/>
          <p:cNvSpPr txBox="1"/>
          <p:nvPr/>
        </p:nvSpPr>
        <p:spPr>
          <a:xfrm>
            <a:off x="1548527" y="9599116"/>
            <a:ext cx="7461439" cy="220345"/>
          </a:xfrm>
          <a:prstGeom prst="rect">
            <a:avLst/>
          </a:prstGeom>
        </p:spPr>
        <p:txBody>
          <a:bodyPr lIns="0" tIns="0" rIns="0" bIns="0" rtlCol="0" anchor="t">
            <a:spAutoFit/>
          </a:bodyPr>
          <a:lstStyle/>
          <a:p>
            <a:pPr marL="0" lvl="0" indent="0" algn="l">
              <a:lnSpc>
                <a:spcPts val="1759"/>
              </a:lnSpc>
            </a:pPr>
            <a:r>
              <a:rPr lang="en-US" sz="1599">
                <a:solidFill>
                  <a:srgbClr val="2A6454">
                    <a:alpha val="40000"/>
                  </a:srgbClr>
                </a:solidFill>
                <a:latin typeface="PT Sans"/>
                <a:ea typeface="PT Sans"/>
                <a:cs typeface="PT Sans"/>
                <a:sym typeface="PT Sans"/>
              </a:rPr>
              <a:t>recursos-biblicos.com</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B"/>
        </a:solidFill>
        <a:effectLst/>
      </p:bgPr>
    </p:bg>
    <p:spTree>
      <p:nvGrpSpPr>
        <p:cNvPr id="1" name=""/>
        <p:cNvGrpSpPr/>
        <p:nvPr/>
      </p:nvGrpSpPr>
      <p:grpSpPr>
        <a:xfrm>
          <a:off x="0" y="0"/>
          <a:ext cx="0" cy="0"/>
          <a:chOff x="0" y="0"/>
          <a:chExt cx="0" cy="0"/>
        </a:xfrm>
      </p:grpSpPr>
      <p:sp>
        <p:nvSpPr>
          <p:cNvPr id="2" name="Freeform 2"/>
          <p:cNvSpPr/>
          <p:nvPr/>
        </p:nvSpPr>
        <p:spPr>
          <a:xfrm>
            <a:off x="7911904" y="5930615"/>
            <a:ext cx="2933700" cy="2933700"/>
          </a:xfrm>
          <a:custGeom>
            <a:avLst/>
            <a:gdLst/>
            <a:ahLst/>
            <a:cxnLst/>
            <a:rect l="l" t="t" r="r" b="b"/>
            <a:pathLst>
              <a:path w="2933700" h="2933700">
                <a:moveTo>
                  <a:pt x="0" y="0"/>
                </a:moveTo>
                <a:lnTo>
                  <a:pt x="2933700" y="0"/>
                </a:lnTo>
                <a:lnTo>
                  <a:pt x="2933700" y="2933700"/>
                </a:lnTo>
                <a:lnTo>
                  <a:pt x="0" y="29337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sp>
        <p:nvSpPr>
          <p:cNvPr id="3" name="Freeform 3"/>
          <p:cNvSpPr/>
          <p:nvPr/>
        </p:nvSpPr>
        <p:spPr>
          <a:xfrm>
            <a:off x="3243705" y="4924531"/>
            <a:ext cx="3958839" cy="4368374"/>
          </a:xfrm>
          <a:custGeom>
            <a:avLst/>
            <a:gdLst/>
            <a:ahLst/>
            <a:cxnLst/>
            <a:rect l="l" t="t" r="r" b="b"/>
            <a:pathLst>
              <a:path w="3958839" h="4368374">
                <a:moveTo>
                  <a:pt x="0" y="0"/>
                </a:moveTo>
                <a:lnTo>
                  <a:pt x="3958839" y="0"/>
                </a:lnTo>
                <a:lnTo>
                  <a:pt x="3958839" y="4368374"/>
                </a:lnTo>
                <a:lnTo>
                  <a:pt x="0" y="4368374"/>
                </a:lnTo>
                <a:lnTo>
                  <a:pt x="0" y="0"/>
                </a:lnTo>
                <a:close/>
              </a:path>
            </a:pathLst>
          </a:custGeom>
          <a:blipFill>
            <a:blip r:embed="rId3"/>
            <a:stretch>
              <a:fillRect/>
            </a:stretch>
          </a:blipFill>
        </p:spPr>
        <p:txBody>
          <a:bodyPr/>
          <a:lstStyle/>
          <a:p>
            <a:endParaRPr lang="es-CO"/>
          </a:p>
        </p:txBody>
      </p:sp>
      <p:sp>
        <p:nvSpPr>
          <p:cNvPr id="4" name="Freeform 4"/>
          <p:cNvSpPr/>
          <p:nvPr/>
        </p:nvSpPr>
        <p:spPr>
          <a:xfrm>
            <a:off x="12963057" y="3721041"/>
            <a:ext cx="4126397" cy="6288629"/>
          </a:xfrm>
          <a:custGeom>
            <a:avLst/>
            <a:gdLst/>
            <a:ahLst/>
            <a:cxnLst/>
            <a:rect l="l" t="t" r="r" b="b"/>
            <a:pathLst>
              <a:path w="4126397" h="6288629">
                <a:moveTo>
                  <a:pt x="0" y="0"/>
                </a:moveTo>
                <a:lnTo>
                  <a:pt x="4126397" y="0"/>
                </a:lnTo>
                <a:lnTo>
                  <a:pt x="4126397" y="6288628"/>
                </a:lnTo>
                <a:lnTo>
                  <a:pt x="0" y="6288628"/>
                </a:lnTo>
                <a:lnTo>
                  <a:pt x="0" y="0"/>
                </a:lnTo>
                <a:close/>
              </a:path>
            </a:pathLst>
          </a:custGeom>
          <a:blipFill>
            <a:blip r:embed="rId4"/>
            <a:stretch>
              <a:fillRect/>
            </a:stretch>
          </a:blipFill>
        </p:spPr>
        <p:txBody>
          <a:bodyPr/>
          <a:lstStyle/>
          <a:p>
            <a:endParaRPr lang="es-CO"/>
          </a:p>
        </p:txBody>
      </p:sp>
      <p:sp>
        <p:nvSpPr>
          <p:cNvPr id="5" name="Freeform 5"/>
          <p:cNvSpPr/>
          <p:nvPr/>
        </p:nvSpPr>
        <p:spPr>
          <a:xfrm rot="1474434">
            <a:off x="6283279" y="-1091230"/>
            <a:ext cx="6173113" cy="6173113"/>
          </a:xfrm>
          <a:custGeom>
            <a:avLst/>
            <a:gdLst/>
            <a:ahLst/>
            <a:cxnLst/>
            <a:rect l="l" t="t" r="r" b="b"/>
            <a:pathLst>
              <a:path w="6173113" h="6173113">
                <a:moveTo>
                  <a:pt x="0" y="0"/>
                </a:moveTo>
                <a:lnTo>
                  <a:pt x="6173114" y="0"/>
                </a:lnTo>
                <a:lnTo>
                  <a:pt x="6173114" y="6173113"/>
                </a:lnTo>
                <a:lnTo>
                  <a:pt x="0" y="6173113"/>
                </a:lnTo>
                <a:lnTo>
                  <a:pt x="0" y="0"/>
                </a:lnTo>
                <a:close/>
              </a:path>
            </a:pathLst>
          </a:custGeom>
          <a:blipFill>
            <a:blip>
              <a:alphaModFix amt="55000"/>
              <a:extLst>
                <a:ext uri="{96DAC541-7B7A-43D3-8B79-37D633B846F1}">
                  <asvg:svgBlip xmlns:asvg="http://schemas.microsoft.com/office/drawing/2016/SVG/main" r:embed="rId5"/>
                </a:ext>
              </a:extLst>
            </a:blip>
            <a:stretch>
              <a:fillRect/>
            </a:stretch>
          </a:blipFill>
        </p:spPr>
        <p:txBody>
          <a:bodyPr/>
          <a:lstStyle/>
          <a:p>
            <a:endParaRPr lang="es-CO"/>
          </a:p>
        </p:txBody>
      </p:sp>
      <p:sp>
        <p:nvSpPr>
          <p:cNvPr id="6" name="TextBox 6"/>
          <p:cNvSpPr txBox="1"/>
          <p:nvPr/>
        </p:nvSpPr>
        <p:spPr>
          <a:xfrm>
            <a:off x="5249179" y="3372743"/>
            <a:ext cx="8259150" cy="629920"/>
          </a:xfrm>
          <a:prstGeom prst="rect">
            <a:avLst/>
          </a:prstGeom>
        </p:spPr>
        <p:txBody>
          <a:bodyPr lIns="0" tIns="0" rIns="0" bIns="0" rtlCol="0" anchor="t">
            <a:spAutoFit/>
          </a:bodyPr>
          <a:lstStyle/>
          <a:p>
            <a:pPr marL="0" lvl="0" indent="0" algn="l">
              <a:lnSpc>
                <a:spcPts val="5179"/>
              </a:lnSpc>
              <a:spcBef>
                <a:spcPct val="0"/>
              </a:spcBef>
            </a:pPr>
            <a:r>
              <a:rPr lang="en-US" sz="3699">
                <a:solidFill>
                  <a:srgbClr val="2A6454"/>
                </a:solidFill>
                <a:latin typeface="PT Sans"/>
                <a:ea typeface="PT Sans"/>
                <a:cs typeface="PT Sans"/>
                <a:sym typeface="PT Sans"/>
              </a:rPr>
              <a:t>“El pr</a:t>
            </a:r>
            <a:r>
              <a:rPr lang="en-US" sz="3699" u="none" strike="noStrike">
                <a:solidFill>
                  <a:srgbClr val="2A6454"/>
                </a:solidFill>
                <a:latin typeface="PT Sans"/>
                <a:ea typeface="PT Sans"/>
                <a:cs typeface="PT Sans"/>
                <a:sym typeface="PT Sans"/>
              </a:rPr>
              <a:t>imer jardín de infantes adventista”</a:t>
            </a:r>
          </a:p>
        </p:txBody>
      </p:sp>
      <p:sp>
        <p:nvSpPr>
          <p:cNvPr id="7" name="TextBox 7"/>
          <p:cNvSpPr txBox="1"/>
          <p:nvPr/>
        </p:nvSpPr>
        <p:spPr>
          <a:xfrm>
            <a:off x="8199379" y="6945345"/>
            <a:ext cx="2358750" cy="898525"/>
          </a:xfrm>
          <a:prstGeom prst="rect">
            <a:avLst/>
          </a:prstGeom>
        </p:spPr>
        <p:txBody>
          <a:bodyPr lIns="0" tIns="0" rIns="0" bIns="0" rtlCol="0" anchor="t">
            <a:spAutoFit/>
          </a:bodyPr>
          <a:lstStyle/>
          <a:p>
            <a:pPr algn="ctr">
              <a:lnSpc>
                <a:spcPts val="3499"/>
              </a:lnSpc>
            </a:pPr>
            <a:r>
              <a:rPr lang="en-US" sz="3499">
                <a:solidFill>
                  <a:srgbClr val="233454"/>
                </a:solidFill>
                <a:latin typeface="PT Sans"/>
                <a:ea typeface="PT Sans"/>
                <a:cs typeface="PT Sans"/>
                <a:sym typeface="PT Sans"/>
              </a:rPr>
              <a:t>María (Bulgaria)</a:t>
            </a:r>
          </a:p>
        </p:txBody>
      </p:sp>
      <p:sp>
        <p:nvSpPr>
          <p:cNvPr id="8" name="TextBox 8"/>
          <p:cNvSpPr txBox="1"/>
          <p:nvPr/>
        </p:nvSpPr>
        <p:spPr>
          <a:xfrm>
            <a:off x="5588344" y="1172366"/>
            <a:ext cx="7111313" cy="1369695"/>
          </a:xfrm>
          <a:prstGeom prst="rect">
            <a:avLst/>
          </a:prstGeom>
        </p:spPr>
        <p:txBody>
          <a:bodyPr lIns="0" tIns="0" rIns="0" bIns="0" rtlCol="0" anchor="t">
            <a:spAutoFit/>
          </a:bodyPr>
          <a:lstStyle/>
          <a:p>
            <a:pPr marL="0" lvl="0" indent="0" algn="ctr">
              <a:lnSpc>
                <a:spcPts val="10080"/>
              </a:lnSpc>
              <a:spcBef>
                <a:spcPct val="0"/>
              </a:spcBef>
            </a:pPr>
            <a:r>
              <a:rPr lang="en-US" sz="7200">
                <a:solidFill>
                  <a:srgbClr val="2C509F"/>
                </a:solidFill>
                <a:latin typeface="Impact"/>
                <a:ea typeface="Impact"/>
                <a:cs typeface="Impact"/>
                <a:sym typeface="Impact"/>
              </a:rPr>
              <a:t>Informe Misionero</a:t>
            </a:r>
          </a:p>
        </p:txBody>
      </p:sp>
      <p:sp>
        <p:nvSpPr>
          <p:cNvPr id="9" name="TextBox 9"/>
          <p:cNvSpPr txBox="1"/>
          <p:nvPr/>
        </p:nvSpPr>
        <p:spPr>
          <a:xfrm>
            <a:off x="1548527" y="9599116"/>
            <a:ext cx="7461439" cy="220345"/>
          </a:xfrm>
          <a:prstGeom prst="rect">
            <a:avLst/>
          </a:prstGeom>
        </p:spPr>
        <p:txBody>
          <a:bodyPr lIns="0" tIns="0" rIns="0" bIns="0" rtlCol="0" anchor="t">
            <a:spAutoFit/>
          </a:bodyPr>
          <a:lstStyle/>
          <a:p>
            <a:pPr marL="0" lvl="0" indent="0" algn="l">
              <a:lnSpc>
                <a:spcPts val="1759"/>
              </a:lnSpc>
            </a:pPr>
            <a:r>
              <a:rPr lang="en-US" sz="1599">
                <a:solidFill>
                  <a:srgbClr val="2A6454">
                    <a:alpha val="40000"/>
                  </a:srgbClr>
                </a:solidFill>
                <a:latin typeface="PT Sans"/>
                <a:ea typeface="PT Sans"/>
                <a:cs typeface="PT Sans"/>
                <a:sym typeface="PT Sans"/>
              </a:rPr>
              <a:t>recursos-biblicos.com</a:t>
            </a:r>
          </a:p>
        </p:txBody>
      </p:sp>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B"/>
        </a:solidFill>
        <a:effectLst/>
      </p:bgPr>
    </p:bg>
    <p:spTree>
      <p:nvGrpSpPr>
        <p:cNvPr id="1" name=""/>
        <p:cNvGrpSpPr/>
        <p:nvPr/>
      </p:nvGrpSpPr>
      <p:grpSpPr>
        <a:xfrm>
          <a:off x="0" y="0"/>
          <a:ext cx="0" cy="0"/>
          <a:chOff x="0" y="0"/>
          <a:chExt cx="0" cy="0"/>
        </a:xfrm>
      </p:grpSpPr>
      <p:sp>
        <p:nvSpPr>
          <p:cNvPr id="2" name="Freeform 2"/>
          <p:cNvSpPr/>
          <p:nvPr/>
        </p:nvSpPr>
        <p:spPr>
          <a:xfrm>
            <a:off x="267161" y="0"/>
            <a:ext cx="2115096" cy="2115096"/>
          </a:xfrm>
          <a:custGeom>
            <a:avLst/>
            <a:gdLst/>
            <a:ahLst/>
            <a:cxnLst/>
            <a:rect l="l" t="t" r="r" b="b"/>
            <a:pathLst>
              <a:path w="2115096" h="2115096">
                <a:moveTo>
                  <a:pt x="0" y="0"/>
                </a:moveTo>
                <a:lnTo>
                  <a:pt x="2115096" y="0"/>
                </a:lnTo>
                <a:lnTo>
                  <a:pt x="2115096" y="2115096"/>
                </a:lnTo>
                <a:lnTo>
                  <a:pt x="0" y="211509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grpSp>
        <p:nvGrpSpPr>
          <p:cNvPr id="3" name="Group 3"/>
          <p:cNvGrpSpPr/>
          <p:nvPr/>
        </p:nvGrpSpPr>
        <p:grpSpPr>
          <a:xfrm>
            <a:off x="267161" y="376308"/>
            <a:ext cx="1362480" cy="1362480"/>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ACC87"/>
            </a:solidFill>
          </p:spPr>
          <p:txBody>
            <a:bodyPr/>
            <a:lstStyle/>
            <a:p>
              <a:endParaRPr lang="es-CO"/>
            </a:p>
          </p:txBody>
        </p:sp>
        <p:sp>
          <p:nvSpPr>
            <p:cNvPr id="5" name="TextBox 5"/>
            <p:cNvSpPr txBox="1"/>
            <p:nvPr/>
          </p:nvSpPr>
          <p:spPr>
            <a:xfrm>
              <a:off x="76200" y="123825"/>
              <a:ext cx="660400" cy="612775"/>
            </a:xfrm>
            <a:prstGeom prst="rect">
              <a:avLst/>
            </a:prstGeom>
          </p:spPr>
          <p:txBody>
            <a:bodyPr lIns="50800" tIns="50800" rIns="50800" bIns="50800" rtlCol="0" anchor="ctr"/>
            <a:lstStyle/>
            <a:p>
              <a:pPr algn="ctr">
                <a:lnSpc>
                  <a:spcPts val="2600"/>
                </a:lnSpc>
              </a:pPr>
              <a:endParaRPr/>
            </a:p>
          </p:txBody>
        </p:sp>
      </p:grpSp>
      <p:sp>
        <p:nvSpPr>
          <p:cNvPr id="6" name="Freeform 6"/>
          <p:cNvSpPr/>
          <p:nvPr/>
        </p:nvSpPr>
        <p:spPr>
          <a:xfrm rot="10367447">
            <a:off x="1662305" y="3630559"/>
            <a:ext cx="7229442" cy="5835743"/>
          </a:xfrm>
          <a:custGeom>
            <a:avLst/>
            <a:gdLst/>
            <a:ahLst/>
            <a:cxnLst/>
            <a:rect l="l" t="t" r="r" b="b"/>
            <a:pathLst>
              <a:path w="7229442" h="5835743">
                <a:moveTo>
                  <a:pt x="0" y="0"/>
                </a:moveTo>
                <a:lnTo>
                  <a:pt x="7229442" y="0"/>
                </a:lnTo>
                <a:lnTo>
                  <a:pt x="7229442" y="5835743"/>
                </a:lnTo>
                <a:lnTo>
                  <a:pt x="0" y="5835743"/>
                </a:lnTo>
                <a:lnTo>
                  <a:pt x="0" y="0"/>
                </a:lnTo>
                <a:close/>
              </a:path>
            </a:pathLst>
          </a:custGeom>
          <a:blipFill>
            <a:blip>
              <a:alphaModFix amt="30000"/>
              <a:extLst>
                <a:ext uri="{96DAC541-7B7A-43D3-8B79-37D633B846F1}">
                  <asvg:svgBlip xmlns:asvg="http://schemas.microsoft.com/office/drawing/2016/SVG/main" r:embed="rId3"/>
                </a:ext>
              </a:extLst>
            </a:blip>
            <a:stretch>
              <a:fillRect/>
            </a:stretch>
          </a:blipFill>
        </p:spPr>
        <p:txBody>
          <a:bodyPr/>
          <a:lstStyle/>
          <a:p>
            <a:endParaRPr lang="es-CO"/>
          </a:p>
        </p:txBody>
      </p:sp>
      <p:sp>
        <p:nvSpPr>
          <p:cNvPr id="7" name="TextBox 7"/>
          <p:cNvSpPr txBox="1"/>
          <p:nvPr/>
        </p:nvSpPr>
        <p:spPr>
          <a:xfrm>
            <a:off x="1028700" y="1028700"/>
            <a:ext cx="10211324" cy="1337944"/>
          </a:xfrm>
          <a:prstGeom prst="rect">
            <a:avLst/>
          </a:prstGeom>
        </p:spPr>
        <p:txBody>
          <a:bodyPr lIns="0" tIns="0" rIns="0" bIns="0" rtlCol="0" anchor="t">
            <a:spAutoFit/>
          </a:bodyPr>
          <a:lstStyle/>
          <a:p>
            <a:pPr marL="0" lvl="0" indent="0" algn="ctr">
              <a:lnSpc>
                <a:spcPts val="8799"/>
              </a:lnSpc>
              <a:spcBef>
                <a:spcPct val="0"/>
              </a:spcBef>
            </a:pPr>
            <a:r>
              <a:rPr lang="en-US" sz="8799">
                <a:solidFill>
                  <a:srgbClr val="2C509F"/>
                </a:solidFill>
                <a:latin typeface="Impact"/>
                <a:ea typeface="Impact"/>
                <a:cs typeface="Impact"/>
                <a:sym typeface="Impact"/>
              </a:rPr>
              <a:t>Sacrificio personal</a:t>
            </a:r>
          </a:p>
        </p:txBody>
      </p:sp>
      <p:sp>
        <p:nvSpPr>
          <p:cNvPr id="8" name="TextBox 8"/>
          <p:cNvSpPr txBox="1"/>
          <p:nvPr/>
        </p:nvSpPr>
        <p:spPr>
          <a:xfrm>
            <a:off x="1028700" y="3040188"/>
            <a:ext cx="15601928" cy="5212080"/>
          </a:xfrm>
          <a:prstGeom prst="rect">
            <a:avLst/>
          </a:prstGeom>
        </p:spPr>
        <p:txBody>
          <a:bodyPr lIns="0" tIns="0" rIns="0" bIns="0" rtlCol="0" anchor="t">
            <a:spAutoFit/>
          </a:bodyPr>
          <a:lstStyle/>
          <a:p>
            <a:pPr algn="l">
              <a:lnSpc>
                <a:spcPts val="4619"/>
              </a:lnSpc>
            </a:pPr>
            <a:r>
              <a:rPr lang="en-US" sz="3299">
                <a:solidFill>
                  <a:srgbClr val="2A6454"/>
                </a:solidFill>
                <a:latin typeface="PT Sans"/>
                <a:ea typeface="PT Sans"/>
                <a:cs typeface="PT Sans"/>
                <a:sym typeface="PT Sans"/>
              </a:rPr>
              <a:t>Existen decisiones difíciles, momentos de fidelidad hasta el cansancio y sacrificios que muchos consideran la prueba definitiva de la fe. Nos resulta tentador pensar: «Con todo lo que he sacrificado por la iglesia, ¿todavía hace falta que ponga amor en lo que hago?».</a:t>
            </a:r>
          </a:p>
          <a:p>
            <a:pPr algn="l">
              <a:lnSpc>
                <a:spcPts val="4619"/>
              </a:lnSpc>
            </a:pPr>
            <a:r>
              <a:rPr lang="en-US" sz="3299">
                <a:solidFill>
                  <a:srgbClr val="2A6454"/>
                </a:solidFill>
                <a:latin typeface="PT Sans"/>
                <a:ea typeface="PT Sans"/>
                <a:cs typeface="PT Sans"/>
                <a:sym typeface="PT Sans"/>
              </a:rPr>
              <a:t>La respuesta bíblica es contundente: por más difícil y admirable que parezca el sacrificio, si no se puso el ingrediente del amor desde el principio, la obra carece del sabor del Reino. Entregar el cuerpo para ser quemado o repartir los bienes a los pobres no sirve de nada si el amor no es la fuente y la fuerza impulsora.</a:t>
            </a:r>
          </a:p>
          <a:p>
            <a:pPr marL="0" lvl="0" indent="0" algn="l">
              <a:lnSpc>
                <a:spcPts val="4619"/>
              </a:lnSpc>
              <a:spcBef>
                <a:spcPct val="0"/>
              </a:spcBef>
            </a:pPr>
            <a:endParaRPr lang="en-US" sz="3299">
              <a:solidFill>
                <a:srgbClr val="2A6454"/>
              </a:solidFill>
              <a:latin typeface="PT Sans"/>
              <a:ea typeface="PT Sans"/>
              <a:cs typeface="PT Sans"/>
              <a:sym typeface="PT Sans"/>
            </a:endParaRPr>
          </a:p>
        </p:txBody>
      </p:sp>
      <p:sp>
        <p:nvSpPr>
          <p:cNvPr id="9" name="TextBox 9"/>
          <p:cNvSpPr txBox="1"/>
          <p:nvPr/>
        </p:nvSpPr>
        <p:spPr>
          <a:xfrm>
            <a:off x="1548527" y="9599116"/>
            <a:ext cx="7461439" cy="220345"/>
          </a:xfrm>
          <a:prstGeom prst="rect">
            <a:avLst/>
          </a:prstGeom>
        </p:spPr>
        <p:txBody>
          <a:bodyPr lIns="0" tIns="0" rIns="0" bIns="0" rtlCol="0" anchor="t">
            <a:spAutoFit/>
          </a:bodyPr>
          <a:lstStyle/>
          <a:p>
            <a:pPr marL="0" lvl="0" indent="0" algn="l">
              <a:lnSpc>
                <a:spcPts val="1759"/>
              </a:lnSpc>
            </a:pPr>
            <a:r>
              <a:rPr lang="en-US" sz="1599">
                <a:solidFill>
                  <a:srgbClr val="2A6454">
                    <a:alpha val="40000"/>
                  </a:srgbClr>
                </a:solidFill>
                <a:latin typeface="PT Sans"/>
                <a:ea typeface="PT Sans"/>
                <a:cs typeface="PT Sans"/>
                <a:sym typeface="PT Sans"/>
              </a:rPr>
              <a:t>recursos-biblicos.com</a:t>
            </a:r>
          </a:p>
        </p:txBody>
      </p:sp>
      <p:sp>
        <p:nvSpPr>
          <p:cNvPr id="10" name="Freeform 10"/>
          <p:cNvSpPr/>
          <p:nvPr/>
        </p:nvSpPr>
        <p:spPr>
          <a:xfrm>
            <a:off x="606173" y="563519"/>
            <a:ext cx="684455" cy="988059"/>
          </a:xfrm>
          <a:custGeom>
            <a:avLst/>
            <a:gdLst/>
            <a:ahLst/>
            <a:cxnLst/>
            <a:rect l="l" t="t" r="r" b="b"/>
            <a:pathLst>
              <a:path w="684455" h="988059">
                <a:moveTo>
                  <a:pt x="0" y="0"/>
                </a:moveTo>
                <a:lnTo>
                  <a:pt x="684455" y="0"/>
                </a:lnTo>
                <a:lnTo>
                  <a:pt x="684455" y="988058"/>
                </a:lnTo>
                <a:lnTo>
                  <a:pt x="0" y="988058"/>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s-CO"/>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B"/>
        </a:solidFill>
        <a:effectLst/>
      </p:bgPr>
    </p:bg>
    <p:spTree>
      <p:nvGrpSpPr>
        <p:cNvPr id="1" name=""/>
        <p:cNvGrpSpPr/>
        <p:nvPr/>
      </p:nvGrpSpPr>
      <p:grpSpPr>
        <a:xfrm>
          <a:off x="0" y="0"/>
          <a:ext cx="0" cy="0"/>
          <a:chOff x="0" y="0"/>
          <a:chExt cx="0" cy="0"/>
        </a:xfrm>
      </p:grpSpPr>
      <p:sp>
        <p:nvSpPr>
          <p:cNvPr id="2" name="Freeform 2"/>
          <p:cNvSpPr/>
          <p:nvPr/>
        </p:nvSpPr>
        <p:spPr>
          <a:xfrm>
            <a:off x="12495297" y="2946950"/>
            <a:ext cx="4186419" cy="6262882"/>
          </a:xfrm>
          <a:custGeom>
            <a:avLst/>
            <a:gdLst/>
            <a:ahLst/>
            <a:cxnLst/>
            <a:rect l="l" t="t" r="r" b="b"/>
            <a:pathLst>
              <a:path w="4186419" h="6262882">
                <a:moveTo>
                  <a:pt x="0" y="0"/>
                </a:moveTo>
                <a:lnTo>
                  <a:pt x="4186418" y="0"/>
                </a:lnTo>
                <a:lnTo>
                  <a:pt x="4186418" y="6262882"/>
                </a:lnTo>
                <a:lnTo>
                  <a:pt x="0" y="6262882"/>
                </a:lnTo>
                <a:lnTo>
                  <a:pt x="0" y="0"/>
                </a:lnTo>
                <a:close/>
              </a:path>
            </a:pathLst>
          </a:custGeom>
          <a:blipFill>
            <a:blip r:embed="rId2"/>
            <a:stretch>
              <a:fillRect/>
            </a:stretch>
          </a:blipFill>
        </p:spPr>
        <p:txBody>
          <a:bodyPr/>
          <a:lstStyle/>
          <a:p>
            <a:endParaRPr lang="es-CO"/>
          </a:p>
        </p:txBody>
      </p:sp>
      <p:sp>
        <p:nvSpPr>
          <p:cNvPr id="3" name="Freeform 3"/>
          <p:cNvSpPr/>
          <p:nvPr/>
        </p:nvSpPr>
        <p:spPr>
          <a:xfrm rot="1474434">
            <a:off x="6283279" y="-1091230"/>
            <a:ext cx="6173113" cy="6173113"/>
          </a:xfrm>
          <a:custGeom>
            <a:avLst/>
            <a:gdLst/>
            <a:ahLst/>
            <a:cxnLst/>
            <a:rect l="l" t="t" r="r" b="b"/>
            <a:pathLst>
              <a:path w="6173113" h="6173113">
                <a:moveTo>
                  <a:pt x="0" y="0"/>
                </a:moveTo>
                <a:lnTo>
                  <a:pt x="6173114" y="0"/>
                </a:lnTo>
                <a:lnTo>
                  <a:pt x="6173114" y="6173113"/>
                </a:lnTo>
                <a:lnTo>
                  <a:pt x="0" y="6173113"/>
                </a:lnTo>
                <a:lnTo>
                  <a:pt x="0" y="0"/>
                </a:lnTo>
                <a:close/>
              </a:path>
            </a:pathLst>
          </a:custGeom>
          <a:blipFill>
            <a:blip>
              <a:alphaModFix amt="55000"/>
              <a:extLst>
                <a:ext uri="{96DAC541-7B7A-43D3-8B79-37D633B846F1}">
                  <asvg:svgBlip xmlns:asvg="http://schemas.microsoft.com/office/drawing/2016/SVG/main" r:embed="rId3"/>
                </a:ext>
              </a:extLst>
            </a:blip>
            <a:stretch>
              <a:fillRect/>
            </a:stretch>
          </a:blipFill>
        </p:spPr>
        <p:txBody>
          <a:bodyPr/>
          <a:lstStyle/>
          <a:p>
            <a:endParaRPr lang="es-CO"/>
          </a:p>
        </p:txBody>
      </p:sp>
      <p:sp>
        <p:nvSpPr>
          <p:cNvPr id="4" name="TextBox 4"/>
          <p:cNvSpPr txBox="1"/>
          <p:nvPr/>
        </p:nvSpPr>
        <p:spPr>
          <a:xfrm>
            <a:off x="3689697" y="5401481"/>
            <a:ext cx="8259150" cy="1287145"/>
          </a:xfrm>
          <a:prstGeom prst="rect">
            <a:avLst/>
          </a:prstGeom>
        </p:spPr>
        <p:txBody>
          <a:bodyPr lIns="0" tIns="0" rIns="0" bIns="0" rtlCol="0" anchor="t">
            <a:spAutoFit/>
          </a:bodyPr>
          <a:lstStyle/>
          <a:p>
            <a:pPr marL="0" lvl="0" indent="0" algn="l">
              <a:lnSpc>
                <a:spcPts val="5179"/>
              </a:lnSpc>
              <a:spcBef>
                <a:spcPct val="0"/>
              </a:spcBef>
            </a:pPr>
            <a:r>
              <a:rPr lang="en-US" sz="3699" b="1">
                <a:solidFill>
                  <a:srgbClr val="2A6454"/>
                </a:solidFill>
                <a:latin typeface="PT Sans Bold"/>
                <a:ea typeface="PT Sans Bold"/>
                <a:cs typeface="PT Sans Bold"/>
                <a:sym typeface="PT Sans Bold"/>
              </a:rPr>
              <a:t>Inv</a:t>
            </a:r>
            <a:r>
              <a:rPr lang="en-US" sz="3699" b="1" u="none" strike="noStrike">
                <a:solidFill>
                  <a:srgbClr val="2A6454"/>
                </a:solidFill>
                <a:latin typeface="PT Sans Bold"/>
                <a:ea typeface="PT Sans Bold"/>
                <a:cs typeface="PT Sans Bold"/>
                <a:sym typeface="PT Sans Bold"/>
              </a:rPr>
              <a:t>ersión:</a:t>
            </a:r>
            <a:r>
              <a:rPr lang="en-US" sz="3699" u="none" strike="noStrike">
                <a:solidFill>
                  <a:srgbClr val="2A6454"/>
                </a:solidFill>
                <a:latin typeface="PT Sans"/>
                <a:ea typeface="PT Sans"/>
                <a:cs typeface="PT Sans"/>
                <a:sym typeface="PT Sans"/>
              </a:rPr>
              <a:t> “Una parábola que enseña a invertir y negociar”</a:t>
            </a:r>
          </a:p>
        </p:txBody>
      </p:sp>
      <p:sp>
        <p:nvSpPr>
          <p:cNvPr id="5" name="TextBox 5"/>
          <p:cNvSpPr txBox="1"/>
          <p:nvPr/>
        </p:nvSpPr>
        <p:spPr>
          <a:xfrm>
            <a:off x="5588344" y="1172366"/>
            <a:ext cx="7111313" cy="1369695"/>
          </a:xfrm>
          <a:prstGeom prst="rect">
            <a:avLst/>
          </a:prstGeom>
        </p:spPr>
        <p:txBody>
          <a:bodyPr lIns="0" tIns="0" rIns="0" bIns="0" rtlCol="0" anchor="t">
            <a:spAutoFit/>
          </a:bodyPr>
          <a:lstStyle/>
          <a:p>
            <a:pPr marL="0" lvl="0" indent="0" algn="ctr">
              <a:lnSpc>
                <a:spcPts val="10080"/>
              </a:lnSpc>
              <a:spcBef>
                <a:spcPct val="0"/>
              </a:spcBef>
            </a:pPr>
            <a:r>
              <a:rPr lang="en-US" sz="7200">
                <a:solidFill>
                  <a:srgbClr val="2C509F"/>
                </a:solidFill>
                <a:latin typeface="Impact"/>
                <a:ea typeface="Impact"/>
                <a:cs typeface="Impact"/>
                <a:sym typeface="Impact"/>
              </a:rPr>
              <a:t>Nuevo Horizonte</a:t>
            </a:r>
          </a:p>
        </p:txBody>
      </p:sp>
      <p:sp>
        <p:nvSpPr>
          <p:cNvPr id="6" name="TextBox 6"/>
          <p:cNvSpPr txBox="1"/>
          <p:nvPr/>
        </p:nvSpPr>
        <p:spPr>
          <a:xfrm>
            <a:off x="1548527" y="9599116"/>
            <a:ext cx="7461439" cy="220345"/>
          </a:xfrm>
          <a:prstGeom prst="rect">
            <a:avLst/>
          </a:prstGeom>
        </p:spPr>
        <p:txBody>
          <a:bodyPr lIns="0" tIns="0" rIns="0" bIns="0" rtlCol="0" anchor="t">
            <a:spAutoFit/>
          </a:bodyPr>
          <a:lstStyle/>
          <a:p>
            <a:pPr marL="0" lvl="0" indent="0" algn="l">
              <a:lnSpc>
                <a:spcPts val="1759"/>
              </a:lnSpc>
            </a:pPr>
            <a:r>
              <a:rPr lang="en-US" sz="1599">
                <a:solidFill>
                  <a:srgbClr val="2A6454">
                    <a:alpha val="40000"/>
                  </a:srgbClr>
                </a:solidFill>
                <a:latin typeface="PT Sans"/>
                <a:ea typeface="PT Sans"/>
                <a:cs typeface="PT Sans"/>
                <a:sym typeface="PT Sans"/>
              </a:rPr>
              <a:t>recursos-biblicos.com</a:t>
            </a:r>
          </a:p>
        </p:txBody>
      </p:sp>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B"/>
        </a:solidFill>
        <a:effectLst/>
      </p:bgPr>
    </p:bg>
    <p:spTree>
      <p:nvGrpSpPr>
        <p:cNvPr id="1" name=""/>
        <p:cNvGrpSpPr/>
        <p:nvPr/>
      </p:nvGrpSpPr>
      <p:grpSpPr>
        <a:xfrm>
          <a:off x="0" y="0"/>
          <a:ext cx="0" cy="0"/>
          <a:chOff x="0" y="0"/>
          <a:chExt cx="0" cy="0"/>
        </a:xfrm>
      </p:grpSpPr>
      <p:sp>
        <p:nvSpPr>
          <p:cNvPr id="2" name="Freeform 2"/>
          <p:cNvSpPr/>
          <p:nvPr/>
        </p:nvSpPr>
        <p:spPr>
          <a:xfrm>
            <a:off x="267161" y="0"/>
            <a:ext cx="2115096" cy="2115096"/>
          </a:xfrm>
          <a:custGeom>
            <a:avLst/>
            <a:gdLst/>
            <a:ahLst/>
            <a:cxnLst/>
            <a:rect l="l" t="t" r="r" b="b"/>
            <a:pathLst>
              <a:path w="2115096" h="2115096">
                <a:moveTo>
                  <a:pt x="0" y="0"/>
                </a:moveTo>
                <a:lnTo>
                  <a:pt x="2115096" y="0"/>
                </a:lnTo>
                <a:lnTo>
                  <a:pt x="2115096" y="2115096"/>
                </a:lnTo>
                <a:lnTo>
                  <a:pt x="0" y="211509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grpSp>
        <p:nvGrpSpPr>
          <p:cNvPr id="3" name="Group 3"/>
          <p:cNvGrpSpPr/>
          <p:nvPr/>
        </p:nvGrpSpPr>
        <p:grpSpPr>
          <a:xfrm>
            <a:off x="267161" y="376308"/>
            <a:ext cx="1362480" cy="1362480"/>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ACC87"/>
            </a:solidFill>
          </p:spPr>
          <p:txBody>
            <a:bodyPr/>
            <a:lstStyle/>
            <a:p>
              <a:endParaRPr lang="es-CO"/>
            </a:p>
          </p:txBody>
        </p:sp>
        <p:sp>
          <p:nvSpPr>
            <p:cNvPr id="5" name="TextBox 5"/>
            <p:cNvSpPr txBox="1"/>
            <p:nvPr/>
          </p:nvSpPr>
          <p:spPr>
            <a:xfrm>
              <a:off x="76200" y="123825"/>
              <a:ext cx="660400" cy="612775"/>
            </a:xfrm>
            <a:prstGeom prst="rect">
              <a:avLst/>
            </a:prstGeom>
          </p:spPr>
          <p:txBody>
            <a:bodyPr lIns="50800" tIns="50800" rIns="50800" bIns="50800" rtlCol="0" anchor="ctr"/>
            <a:lstStyle/>
            <a:p>
              <a:pPr algn="ctr">
                <a:lnSpc>
                  <a:spcPts val="2600"/>
                </a:lnSpc>
              </a:pPr>
              <a:endParaRPr/>
            </a:p>
          </p:txBody>
        </p:sp>
      </p:grpSp>
      <p:sp>
        <p:nvSpPr>
          <p:cNvPr id="6" name="Freeform 6"/>
          <p:cNvSpPr/>
          <p:nvPr/>
        </p:nvSpPr>
        <p:spPr>
          <a:xfrm rot="10367447">
            <a:off x="1662305" y="3630559"/>
            <a:ext cx="7229442" cy="5835743"/>
          </a:xfrm>
          <a:custGeom>
            <a:avLst/>
            <a:gdLst/>
            <a:ahLst/>
            <a:cxnLst/>
            <a:rect l="l" t="t" r="r" b="b"/>
            <a:pathLst>
              <a:path w="7229442" h="5835743">
                <a:moveTo>
                  <a:pt x="0" y="0"/>
                </a:moveTo>
                <a:lnTo>
                  <a:pt x="7229442" y="0"/>
                </a:lnTo>
                <a:lnTo>
                  <a:pt x="7229442" y="5835743"/>
                </a:lnTo>
                <a:lnTo>
                  <a:pt x="0" y="5835743"/>
                </a:lnTo>
                <a:lnTo>
                  <a:pt x="0" y="0"/>
                </a:lnTo>
                <a:close/>
              </a:path>
            </a:pathLst>
          </a:custGeom>
          <a:blipFill>
            <a:blip>
              <a:alphaModFix amt="30000"/>
              <a:extLst>
                <a:ext uri="{96DAC541-7B7A-43D3-8B79-37D633B846F1}">
                  <asvg:svgBlip xmlns:asvg="http://schemas.microsoft.com/office/drawing/2016/SVG/main" r:embed="rId3"/>
                </a:ext>
              </a:extLst>
            </a:blip>
            <a:stretch>
              <a:fillRect/>
            </a:stretch>
          </a:blipFill>
        </p:spPr>
        <p:txBody>
          <a:bodyPr/>
          <a:lstStyle/>
          <a:p>
            <a:endParaRPr lang="es-CO"/>
          </a:p>
        </p:txBody>
      </p:sp>
      <p:sp>
        <p:nvSpPr>
          <p:cNvPr id="7" name="TextBox 7"/>
          <p:cNvSpPr txBox="1"/>
          <p:nvPr/>
        </p:nvSpPr>
        <p:spPr>
          <a:xfrm>
            <a:off x="1357366" y="1028700"/>
            <a:ext cx="13412365" cy="1337944"/>
          </a:xfrm>
          <a:prstGeom prst="rect">
            <a:avLst/>
          </a:prstGeom>
        </p:spPr>
        <p:txBody>
          <a:bodyPr lIns="0" tIns="0" rIns="0" bIns="0" rtlCol="0" anchor="t">
            <a:spAutoFit/>
          </a:bodyPr>
          <a:lstStyle/>
          <a:p>
            <a:pPr marL="0" lvl="0" indent="0" algn="ctr">
              <a:lnSpc>
                <a:spcPts val="8799"/>
              </a:lnSpc>
              <a:spcBef>
                <a:spcPct val="0"/>
              </a:spcBef>
            </a:pPr>
            <a:r>
              <a:rPr lang="en-US" sz="8799" dirty="0">
                <a:solidFill>
                  <a:srgbClr val="2C509F"/>
                </a:solidFill>
                <a:latin typeface="Impact"/>
                <a:ea typeface="Impact"/>
                <a:cs typeface="Impact"/>
                <a:sym typeface="Impact"/>
              </a:rPr>
              <a:t>Servicio </a:t>
            </a:r>
            <a:r>
              <a:rPr lang="en-US" sz="8799" dirty="0" err="1">
                <a:solidFill>
                  <a:srgbClr val="2C509F"/>
                </a:solidFill>
                <a:latin typeface="Impact"/>
                <a:ea typeface="Impact"/>
                <a:cs typeface="Impact"/>
                <a:sym typeface="Impact"/>
              </a:rPr>
              <a:t>cristiano</a:t>
            </a:r>
            <a:r>
              <a:rPr lang="en-US" sz="8799" dirty="0">
                <a:solidFill>
                  <a:srgbClr val="2C509F"/>
                </a:solidFill>
                <a:latin typeface="Impact"/>
                <a:ea typeface="Impact"/>
                <a:cs typeface="Impact"/>
                <a:sym typeface="Impact"/>
              </a:rPr>
              <a:t> con amor</a:t>
            </a:r>
          </a:p>
        </p:txBody>
      </p:sp>
      <p:sp>
        <p:nvSpPr>
          <p:cNvPr id="8" name="TextBox 8"/>
          <p:cNvSpPr txBox="1"/>
          <p:nvPr/>
        </p:nvSpPr>
        <p:spPr>
          <a:xfrm>
            <a:off x="1028700" y="3040188"/>
            <a:ext cx="15601928" cy="5212080"/>
          </a:xfrm>
          <a:prstGeom prst="rect">
            <a:avLst/>
          </a:prstGeom>
        </p:spPr>
        <p:txBody>
          <a:bodyPr lIns="0" tIns="0" rIns="0" bIns="0" rtlCol="0" anchor="t">
            <a:spAutoFit/>
          </a:bodyPr>
          <a:lstStyle/>
          <a:p>
            <a:pPr algn="l">
              <a:lnSpc>
                <a:spcPts val="4619"/>
              </a:lnSpc>
            </a:pPr>
            <a:r>
              <a:rPr lang="en-US" sz="3299">
                <a:solidFill>
                  <a:srgbClr val="2A6454"/>
                </a:solidFill>
                <a:latin typeface="PT Sans"/>
                <a:ea typeface="PT Sans"/>
                <a:cs typeface="PT Sans"/>
                <a:sym typeface="PT Sans"/>
              </a:rPr>
              <a:t>El servicio verdaderamente guiado por el Espíritu Santo marca una diferencia radical en la congregación:</a:t>
            </a:r>
          </a:p>
          <a:p>
            <a:pPr marL="712468" lvl="1" indent="-356234" algn="l">
              <a:lnSpc>
                <a:spcPts val="4619"/>
              </a:lnSpc>
              <a:buFont typeface="Arial"/>
              <a:buChar char="•"/>
            </a:pPr>
            <a:r>
              <a:rPr lang="en-US" sz="3299">
                <a:solidFill>
                  <a:srgbClr val="2A6454"/>
                </a:solidFill>
                <a:latin typeface="PT Sans"/>
                <a:ea typeface="PT Sans"/>
                <a:cs typeface="PT Sans"/>
                <a:sym typeface="PT Sans"/>
              </a:rPr>
              <a:t>El que antes hablaba con dureza o por imponer su punto, ahora se expresa con paciencia y edificación.</a:t>
            </a:r>
          </a:p>
          <a:p>
            <a:pPr marL="712468" lvl="1" indent="-356234" algn="l">
              <a:lnSpc>
                <a:spcPts val="4619"/>
              </a:lnSpc>
              <a:buFont typeface="Arial"/>
              <a:buChar char="•"/>
            </a:pPr>
            <a:r>
              <a:rPr lang="en-US" sz="3299">
                <a:solidFill>
                  <a:srgbClr val="2A6454"/>
                </a:solidFill>
                <a:latin typeface="PT Sans"/>
                <a:ea typeface="PT Sans"/>
                <a:cs typeface="PT Sans"/>
                <a:sym typeface="PT Sans"/>
              </a:rPr>
              <a:t>El que se ufanaba de su sabiduría y conocimiento, ahora escucha al prójimo con humildad.</a:t>
            </a:r>
          </a:p>
          <a:p>
            <a:pPr marL="712468" lvl="1" indent="-356234" algn="l">
              <a:lnSpc>
                <a:spcPts val="4619"/>
              </a:lnSpc>
              <a:spcBef>
                <a:spcPct val="0"/>
              </a:spcBef>
              <a:buFont typeface="Arial"/>
              <a:buChar char="•"/>
            </a:pPr>
            <a:r>
              <a:rPr lang="en-US" sz="3299">
                <a:solidFill>
                  <a:srgbClr val="2A6454"/>
                </a:solidFill>
                <a:latin typeface="PT Sans"/>
                <a:ea typeface="PT Sans"/>
                <a:cs typeface="PT Sans"/>
                <a:sym typeface="PT Sans"/>
              </a:rPr>
              <a:t>El que servía por simple compromiso o deber moral, ahora lo hace con un gozo contagioso.</a:t>
            </a:r>
          </a:p>
          <a:p>
            <a:pPr marL="0" lvl="0" indent="0" algn="l">
              <a:lnSpc>
                <a:spcPts val="4619"/>
              </a:lnSpc>
              <a:spcBef>
                <a:spcPct val="0"/>
              </a:spcBef>
            </a:pPr>
            <a:endParaRPr lang="en-US" sz="3299">
              <a:solidFill>
                <a:srgbClr val="2A6454"/>
              </a:solidFill>
              <a:latin typeface="PT Sans"/>
              <a:ea typeface="PT Sans"/>
              <a:cs typeface="PT Sans"/>
              <a:sym typeface="PT Sans"/>
            </a:endParaRPr>
          </a:p>
        </p:txBody>
      </p:sp>
      <p:sp>
        <p:nvSpPr>
          <p:cNvPr id="9" name="TextBox 9"/>
          <p:cNvSpPr txBox="1"/>
          <p:nvPr/>
        </p:nvSpPr>
        <p:spPr>
          <a:xfrm>
            <a:off x="1548527" y="9599116"/>
            <a:ext cx="7461439" cy="220345"/>
          </a:xfrm>
          <a:prstGeom prst="rect">
            <a:avLst/>
          </a:prstGeom>
        </p:spPr>
        <p:txBody>
          <a:bodyPr lIns="0" tIns="0" rIns="0" bIns="0" rtlCol="0" anchor="t">
            <a:spAutoFit/>
          </a:bodyPr>
          <a:lstStyle/>
          <a:p>
            <a:pPr marL="0" lvl="0" indent="0" algn="l">
              <a:lnSpc>
                <a:spcPts val="1759"/>
              </a:lnSpc>
            </a:pPr>
            <a:r>
              <a:rPr lang="en-US" sz="1599">
                <a:solidFill>
                  <a:srgbClr val="2A6454">
                    <a:alpha val="40000"/>
                  </a:srgbClr>
                </a:solidFill>
                <a:latin typeface="PT Sans"/>
                <a:ea typeface="PT Sans"/>
                <a:cs typeface="PT Sans"/>
                <a:sym typeface="PT Sans"/>
              </a:rPr>
              <a:t>recursos-biblicos.com</a:t>
            </a:r>
          </a:p>
        </p:txBody>
      </p:sp>
      <p:sp>
        <p:nvSpPr>
          <p:cNvPr id="10" name="Freeform 10"/>
          <p:cNvSpPr/>
          <p:nvPr/>
        </p:nvSpPr>
        <p:spPr>
          <a:xfrm>
            <a:off x="581023" y="534671"/>
            <a:ext cx="734756" cy="988059"/>
          </a:xfrm>
          <a:custGeom>
            <a:avLst/>
            <a:gdLst/>
            <a:ahLst/>
            <a:cxnLst/>
            <a:rect l="l" t="t" r="r" b="b"/>
            <a:pathLst>
              <a:path w="734756" h="988059">
                <a:moveTo>
                  <a:pt x="0" y="0"/>
                </a:moveTo>
                <a:lnTo>
                  <a:pt x="734756" y="0"/>
                </a:lnTo>
                <a:lnTo>
                  <a:pt x="734756" y="988058"/>
                </a:lnTo>
                <a:lnTo>
                  <a:pt x="0" y="988058"/>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s-CO"/>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B"/>
        </a:solidFill>
        <a:effectLst/>
      </p:bgPr>
    </p:bg>
    <p:spTree>
      <p:nvGrpSpPr>
        <p:cNvPr id="1" name=""/>
        <p:cNvGrpSpPr/>
        <p:nvPr/>
      </p:nvGrpSpPr>
      <p:grpSpPr>
        <a:xfrm>
          <a:off x="0" y="0"/>
          <a:ext cx="0" cy="0"/>
          <a:chOff x="0" y="0"/>
          <a:chExt cx="0" cy="0"/>
        </a:xfrm>
      </p:grpSpPr>
      <p:sp>
        <p:nvSpPr>
          <p:cNvPr id="2" name="Freeform 2"/>
          <p:cNvSpPr/>
          <p:nvPr/>
        </p:nvSpPr>
        <p:spPr>
          <a:xfrm rot="1474434">
            <a:off x="6283279" y="-1091230"/>
            <a:ext cx="6173113" cy="6173113"/>
          </a:xfrm>
          <a:custGeom>
            <a:avLst/>
            <a:gdLst/>
            <a:ahLst/>
            <a:cxnLst/>
            <a:rect l="l" t="t" r="r" b="b"/>
            <a:pathLst>
              <a:path w="6173113" h="6173113">
                <a:moveTo>
                  <a:pt x="0" y="0"/>
                </a:moveTo>
                <a:lnTo>
                  <a:pt x="6173114" y="0"/>
                </a:lnTo>
                <a:lnTo>
                  <a:pt x="6173114" y="6173113"/>
                </a:lnTo>
                <a:lnTo>
                  <a:pt x="0" y="6173113"/>
                </a:lnTo>
                <a:lnTo>
                  <a:pt x="0" y="0"/>
                </a:lnTo>
                <a:close/>
              </a:path>
            </a:pathLst>
          </a:custGeom>
          <a:blipFill>
            <a:blip>
              <a:alphaModFix amt="55000"/>
              <a:extLst>
                <a:ext uri="{96DAC541-7B7A-43D3-8B79-37D633B846F1}">
                  <asvg:svgBlip xmlns:asvg="http://schemas.microsoft.com/office/drawing/2016/SVG/main" r:embed="rId2"/>
                </a:ext>
              </a:extLst>
            </a:blip>
            <a:stretch>
              <a:fillRect/>
            </a:stretch>
          </a:blipFill>
        </p:spPr>
        <p:txBody>
          <a:bodyPr/>
          <a:lstStyle/>
          <a:p>
            <a:endParaRPr lang="es-CO"/>
          </a:p>
        </p:txBody>
      </p:sp>
      <p:sp>
        <p:nvSpPr>
          <p:cNvPr id="3" name="Freeform 3"/>
          <p:cNvSpPr/>
          <p:nvPr/>
        </p:nvSpPr>
        <p:spPr>
          <a:xfrm>
            <a:off x="2756466" y="2290081"/>
            <a:ext cx="12775068" cy="6968219"/>
          </a:xfrm>
          <a:custGeom>
            <a:avLst/>
            <a:gdLst/>
            <a:ahLst/>
            <a:cxnLst/>
            <a:rect l="l" t="t" r="r" b="b"/>
            <a:pathLst>
              <a:path w="12775068" h="6968219">
                <a:moveTo>
                  <a:pt x="0" y="0"/>
                </a:moveTo>
                <a:lnTo>
                  <a:pt x="12775068" y="0"/>
                </a:lnTo>
                <a:lnTo>
                  <a:pt x="12775068" y="6968219"/>
                </a:lnTo>
                <a:lnTo>
                  <a:pt x="0" y="6968219"/>
                </a:lnTo>
                <a:lnTo>
                  <a:pt x="0" y="0"/>
                </a:lnTo>
                <a:close/>
              </a:path>
            </a:pathLst>
          </a:custGeom>
          <a:blipFill>
            <a:blip r:embed="rId3"/>
            <a:stretch>
              <a:fillRect/>
            </a:stretch>
          </a:blipFill>
        </p:spPr>
        <p:txBody>
          <a:bodyPr/>
          <a:lstStyle/>
          <a:p>
            <a:endParaRPr lang="es-CO"/>
          </a:p>
        </p:txBody>
      </p:sp>
      <p:sp>
        <p:nvSpPr>
          <p:cNvPr id="4" name="TextBox 4"/>
          <p:cNvSpPr txBox="1"/>
          <p:nvPr/>
        </p:nvSpPr>
        <p:spPr>
          <a:xfrm>
            <a:off x="2437817" y="837185"/>
            <a:ext cx="13412365" cy="1337944"/>
          </a:xfrm>
          <a:prstGeom prst="rect">
            <a:avLst/>
          </a:prstGeom>
        </p:spPr>
        <p:txBody>
          <a:bodyPr lIns="0" tIns="0" rIns="0" bIns="0" rtlCol="0" anchor="t">
            <a:spAutoFit/>
          </a:bodyPr>
          <a:lstStyle/>
          <a:p>
            <a:pPr marL="0" lvl="0" indent="0" algn="ctr">
              <a:lnSpc>
                <a:spcPts val="8799"/>
              </a:lnSpc>
              <a:spcBef>
                <a:spcPct val="0"/>
              </a:spcBef>
            </a:pPr>
            <a:r>
              <a:rPr lang="en-US" sz="8799">
                <a:solidFill>
                  <a:srgbClr val="2C509F"/>
                </a:solidFill>
                <a:latin typeface="Impact"/>
                <a:ea typeface="Impact"/>
                <a:cs typeface="Impact"/>
                <a:sym typeface="Impact"/>
              </a:rPr>
              <a:t>Informe Secretarial</a:t>
            </a:r>
          </a:p>
        </p:txBody>
      </p:sp>
      <p:sp>
        <p:nvSpPr>
          <p:cNvPr id="5" name="TextBox 5"/>
          <p:cNvSpPr txBox="1"/>
          <p:nvPr/>
        </p:nvSpPr>
        <p:spPr>
          <a:xfrm>
            <a:off x="1548527" y="9599116"/>
            <a:ext cx="7461439" cy="220345"/>
          </a:xfrm>
          <a:prstGeom prst="rect">
            <a:avLst/>
          </a:prstGeom>
        </p:spPr>
        <p:txBody>
          <a:bodyPr lIns="0" tIns="0" rIns="0" bIns="0" rtlCol="0" anchor="t">
            <a:spAutoFit/>
          </a:bodyPr>
          <a:lstStyle/>
          <a:p>
            <a:pPr marL="0" lvl="0" indent="0" algn="l">
              <a:lnSpc>
                <a:spcPts val="1759"/>
              </a:lnSpc>
            </a:pPr>
            <a:r>
              <a:rPr lang="en-US" sz="1599">
                <a:solidFill>
                  <a:srgbClr val="2A6454">
                    <a:alpha val="40000"/>
                  </a:srgbClr>
                </a:solidFill>
                <a:latin typeface="PT Sans"/>
                <a:ea typeface="PT Sans"/>
                <a:cs typeface="PT Sans"/>
                <a:sym typeface="PT Sans"/>
              </a:rPr>
              <a:t>recursos-biblicos.com</a:t>
            </a:r>
          </a:p>
        </p:txBody>
      </p:sp>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B"/>
        </a:solidFill>
        <a:effectLst/>
      </p:bgPr>
    </p:bg>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2421250" y="2580576"/>
          <a:ext cx="13445501" cy="6544894"/>
        </p:xfrm>
        <a:graphic>
          <a:graphicData uri="http://schemas.openxmlformats.org/drawingml/2006/table">
            <a:tbl>
              <a:tblPr/>
              <a:tblGrid>
                <a:gridCol w="2502853">
                  <a:extLst>
                    <a:ext uri="{9D8B030D-6E8A-4147-A177-3AD203B41FA5}">
                      <a16:colId xmlns:a16="http://schemas.microsoft.com/office/drawing/2014/main" val="20000"/>
                    </a:ext>
                  </a:extLst>
                </a:gridCol>
                <a:gridCol w="5207850">
                  <a:extLst>
                    <a:ext uri="{9D8B030D-6E8A-4147-A177-3AD203B41FA5}">
                      <a16:colId xmlns:a16="http://schemas.microsoft.com/office/drawing/2014/main" val="20001"/>
                    </a:ext>
                  </a:extLst>
                </a:gridCol>
                <a:gridCol w="5734798">
                  <a:extLst>
                    <a:ext uri="{9D8B030D-6E8A-4147-A177-3AD203B41FA5}">
                      <a16:colId xmlns:a16="http://schemas.microsoft.com/office/drawing/2014/main" val="20002"/>
                    </a:ext>
                  </a:extLst>
                </a:gridCol>
              </a:tblGrid>
              <a:tr h="1150919">
                <a:tc>
                  <a:txBody>
                    <a:bodyPr/>
                    <a:lstStyle/>
                    <a:p>
                      <a:pPr algn="ctr">
                        <a:lnSpc>
                          <a:spcPts val="2940"/>
                        </a:lnSpc>
                        <a:defRPr/>
                      </a:pPr>
                      <a:endParaRPr lang="en-US" sz="1100"/>
                    </a:p>
                  </a:txBody>
                  <a:tcPr marL="190500" marR="190500" marT="190500" marB="190500" anchor="ctr">
                    <a:lnL w="38100" cap="flat" cmpd="sng" algn="ctr">
                      <a:solidFill>
                        <a:srgbClr val="FACC87"/>
                      </a:solidFill>
                      <a:prstDash val="solid"/>
                      <a:round/>
                      <a:headEnd type="none" w="med" len="med"/>
                      <a:tailEnd type="none" w="med" len="med"/>
                    </a:lnL>
                    <a:lnR w="38100" cap="flat" cmpd="sng" algn="ctr">
                      <a:solidFill>
                        <a:srgbClr val="FACC87"/>
                      </a:solidFill>
                      <a:prstDash val="solid"/>
                      <a:round/>
                      <a:headEnd type="none" w="med" len="med"/>
                      <a:tailEnd type="none" w="med" len="med"/>
                    </a:lnR>
                    <a:lnT w="38100" cap="flat" cmpd="sng" algn="ctr">
                      <a:solidFill>
                        <a:srgbClr val="FACC87"/>
                      </a:solidFill>
                      <a:prstDash val="solid"/>
                      <a:round/>
                      <a:headEnd type="none" w="med" len="med"/>
                      <a:tailEnd type="none" w="med" len="med"/>
                    </a:lnT>
                    <a:lnB w="38100" cap="flat" cmpd="sng" algn="ctr">
                      <a:solidFill>
                        <a:srgbClr val="FACC87"/>
                      </a:solidFill>
                      <a:prstDash val="solid"/>
                      <a:round/>
                      <a:headEnd type="none" w="med" len="med"/>
                      <a:tailEnd type="none" w="med" len="med"/>
                    </a:lnB>
                    <a:solidFill>
                      <a:srgbClr val="99B1DA"/>
                    </a:solidFill>
                  </a:tcPr>
                </a:tc>
                <a:tc>
                  <a:txBody>
                    <a:bodyPr/>
                    <a:lstStyle/>
                    <a:p>
                      <a:pPr algn="ctr">
                        <a:lnSpc>
                          <a:spcPts val="2940"/>
                        </a:lnSpc>
                        <a:defRPr/>
                      </a:pPr>
                      <a:r>
                        <a:rPr lang="en-US" sz="2100" b="1">
                          <a:solidFill>
                            <a:srgbClr val="233454"/>
                          </a:solidFill>
                          <a:latin typeface="PT Sans Bold"/>
                          <a:ea typeface="PT Sans Bold"/>
                          <a:cs typeface="PT Sans Bold"/>
                          <a:sym typeface="PT Sans Bold"/>
                        </a:rPr>
                        <a:t>sin ingrediente</a:t>
                      </a:r>
                      <a:endParaRPr lang="en-US" sz="1100"/>
                    </a:p>
                  </a:txBody>
                  <a:tcPr marL="190500" marR="190500" marT="190500" marB="190500" anchor="ctr">
                    <a:lnL w="38100" cap="flat" cmpd="sng" algn="ctr">
                      <a:solidFill>
                        <a:srgbClr val="FACC87"/>
                      </a:solidFill>
                      <a:prstDash val="solid"/>
                      <a:round/>
                      <a:headEnd type="none" w="med" len="med"/>
                      <a:tailEnd type="none" w="med" len="med"/>
                    </a:lnL>
                    <a:lnR w="38100" cap="flat" cmpd="sng" algn="ctr">
                      <a:solidFill>
                        <a:srgbClr val="FACC87"/>
                      </a:solidFill>
                      <a:prstDash val="solid"/>
                      <a:round/>
                      <a:headEnd type="none" w="med" len="med"/>
                      <a:tailEnd type="none" w="med" len="med"/>
                    </a:lnR>
                    <a:lnT w="38100" cap="flat" cmpd="sng" algn="ctr">
                      <a:solidFill>
                        <a:srgbClr val="FACC87"/>
                      </a:solidFill>
                      <a:prstDash val="solid"/>
                      <a:round/>
                      <a:headEnd type="none" w="med" len="med"/>
                      <a:tailEnd type="none" w="med" len="med"/>
                    </a:lnT>
                    <a:lnB w="38100" cap="flat" cmpd="sng" algn="ctr">
                      <a:solidFill>
                        <a:srgbClr val="FACC87"/>
                      </a:solidFill>
                      <a:prstDash val="solid"/>
                      <a:round/>
                      <a:headEnd type="none" w="med" len="med"/>
                      <a:tailEnd type="none" w="med" len="med"/>
                    </a:lnB>
                    <a:solidFill>
                      <a:srgbClr val="99B1DA"/>
                    </a:solidFill>
                  </a:tcPr>
                </a:tc>
                <a:tc>
                  <a:txBody>
                    <a:bodyPr/>
                    <a:lstStyle/>
                    <a:p>
                      <a:pPr algn="ctr">
                        <a:lnSpc>
                          <a:spcPts val="2940"/>
                        </a:lnSpc>
                        <a:defRPr/>
                      </a:pPr>
                      <a:r>
                        <a:rPr lang="en-US" sz="2100" b="1">
                          <a:solidFill>
                            <a:srgbClr val="233454"/>
                          </a:solidFill>
                          <a:latin typeface="PT Sans Bold"/>
                          <a:ea typeface="PT Sans Bold"/>
                          <a:cs typeface="PT Sans Bold"/>
                          <a:sym typeface="PT Sans Bold"/>
                        </a:rPr>
                        <a:t>con ingrediente</a:t>
                      </a:r>
                      <a:endParaRPr lang="en-US" sz="1100"/>
                    </a:p>
                  </a:txBody>
                  <a:tcPr marL="190500" marR="190500" marT="190500" marB="190500" anchor="ctr">
                    <a:lnL w="38100" cap="flat" cmpd="sng" algn="ctr">
                      <a:solidFill>
                        <a:srgbClr val="FACC87"/>
                      </a:solidFill>
                      <a:prstDash val="solid"/>
                      <a:round/>
                      <a:headEnd type="none" w="med" len="med"/>
                      <a:tailEnd type="none" w="med" len="med"/>
                    </a:lnL>
                    <a:lnR w="38100" cap="flat" cmpd="sng" algn="ctr">
                      <a:solidFill>
                        <a:srgbClr val="FACC87"/>
                      </a:solidFill>
                      <a:prstDash val="solid"/>
                      <a:round/>
                      <a:headEnd type="none" w="med" len="med"/>
                      <a:tailEnd type="none" w="med" len="med"/>
                    </a:lnR>
                    <a:lnT w="38100" cap="flat" cmpd="sng" algn="ctr">
                      <a:solidFill>
                        <a:srgbClr val="FACC87"/>
                      </a:solidFill>
                      <a:prstDash val="solid"/>
                      <a:round/>
                      <a:headEnd type="none" w="med" len="med"/>
                      <a:tailEnd type="none" w="med" len="med"/>
                    </a:lnT>
                    <a:lnB w="38100" cap="flat" cmpd="sng" algn="ctr">
                      <a:solidFill>
                        <a:srgbClr val="FACC87"/>
                      </a:solidFill>
                      <a:prstDash val="solid"/>
                      <a:round/>
                      <a:headEnd type="none" w="med" len="med"/>
                      <a:tailEnd type="none" w="med" len="med"/>
                    </a:lnB>
                    <a:solidFill>
                      <a:srgbClr val="99B1DA"/>
                    </a:solidFill>
                  </a:tcPr>
                </a:tc>
                <a:extLst>
                  <a:ext uri="{0D108BD9-81ED-4DB2-BD59-A6C34878D82A}">
                    <a16:rowId xmlns:a16="http://schemas.microsoft.com/office/drawing/2014/main" val="10000"/>
                  </a:ext>
                </a:extLst>
              </a:tr>
              <a:tr h="1341308">
                <a:tc>
                  <a:txBody>
                    <a:bodyPr/>
                    <a:lstStyle/>
                    <a:p>
                      <a:pPr algn="ctr">
                        <a:lnSpc>
                          <a:spcPts val="3499"/>
                        </a:lnSpc>
                        <a:defRPr/>
                      </a:pPr>
                      <a:r>
                        <a:rPr lang="en-US" sz="2499" b="1">
                          <a:solidFill>
                            <a:srgbClr val="233454"/>
                          </a:solidFill>
                          <a:latin typeface="PT Sans Bold"/>
                          <a:ea typeface="PT Sans Bold"/>
                          <a:cs typeface="PT Sans Bold"/>
                          <a:sym typeface="PT Sans Bold"/>
                        </a:rPr>
                        <a:t>Elocuencia</a:t>
                      </a:r>
                      <a:endParaRPr lang="en-US" sz="1100"/>
                    </a:p>
                  </a:txBody>
                  <a:tcPr marL="190500" marR="190500" marT="190500" marB="190500" anchor="ctr">
                    <a:lnL w="38100" cap="flat" cmpd="sng" algn="ctr">
                      <a:solidFill>
                        <a:srgbClr val="FACC87"/>
                      </a:solidFill>
                      <a:prstDash val="solid"/>
                      <a:round/>
                      <a:headEnd type="none" w="med" len="med"/>
                      <a:tailEnd type="none" w="med" len="med"/>
                    </a:lnL>
                    <a:lnR w="38100" cap="flat" cmpd="sng" algn="ctr">
                      <a:solidFill>
                        <a:srgbClr val="FACC87"/>
                      </a:solidFill>
                      <a:prstDash val="solid"/>
                      <a:round/>
                      <a:headEnd type="none" w="med" len="med"/>
                      <a:tailEnd type="none" w="med" len="med"/>
                    </a:lnR>
                    <a:lnT w="38100" cap="flat" cmpd="sng" algn="ctr">
                      <a:solidFill>
                        <a:srgbClr val="FACC87"/>
                      </a:solidFill>
                      <a:prstDash val="solid"/>
                      <a:round/>
                      <a:headEnd type="none" w="med" len="med"/>
                      <a:tailEnd type="none" w="med" len="med"/>
                    </a:lnT>
                    <a:lnB w="38100" cap="flat" cmpd="sng" algn="ctr">
                      <a:solidFill>
                        <a:srgbClr val="FACC87"/>
                      </a:solidFill>
                      <a:prstDash val="solid"/>
                      <a:round/>
                      <a:headEnd type="none" w="med" len="med"/>
                      <a:tailEnd type="none" w="med" len="med"/>
                    </a:lnB>
                  </a:tcPr>
                </a:tc>
                <a:tc>
                  <a:txBody>
                    <a:bodyPr/>
                    <a:lstStyle/>
                    <a:p>
                      <a:pPr algn="ctr">
                        <a:lnSpc>
                          <a:spcPts val="3220"/>
                        </a:lnSpc>
                        <a:defRPr/>
                      </a:pPr>
                      <a:r>
                        <a:rPr lang="en-US" sz="2300">
                          <a:solidFill>
                            <a:srgbClr val="233454"/>
                          </a:solidFill>
                          <a:latin typeface="PT Sans"/>
                          <a:ea typeface="PT Sans"/>
                          <a:cs typeface="PT Sans"/>
                          <a:sym typeface="PT Sans"/>
                        </a:rPr>
                        <a:t>Palabras precisas pero frías; ruido que impresiona sin sanar.</a:t>
                      </a:r>
                      <a:endParaRPr lang="en-US" sz="1100"/>
                    </a:p>
                  </a:txBody>
                  <a:tcPr marL="190500" marR="190500" marT="190500" marB="190500" anchor="ctr">
                    <a:lnL w="38100" cap="flat" cmpd="sng" algn="ctr">
                      <a:solidFill>
                        <a:srgbClr val="FACC87"/>
                      </a:solidFill>
                      <a:prstDash val="solid"/>
                      <a:round/>
                      <a:headEnd type="none" w="med" len="med"/>
                      <a:tailEnd type="none" w="med" len="med"/>
                    </a:lnL>
                    <a:lnR w="38100" cap="flat" cmpd="sng" algn="ctr">
                      <a:solidFill>
                        <a:srgbClr val="FACC87"/>
                      </a:solidFill>
                      <a:prstDash val="solid"/>
                      <a:round/>
                      <a:headEnd type="none" w="med" len="med"/>
                      <a:tailEnd type="none" w="med" len="med"/>
                    </a:lnR>
                    <a:lnT w="38100" cap="flat" cmpd="sng" algn="ctr">
                      <a:solidFill>
                        <a:srgbClr val="FACC87"/>
                      </a:solidFill>
                      <a:prstDash val="solid"/>
                      <a:round/>
                      <a:headEnd type="none" w="med" len="med"/>
                      <a:tailEnd type="none" w="med" len="med"/>
                    </a:lnT>
                    <a:lnB w="38100" cap="flat" cmpd="sng" algn="ctr">
                      <a:solidFill>
                        <a:srgbClr val="FACC87"/>
                      </a:solidFill>
                      <a:prstDash val="solid"/>
                      <a:round/>
                      <a:headEnd type="none" w="med" len="med"/>
                      <a:tailEnd type="none" w="med" len="med"/>
                    </a:lnB>
                  </a:tcPr>
                </a:tc>
                <a:tc>
                  <a:txBody>
                    <a:bodyPr/>
                    <a:lstStyle/>
                    <a:p>
                      <a:pPr algn="ctr">
                        <a:lnSpc>
                          <a:spcPts val="3499"/>
                        </a:lnSpc>
                        <a:defRPr/>
                      </a:pPr>
                      <a:r>
                        <a:rPr lang="en-US" sz="2499">
                          <a:solidFill>
                            <a:srgbClr val="233454"/>
                          </a:solidFill>
                          <a:latin typeface="PT Sans"/>
                          <a:ea typeface="PT Sans"/>
                          <a:cs typeface="PT Sans"/>
                          <a:sym typeface="PT Sans"/>
                        </a:rPr>
                        <a:t>Comunicación paciente y benigna que edifica y consuela.</a:t>
                      </a:r>
                      <a:endParaRPr lang="en-US" sz="1100"/>
                    </a:p>
                  </a:txBody>
                  <a:tcPr marL="190500" marR="190500" marT="190500" marB="190500" anchor="ctr">
                    <a:lnL w="38100" cap="flat" cmpd="sng" algn="ctr">
                      <a:solidFill>
                        <a:srgbClr val="FACC87"/>
                      </a:solidFill>
                      <a:prstDash val="solid"/>
                      <a:round/>
                      <a:headEnd type="none" w="med" len="med"/>
                      <a:tailEnd type="none" w="med" len="med"/>
                    </a:lnL>
                    <a:lnR w="38100" cap="flat" cmpd="sng" algn="ctr">
                      <a:solidFill>
                        <a:srgbClr val="FACC87"/>
                      </a:solidFill>
                      <a:prstDash val="solid"/>
                      <a:round/>
                      <a:headEnd type="none" w="med" len="med"/>
                      <a:tailEnd type="none" w="med" len="med"/>
                    </a:lnR>
                    <a:lnT w="38100" cap="flat" cmpd="sng" algn="ctr">
                      <a:solidFill>
                        <a:srgbClr val="FACC87"/>
                      </a:solidFill>
                      <a:prstDash val="solid"/>
                      <a:round/>
                      <a:headEnd type="none" w="med" len="med"/>
                      <a:tailEnd type="none" w="med" len="med"/>
                    </a:lnT>
                    <a:lnB w="38100" cap="flat" cmpd="sng" algn="ctr">
                      <a:solidFill>
                        <a:srgbClr val="FACC87"/>
                      </a:solidFill>
                      <a:prstDash val="solid"/>
                      <a:round/>
                      <a:headEnd type="none" w="med" len="med"/>
                      <a:tailEnd type="none" w="med" len="med"/>
                    </a:lnB>
                  </a:tcPr>
                </a:tc>
                <a:extLst>
                  <a:ext uri="{0D108BD9-81ED-4DB2-BD59-A6C34878D82A}">
                    <a16:rowId xmlns:a16="http://schemas.microsoft.com/office/drawing/2014/main" val="10001"/>
                  </a:ext>
                </a:extLst>
              </a:tr>
              <a:tr h="1341308">
                <a:tc>
                  <a:txBody>
                    <a:bodyPr/>
                    <a:lstStyle/>
                    <a:p>
                      <a:pPr algn="ctr">
                        <a:lnSpc>
                          <a:spcPts val="3499"/>
                        </a:lnSpc>
                        <a:defRPr/>
                      </a:pPr>
                      <a:r>
                        <a:rPr lang="en-US" sz="2499" b="1">
                          <a:solidFill>
                            <a:srgbClr val="233454"/>
                          </a:solidFill>
                          <a:latin typeface="PT Sans Bold"/>
                          <a:ea typeface="PT Sans Bold"/>
                          <a:cs typeface="PT Sans Bold"/>
                          <a:sym typeface="PT Sans Bold"/>
                        </a:rPr>
                        <a:t>Conocimiento</a:t>
                      </a:r>
                      <a:endParaRPr lang="en-US" sz="1100"/>
                    </a:p>
                  </a:txBody>
                  <a:tcPr marL="190500" marR="190500" marT="190500" marB="190500" anchor="ctr">
                    <a:lnL w="38100" cap="flat" cmpd="sng" algn="ctr">
                      <a:solidFill>
                        <a:srgbClr val="FACC87"/>
                      </a:solidFill>
                      <a:prstDash val="solid"/>
                      <a:round/>
                      <a:headEnd type="none" w="med" len="med"/>
                      <a:tailEnd type="none" w="med" len="med"/>
                    </a:lnL>
                    <a:lnR w="38100" cap="flat" cmpd="sng" algn="ctr">
                      <a:solidFill>
                        <a:srgbClr val="FACC87"/>
                      </a:solidFill>
                      <a:prstDash val="solid"/>
                      <a:round/>
                      <a:headEnd type="none" w="med" len="med"/>
                      <a:tailEnd type="none" w="med" len="med"/>
                    </a:lnR>
                    <a:lnT w="38100" cap="flat" cmpd="sng" algn="ctr">
                      <a:solidFill>
                        <a:srgbClr val="FACC87"/>
                      </a:solidFill>
                      <a:prstDash val="solid"/>
                      <a:round/>
                      <a:headEnd type="none" w="med" len="med"/>
                      <a:tailEnd type="none" w="med" len="med"/>
                    </a:lnT>
                    <a:lnB w="38100" cap="flat" cmpd="sng" algn="ctr">
                      <a:solidFill>
                        <a:srgbClr val="FACC87"/>
                      </a:solidFill>
                      <a:prstDash val="solid"/>
                      <a:round/>
                      <a:headEnd type="none" w="med" len="med"/>
                      <a:tailEnd type="none" w="med" len="med"/>
                    </a:lnB>
                  </a:tcPr>
                </a:tc>
                <a:tc>
                  <a:txBody>
                    <a:bodyPr/>
                    <a:lstStyle/>
                    <a:p>
                      <a:pPr algn="ctr">
                        <a:lnSpc>
                          <a:spcPts val="3499"/>
                        </a:lnSpc>
                        <a:defRPr/>
                      </a:pPr>
                      <a:r>
                        <a:rPr lang="en-US" sz="2499">
                          <a:solidFill>
                            <a:srgbClr val="233454"/>
                          </a:solidFill>
                          <a:latin typeface="PT Sans"/>
                          <a:ea typeface="PT Sans"/>
                          <a:cs typeface="PT Sans"/>
                          <a:sym typeface="PT Sans"/>
                        </a:rPr>
                        <a:t>Dominio bíblico que debate y juzga; saber que envanece.</a:t>
                      </a:r>
                      <a:endParaRPr lang="en-US" sz="1100"/>
                    </a:p>
                  </a:txBody>
                  <a:tcPr marL="190500" marR="190500" marT="190500" marB="190500" anchor="ctr">
                    <a:lnL w="38100" cap="flat" cmpd="sng" algn="ctr">
                      <a:solidFill>
                        <a:srgbClr val="FACC87"/>
                      </a:solidFill>
                      <a:prstDash val="solid"/>
                      <a:round/>
                      <a:headEnd type="none" w="med" len="med"/>
                      <a:tailEnd type="none" w="med" len="med"/>
                    </a:lnL>
                    <a:lnR w="38100" cap="flat" cmpd="sng" algn="ctr">
                      <a:solidFill>
                        <a:srgbClr val="FACC87"/>
                      </a:solidFill>
                      <a:prstDash val="solid"/>
                      <a:round/>
                      <a:headEnd type="none" w="med" len="med"/>
                      <a:tailEnd type="none" w="med" len="med"/>
                    </a:lnR>
                    <a:lnT w="38100" cap="flat" cmpd="sng" algn="ctr">
                      <a:solidFill>
                        <a:srgbClr val="FACC87"/>
                      </a:solidFill>
                      <a:prstDash val="solid"/>
                      <a:round/>
                      <a:headEnd type="none" w="med" len="med"/>
                      <a:tailEnd type="none" w="med" len="med"/>
                    </a:lnT>
                    <a:lnB w="38100" cap="flat" cmpd="sng" algn="ctr">
                      <a:solidFill>
                        <a:srgbClr val="FACC87"/>
                      </a:solidFill>
                      <a:prstDash val="solid"/>
                      <a:round/>
                      <a:headEnd type="none" w="med" len="med"/>
                      <a:tailEnd type="none" w="med" len="med"/>
                    </a:lnB>
                  </a:tcPr>
                </a:tc>
                <a:tc>
                  <a:txBody>
                    <a:bodyPr/>
                    <a:lstStyle/>
                    <a:p>
                      <a:pPr algn="ctr">
                        <a:lnSpc>
                          <a:spcPts val="3499"/>
                        </a:lnSpc>
                        <a:defRPr/>
                      </a:pPr>
                      <a:r>
                        <a:rPr lang="en-US" sz="2499">
                          <a:solidFill>
                            <a:srgbClr val="233454"/>
                          </a:solidFill>
                          <a:latin typeface="PT Sans"/>
                          <a:ea typeface="PT Sans"/>
                          <a:cs typeface="PT Sans"/>
                          <a:sym typeface="PT Sans"/>
                        </a:rPr>
                        <a:t>Estudio humilde que busca comprender y guiar al necesitado.</a:t>
                      </a:r>
                      <a:endParaRPr lang="en-US" sz="1100"/>
                    </a:p>
                  </a:txBody>
                  <a:tcPr marL="190500" marR="190500" marT="190500" marB="190500" anchor="ctr">
                    <a:lnL w="38100" cap="flat" cmpd="sng" algn="ctr">
                      <a:solidFill>
                        <a:srgbClr val="FACC87"/>
                      </a:solidFill>
                      <a:prstDash val="solid"/>
                      <a:round/>
                      <a:headEnd type="none" w="med" len="med"/>
                      <a:tailEnd type="none" w="med" len="med"/>
                    </a:lnL>
                    <a:lnR w="38100" cap="flat" cmpd="sng" algn="ctr">
                      <a:solidFill>
                        <a:srgbClr val="FACC87"/>
                      </a:solidFill>
                      <a:prstDash val="solid"/>
                      <a:round/>
                      <a:headEnd type="none" w="med" len="med"/>
                      <a:tailEnd type="none" w="med" len="med"/>
                    </a:lnR>
                    <a:lnT w="38100" cap="flat" cmpd="sng" algn="ctr">
                      <a:solidFill>
                        <a:srgbClr val="FACC87"/>
                      </a:solidFill>
                      <a:prstDash val="solid"/>
                      <a:round/>
                      <a:headEnd type="none" w="med" len="med"/>
                      <a:tailEnd type="none" w="med" len="med"/>
                    </a:lnT>
                    <a:lnB w="38100" cap="flat" cmpd="sng" algn="ctr">
                      <a:solidFill>
                        <a:srgbClr val="FACC87"/>
                      </a:solidFill>
                      <a:prstDash val="solid"/>
                      <a:round/>
                      <a:headEnd type="none" w="med" len="med"/>
                      <a:tailEnd type="none" w="med" len="med"/>
                    </a:lnB>
                  </a:tcPr>
                </a:tc>
                <a:extLst>
                  <a:ext uri="{0D108BD9-81ED-4DB2-BD59-A6C34878D82A}">
                    <a16:rowId xmlns:a16="http://schemas.microsoft.com/office/drawing/2014/main" val="10002"/>
                  </a:ext>
                </a:extLst>
              </a:tr>
              <a:tr h="1341308">
                <a:tc>
                  <a:txBody>
                    <a:bodyPr/>
                    <a:lstStyle/>
                    <a:p>
                      <a:pPr algn="ctr">
                        <a:lnSpc>
                          <a:spcPts val="3499"/>
                        </a:lnSpc>
                        <a:defRPr/>
                      </a:pPr>
                      <a:r>
                        <a:rPr lang="en-US" sz="2499" b="1">
                          <a:solidFill>
                            <a:srgbClr val="233454"/>
                          </a:solidFill>
                          <a:latin typeface="PT Sans Bold"/>
                          <a:ea typeface="PT Sans Bold"/>
                          <a:cs typeface="PT Sans Bold"/>
                          <a:sym typeface="PT Sans Bold"/>
                        </a:rPr>
                        <a:t>Poder y fe</a:t>
                      </a:r>
                      <a:endParaRPr lang="en-US" sz="1100"/>
                    </a:p>
                  </a:txBody>
                  <a:tcPr marL="190500" marR="190500" marT="190500" marB="190500" anchor="ctr">
                    <a:lnL w="38100" cap="flat" cmpd="sng" algn="ctr">
                      <a:solidFill>
                        <a:srgbClr val="FACC87"/>
                      </a:solidFill>
                      <a:prstDash val="solid"/>
                      <a:round/>
                      <a:headEnd type="none" w="med" len="med"/>
                      <a:tailEnd type="none" w="med" len="med"/>
                    </a:lnL>
                    <a:lnR w="38100" cap="flat" cmpd="sng" algn="ctr">
                      <a:solidFill>
                        <a:srgbClr val="FACC87"/>
                      </a:solidFill>
                      <a:prstDash val="solid"/>
                      <a:round/>
                      <a:headEnd type="none" w="med" len="med"/>
                      <a:tailEnd type="none" w="med" len="med"/>
                    </a:lnR>
                    <a:lnT w="38100" cap="flat" cmpd="sng" algn="ctr">
                      <a:solidFill>
                        <a:srgbClr val="FACC87"/>
                      </a:solidFill>
                      <a:prstDash val="solid"/>
                      <a:round/>
                      <a:headEnd type="none" w="med" len="med"/>
                      <a:tailEnd type="none" w="med" len="med"/>
                    </a:lnT>
                    <a:lnB w="38100" cap="flat" cmpd="sng" algn="ctr">
                      <a:solidFill>
                        <a:srgbClr val="FACC87"/>
                      </a:solidFill>
                      <a:prstDash val="solid"/>
                      <a:round/>
                      <a:headEnd type="none" w="med" len="med"/>
                      <a:tailEnd type="none" w="med" len="med"/>
                    </a:lnB>
                  </a:tcPr>
                </a:tc>
                <a:tc>
                  <a:txBody>
                    <a:bodyPr/>
                    <a:lstStyle/>
                    <a:p>
                      <a:pPr algn="ctr">
                        <a:lnSpc>
                          <a:spcPts val="3499"/>
                        </a:lnSpc>
                        <a:defRPr/>
                      </a:pPr>
                      <a:r>
                        <a:rPr lang="en-US" sz="2499">
                          <a:solidFill>
                            <a:srgbClr val="233454"/>
                          </a:solidFill>
                          <a:latin typeface="PT Sans"/>
                          <a:ea typeface="PT Sans"/>
                          <a:cs typeface="PT Sans"/>
                          <a:sym typeface="PT Sans"/>
                        </a:rPr>
                        <a:t>Eventos deslumbrantes que buscan llamar la atención.</a:t>
                      </a:r>
                      <a:endParaRPr lang="en-US" sz="1100"/>
                    </a:p>
                  </a:txBody>
                  <a:tcPr marL="190500" marR="190500" marT="190500" marB="190500" anchor="ctr">
                    <a:lnL w="38100" cap="flat" cmpd="sng" algn="ctr">
                      <a:solidFill>
                        <a:srgbClr val="FACC87"/>
                      </a:solidFill>
                      <a:prstDash val="solid"/>
                      <a:round/>
                      <a:headEnd type="none" w="med" len="med"/>
                      <a:tailEnd type="none" w="med" len="med"/>
                    </a:lnL>
                    <a:lnR w="38100" cap="flat" cmpd="sng" algn="ctr">
                      <a:solidFill>
                        <a:srgbClr val="FACC87"/>
                      </a:solidFill>
                      <a:prstDash val="solid"/>
                      <a:round/>
                      <a:headEnd type="none" w="med" len="med"/>
                      <a:tailEnd type="none" w="med" len="med"/>
                    </a:lnR>
                    <a:lnT w="38100" cap="flat" cmpd="sng" algn="ctr">
                      <a:solidFill>
                        <a:srgbClr val="FACC87"/>
                      </a:solidFill>
                      <a:prstDash val="solid"/>
                      <a:round/>
                      <a:headEnd type="none" w="med" len="med"/>
                      <a:tailEnd type="none" w="med" len="med"/>
                    </a:lnT>
                    <a:lnB w="38100" cap="flat" cmpd="sng" algn="ctr">
                      <a:solidFill>
                        <a:srgbClr val="FACC87"/>
                      </a:solidFill>
                      <a:prstDash val="solid"/>
                      <a:round/>
                      <a:headEnd type="none" w="med" len="med"/>
                      <a:tailEnd type="none" w="med" len="med"/>
                    </a:lnB>
                  </a:tcPr>
                </a:tc>
                <a:tc>
                  <a:txBody>
                    <a:bodyPr/>
                    <a:lstStyle/>
                    <a:p>
                      <a:pPr algn="ctr">
                        <a:lnSpc>
                          <a:spcPts val="3499"/>
                        </a:lnSpc>
                        <a:defRPr/>
                      </a:pPr>
                      <a:r>
                        <a:rPr lang="en-US" sz="2499">
                          <a:solidFill>
                            <a:srgbClr val="233454"/>
                          </a:solidFill>
                          <a:latin typeface="PT Sans"/>
                          <a:ea typeface="PT Sans"/>
                          <a:cs typeface="PT Sans"/>
                          <a:sym typeface="PT Sans"/>
                        </a:rPr>
                        <a:t>Fe firme que busca la restauración integral del prójimo.</a:t>
                      </a:r>
                      <a:endParaRPr lang="en-US" sz="1100"/>
                    </a:p>
                  </a:txBody>
                  <a:tcPr marL="190500" marR="190500" marT="190500" marB="190500" anchor="ctr">
                    <a:lnL w="38100" cap="flat" cmpd="sng" algn="ctr">
                      <a:solidFill>
                        <a:srgbClr val="FACC87"/>
                      </a:solidFill>
                      <a:prstDash val="solid"/>
                      <a:round/>
                      <a:headEnd type="none" w="med" len="med"/>
                      <a:tailEnd type="none" w="med" len="med"/>
                    </a:lnL>
                    <a:lnR w="38100" cap="flat" cmpd="sng" algn="ctr">
                      <a:solidFill>
                        <a:srgbClr val="FACC87"/>
                      </a:solidFill>
                      <a:prstDash val="solid"/>
                      <a:round/>
                      <a:headEnd type="none" w="med" len="med"/>
                      <a:tailEnd type="none" w="med" len="med"/>
                    </a:lnR>
                    <a:lnT w="38100" cap="flat" cmpd="sng" algn="ctr">
                      <a:solidFill>
                        <a:srgbClr val="FACC87"/>
                      </a:solidFill>
                      <a:prstDash val="solid"/>
                      <a:round/>
                      <a:headEnd type="none" w="med" len="med"/>
                      <a:tailEnd type="none" w="med" len="med"/>
                    </a:lnT>
                    <a:lnB w="38100" cap="flat" cmpd="sng" algn="ctr">
                      <a:solidFill>
                        <a:srgbClr val="FACC87"/>
                      </a:solidFill>
                      <a:prstDash val="solid"/>
                      <a:round/>
                      <a:headEnd type="none" w="med" len="med"/>
                      <a:tailEnd type="none" w="med" len="med"/>
                    </a:lnB>
                  </a:tcPr>
                </a:tc>
                <a:extLst>
                  <a:ext uri="{0D108BD9-81ED-4DB2-BD59-A6C34878D82A}">
                    <a16:rowId xmlns:a16="http://schemas.microsoft.com/office/drawing/2014/main" val="10003"/>
                  </a:ext>
                </a:extLst>
              </a:tr>
              <a:tr h="1370051">
                <a:tc>
                  <a:txBody>
                    <a:bodyPr/>
                    <a:lstStyle/>
                    <a:p>
                      <a:pPr algn="ctr">
                        <a:lnSpc>
                          <a:spcPts val="3499"/>
                        </a:lnSpc>
                        <a:defRPr/>
                      </a:pPr>
                      <a:r>
                        <a:rPr lang="en-US" sz="2499" b="1">
                          <a:solidFill>
                            <a:srgbClr val="233454"/>
                          </a:solidFill>
                          <a:latin typeface="PT Sans Bold"/>
                          <a:ea typeface="PT Sans Bold"/>
                          <a:cs typeface="PT Sans Bold"/>
                          <a:sym typeface="PT Sans Bold"/>
                        </a:rPr>
                        <a:t>Entrega y Sacrificio</a:t>
                      </a:r>
                      <a:endParaRPr lang="en-US" sz="1100"/>
                    </a:p>
                  </a:txBody>
                  <a:tcPr marL="190500" marR="190500" marT="190500" marB="190500" anchor="ctr">
                    <a:lnL w="38100" cap="flat" cmpd="sng" algn="ctr">
                      <a:solidFill>
                        <a:srgbClr val="FACC87"/>
                      </a:solidFill>
                      <a:prstDash val="solid"/>
                      <a:round/>
                      <a:headEnd type="none" w="med" len="med"/>
                      <a:tailEnd type="none" w="med" len="med"/>
                    </a:lnL>
                    <a:lnR w="38100" cap="flat" cmpd="sng" algn="ctr">
                      <a:solidFill>
                        <a:srgbClr val="FACC87"/>
                      </a:solidFill>
                      <a:prstDash val="solid"/>
                      <a:round/>
                      <a:headEnd type="none" w="med" len="med"/>
                      <a:tailEnd type="none" w="med" len="med"/>
                    </a:lnR>
                    <a:lnT w="38100" cap="flat" cmpd="sng" algn="ctr">
                      <a:solidFill>
                        <a:srgbClr val="FACC87"/>
                      </a:solidFill>
                      <a:prstDash val="solid"/>
                      <a:round/>
                      <a:headEnd type="none" w="med" len="med"/>
                      <a:tailEnd type="none" w="med" len="med"/>
                    </a:lnT>
                    <a:lnB w="38100" cap="flat" cmpd="sng" algn="ctr">
                      <a:solidFill>
                        <a:srgbClr val="FACC87"/>
                      </a:solidFill>
                      <a:prstDash val="solid"/>
                      <a:round/>
                      <a:headEnd type="none" w="med" len="med"/>
                      <a:tailEnd type="none" w="med" len="med"/>
                    </a:lnB>
                  </a:tcPr>
                </a:tc>
                <a:tc>
                  <a:txBody>
                    <a:bodyPr/>
                    <a:lstStyle/>
                    <a:p>
                      <a:pPr algn="ctr">
                        <a:lnSpc>
                          <a:spcPts val="3499"/>
                        </a:lnSpc>
                        <a:defRPr/>
                      </a:pPr>
                      <a:r>
                        <a:rPr lang="en-US" sz="2499">
                          <a:solidFill>
                            <a:srgbClr val="233454"/>
                          </a:solidFill>
                          <a:latin typeface="Arimo"/>
                          <a:ea typeface="Arimo"/>
                          <a:cs typeface="Arimo"/>
                          <a:sym typeface="Arimo"/>
                        </a:rPr>
                        <a:t>Carga pesada, resignación o búsqueda de méritos propios.</a:t>
                      </a:r>
                      <a:endParaRPr lang="en-US" sz="1100"/>
                    </a:p>
                  </a:txBody>
                  <a:tcPr marL="190500" marR="190500" marT="190500" marB="190500" anchor="ctr">
                    <a:lnL w="38100" cap="flat" cmpd="sng" algn="ctr">
                      <a:solidFill>
                        <a:srgbClr val="FACC87"/>
                      </a:solidFill>
                      <a:prstDash val="solid"/>
                      <a:round/>
                      <a:headEnd type="none" w="med" len="med"/>
                      <a:tailEnd type="none" w="med" len="med"/>
                    </a:lnL>
                    <a:lnR w="38100" cap="flat" cmpd="sng" algn="ctr">
                      <a:solidFill>
                        <a:srgbClr val="FACC87"/>
                      </a:solidFill>
                      <a:prstDash val="solid"/>
                      <a:round/>
                      <a:headEnd type="none" w="med" len="med"/>
                      <a:tailEnd type="none" w="med" len="med"/>
                    </a:lnR>
                    <a:lnT w="38100" cap="flat" cmpd="sng" algn="ctr">
                      <a:solidFill>
                        <a:srgbClr val="FACC87"/>
                      </a:solidFill>
                      <a:prstDash val="solid"/>
                      <a:round/>
                      <a:headEnd type="none" w="med" len="med"/>
                      <a:tailEnd type="none" w="med" len="med"/>
                    </a:lnT>
                    <a:lnB w="38100" cap="flat" cmpd="sng" algn="ctr">
                      <a:solidFill>
                        <a:srgbClr val="FACC87"/>
                      </a:solidFill>
                      <a:prstDash val="solid"/>
                      <a:round/>
                      <a:headEnd type="none" w="med" len="med"/>
                      <a:tailEnd type="none" w="med" len="med"/>
                    </a:lnB>
                  </a:tcPr>
                </a:tc>
                <a:tc>
                  <a:txBody>
                    <a:bodyPr/>
                    <a:lstStyle/>
                    <a:p>
                      <a:pPr algn="ctr">
                        <a:lnSpc>
                          <a:spcPts val="3499"/>
                        </a:lnSpc>
                        <a:defRPr/>
                      </a:pPr>
                      <a:r>
                        <a:rPr lang="en-US" sz="2499">
                          <a:solidFill>
                            <a:srgbClr val="233454"/>
                          </a:solidFill>
                          <a:latin typeface="PT Sans"/>
                          <a:ea typeface="PT Sans"/>
                          <a:cs typeface="PT Sans"/>
                          <a:sym typeface="PT Sans"/>
                        </a:rPr>
                        <a:t>Servicio gozoso que todo lo sufre, todo lo cree y todo lo soporta.</a:t>
                      </a:r>
                      <a:endParaRPr lang="en-US" sz="1100"/>
                    </a:p>
                  </a:txBody>
                  <a:tcPr marL="190500" marR="190500" marT="190500" marB="190500" anchor="ctr">
                    <a:lnL w="38100" cap="flat" cmpd="sng" algn="ctr">
                      <a:solidFill>
                        <a:srgbClr val="FACC87"/>
                      </a:solidFill>
                      <a:prstDash val="solid"/>
                      <a:round/>
                      <a:headEnd type="none" w="med" len="med"/>
                      <a:tailEnd type="none" w="med" len="med"/>
                    </a:lnL>
                    <a:lnR w="38100" cap="flat" cmpd="sng" algn="ctr">
                      <a:solidFill>
                        <a:srgbClr val="FACC87"/>
                      </a:solidFill>
                      <a:prstDash val="solid"/>
                      <a:round/>
                      <a:headEnd type="none" w="med" len="med"/>
                      <a:tailEnd type="none" w="med" len="med"/>
                    </a:lnR>
                    <a:lnT w="38100" cap="flat" cmpd="sng" algn="ctr">
                      <a:solidFill>
                        <a:srgbClr val="FACC87"/>
                      </a:solidFill>
                      <a:prstDash val="solid"/>
                      <a:round/>
                      <a:headEnd type="none" w="med" len="med"/>
                      <a:tailEnd type="none" w="med" len="med"/>
                    </a:lnT>
                    <a:lnB w="38100" cap="flat" cmpd="sng" algn="ctr">
                      <a:solidFill>
                        <a:srgbClr val="FACC87"/>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3" name="TextBox 3"/>
          <p:cNvSpPr txBox="1"/>
          <p:nvPr/>
        </p:nvSpPr>
        <p:spPr>
          <a:xfrm>
            <a:off x="4063015" y="699875"/>
            <a:ext cx="10161969" cy="1106805"/>
          </a:xfrm>
          <a:prstGeom prst="rect">
            <a:avLst/>
          </a:prstGeom>
        </p:spPr>
        <p:txBody>
          <a:bodyPr lIns="0" tIns="0" rIns="0" bIns="0" rtlCol="0" anchor="t">
            <a:spAutoFit/>
          </a:bodyPr>
          <a:lstStyle/>
          <a:p>
            <a:pPr marL="0" lvl="0" indent="0" algn="ctr">
              <a:lnSpc>
                <a:spcPts val="7200"/>
              </a:lnSpc>
            </a:pPr>
            <a:r>
              <a:rPr lang="en-US" sz="7200" dirty="0">
                <a:solidFill>
                  <a:srgbClr val="2C509F"/>
                </a:solidFill>
                <a:latin typeface="Impact"/>
                <a:ea typeface="Impact"/>
                <a:cs typeface="Impact"/>
                <a:sym typeface="Impact"/>
              </a:rPr>
              <a:t>El </a:t>
            </a:r>
            <a:r>
              <a:rPr lang="en-US" sz="7200" dirty="0" err="1">
                <a:solidFill>
                  <a:srgbClr val="2C509F"/>
                </a:solidFill>
                <a:latin typeface="Impact"/>
                <a:ea typeface="Impact"/>
                <a:cs typeface="Impact"/>
                <a:sym typeface="Impact"/>
              </a:rPr>
              <a:t>ingrediente</a:t>
            </a:r>
            <a:r>
              <a:rPr lang="en-US" sz="7200" dirty="0">
                <a:solidFill>
                  <a:srgbClr val="2C509F"/>
                </a:solidFill>
                <a:latin typeface="Impact"/>
                <a:ea typeface="Impact"/>
                <a:cs typeface="Impact"/>
                <a:sym typeface="Impact"/>
              </a:rPr>
              <a:t> indispensable</a:t>
            </a:r>
          </a:p>
        </p:txBody>
      </p:sp>
      <p:sp>
        <p:nvSpPr>
          <p:cNvPr id="4" name="TextBox 4"/>
          <p:cNvSpPr txBox="1"/>
          <p:nvPr/>
        </p:nvSpPr>
        <p:spPr>
          <a:xfrm>
            <a:off x="1548527" y="9599116"/>
            <a:ext cx="7461439" cy="220345"/>
          </a:xfrm>
          <a:prstGeom prst="rect">
            <a:avLst/>
          </a:prstGeom>
        </p:spPr>
        <p:txBody>
          <a:bodyPr lIns="0" tIns="0" rIns="0" bIns="0" rtlCol="0" anchor="t">
            <a:spAutoFit/>
          </a:bodyPr>
          <a:lstStyle/>
          <a:p>
            <a:pPr marL="0" lvl="0" indent="0" algn="l">
              <a:lnSpc>
                <a:spcPts val="1759"/>
              </a:lnSpc>
            </a:pPr>
            <a:r>
              <a:rPr lang="en-US" sz="1599">
                <a:solidFill>
                  <a:srgbClr val="2A6454">
                    <a:alpha val="40000"/>
                  </a:srgbClr>
                </a:solidFill>
                <a:latin typeface="PT Sans"/>
                <a:ea typeface="PT Sans"/>
                <a:cs typeface="PT Sans"/>
                <a:sym typeface="PT Sans"/>
              </a:rPr>
              <a:t>recursos-biblicos.com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B"/>
        </a:solidFill>
        <a:effectLst/>
      </p:bgPr>
    </p:bg>
    <p:spTree>
      <p:nvGrpSpPr>
        <p:cNvPr id="1" name=""/>
        <p:cNvGrpSpPr/>
        <p:nvPr/>
      </p:nvGrpSpPr>
      <p:grpSpPr>
        <a:xfrm>
          <a:off x="0" y="0"/>
          <a:ext cx="0" cy="0"/>
          <a:chOff x="0" y="0"/>
          <a:chExt cx="0" cy="0"/>
        </a:xfrm>
      </p:grpSpPr>
      <p:sp>
        <p:nvSpPr>
          <p:cNvPr id="2" name="Freeform 2"/>
          <p:cNvSpPr/>
          <p:nvPr/>
        </p:nvSpPr>
        <p:spPr>
          <a:xfrm rot="1474434">
            <a:off x="373665" y="-1310105"/>
            <a:ext cx="6173113" cy="6173113"/>
          </a:xfrm>
          <a:custGeom>
            <a:avLst/>
            <a:gdLst/>
            <a:ahLst/>
            <a:cxnLst/>
            <a:rect l="l" t="t" r="r" b="b"/>
            <a:pathLst>
              <a:path w="6173113" h="6173113">
                <a:moveTo>
                  <a:pt x="0" y="0"/>
                </a:moveTo>
                <a:lnTo>
                  <a:pt x="6173113" y="0"/>
                </a:lnTo>
                <a:lnTo>
                  <a:pt x="6173113" y="6173113"/>
                </a:lnTo>
                <a:lnTo>
                  <a:pt x="0" y="6173113"/>
                </a:lnTo>
                <a:lnTo>
                  <a:pt x="0" y="0"/>
                </a:lnTo>
                <a:close/>
              </a:path>
            </a:pathLst>
          </a:custGeom>
          <a:blipFill>
            <a:blip>
              <a:alphaModFix amt="55000"/>
              <a:extLst>
                <a:ext uri="{96DAC541-7B7A-43D3-8B79-37D633B846F1}">
                  <asvg:svgBlip xmlns:asvg="http://schemas.microsoft.com/office/drawing/2016/SVG/main" r:embed="rId2"/>
                </a:ext>
              </a:extLst>
            </a:blip>
            <a:stretch>
              <a:fillRect/>
            </a:stretch>
          </a:blipFill>
        </p:spPr>
        <p:txBody>
          <a:bodyPr/>
          <a:lstStyle/>
          <a:p>
            <a:endParaRPr lang="es-CO"/>
          </a:p>
        </p:txBody>
      </p:sp>
      <p:sp>
        <p:nvSpPr>
          <p:cNvPr id="3" name="Freeform 3"/>
          <p:cNvSpPr/>
          <p:nvPr/>
        </p:nvSpPr>
        <p:spPr>
          <a:xfrm>
            <a:off x="8007283" y="3465244"/>
            <a:ext cx="9252017" cy="5793056"/>
          </a:xfrm>
          <a:custGeom>
            <a:avLst/>
            <a:gdLst/>
            <a:ahLst/>
            <a:cxnLst/>
            <a:rect l="l" t="t" r="r" b="b"/>
            <a:pathLst>
              <a:path w="9252017" h="5793056">
                <a:moveTo>
                  <a:pt x="0" y="0"/>
                </a:moveTo>
                <a:lnTo>
                  <a:pt x="9252017" y="0"/>
                </a:lnTo>
                <a:lnTo>
                  <a:pt x="9252017" y="5793056"/>
                </a:lnTo>
                <a:lnTo>
                  <a:pt x="0" y="5793056"/>
                </a:lnTo>
                <a:lnTo>
                  <a:pt x="0" y="0"/>
                </a:lnTo>
                <a:close/>
              </a:path>
            </a:pathLst>
          </a:custGeom>
          <a:blipFill>
            <a:blip r:embed="rId3"/>
            <a:stretch>
              <a:fillRect/>
            </a:stretch>
          </a:blipFill>
        </p:spPr>
        <p:txBody>
          <a:bodyPr/>
          <a:lstStyle/>
          <a:p>
            <a:endParaRPr lang="es-CO"/>
          </a:p>
        </p:txBody>
      </p:sp>
      <p:sp>
        <p:nvSpPr>
          <p:cNvPr id="4" name="Freeform 4"/>
          <p:cNvSpPr/>
          <p:nvPr/>
        </p:nvSpPr>
        <p:spPr>
          <a:xfrm>
            <a:off x="-27034" y="3580258"/>
            <a:ext cx="9190037" cy="6892528"/>
          </a:xfrm>
          <a:custGeom>
            <a:avLst/>
            <a:gdLst/>
            <a:ahLst/>
            <a:cxnLst/>
            <a:rect l="l" t="t" r="r" b="b"/>
            <a:pathLst>
              <a:path w="9190037" h="6892528">
                <a:moveTo>
                  <a:pt x="0" y="0"/>
                </a:moveTo>
                <a:lnTo>
                  <a:pt x="9190038" y="0"/>
                </a:lnTo>
                <a:lnTo>
                  <a:pt x="9190038" y="6892528"/>
                </a:lnTo>
                <a:lnTo>
                  <a:pt x="0" y="6892528"/>
                </a:lnTo>
                <a:lnTo>
                  <a:pt x="0" y="0"/>
                </a:lnTo>
                <a:close/>
              </a:path>
            </a:pathLst>
          </a:custGeom>
          <a:blipFill>
            <a:blip r:embed="rId4"/>
            <a:stretch>
              <a:fillRect/>
            </a:stretch>
          </a:blipFill>
        </p:spPr>
        <p:txBody>
          <a:bodyPr/>
          <a:lstStyle/>
          <a:p>
            <a:endParaRPr lang="es-CO"/>
          </a:p>
        </p:txBody>
      </p:sp>
      <p:sp>
        <p:nvSpPr>
          <p:cNvPr id="5" name="TextBox 5"/>
          <p:cNvSpPr txBox="1"/>
          <p:nvPr/>
        </p:nvSpPr>
        <p:spPr>
          <a:xfrm>
            <a:off x="228600" y="961427"/>
            <a:ext cx="7111313" cy="2646045"/>
          </a:xfrm>
          <a:prstGeom prst="rect">
            <a:avLst/>
          </a:prstGeom>
        </p:spPr>
        <p:txBody>
          <a:bodyPr lIns="0" tIns="0" rIns="0" bIns="0" rtlCol="0" anchor="t">
            <a:spAutoFit/>
          </a:bodyPr>
          <a:lstStyle/>
          <a:p>
            <a:pPr marL="0" lvl="0" indent="0" algn="ctr">
              <a:lnSpc>
                <a:spcPts val="10080"/>
              </a:lnSpc>
              <a:spcBef>
                <a:spcPct val="0"/>
              </a:spcBef>
            </a:pPr>
            <a:r>
              <a:rPr lang="en-US" sz="7200" dirty="0" err="1">
                <a:solidFill>
                  <a:srgbClr val="2C509F"/>
                </a:solidFill>
                <a:latin typeface="Impact"/>
                <a:ea typeface="Impact"/>
                <a:cs typeface="Impact"/>
                <a:sym typeface="Impact"/>
              </a:rPr>
              <a:t>Lección</a:t>
            </a:r>
            <a:r>
              <a:rPr lang="en-US" sz="7200" dirty="0">
                <a:solidFill>
                  <a:srgbClr val="2C509F"/>
                </a:solidFill>
                <a:latin typeface="Impact"/>
                <a:ea typeface="Impact"/>
                <a:cs typeface="Impact"/>
                <a:sym typeface="Impact"/>
              </a:rPr>
              <a:t> de Escuela </a:t>
            </a:r>
            <a:r>
              <a:rPr lang="en-US" sz="7200" dirty="0" err="1">
                <a:solidFill>
                  <a:srgbClr val="2C509F"/>
                </a:solidFill>
                <a:latin typeface="Impact"/>
                <a:ea typeface="Impact"/>
                <a:cs typeface="Impact"/>
                <a:sym typeface="Impact"/>
              </a:rPr>
              <a:t>Sabática</a:t>
            </a:r>
            <a:endParaRPr lang="en-US" sz="7200" dirty="0">
              <a:solidFill>
                <a:srgbClr val="2C509F"/>
              </a:solidFill>
              <a:latin typeface="Impact"/>
              <a:ea typeface="Impact"/>
              <a:cs typeface="Impact"/>
              <a:sym typeface="Impact"/>
            </a:endParaRPr>
          </a:p>
        </p:txBody>
      </p:sp>
      <p:sp>
        <p:nvSpPr>
          <p:cNvPr id="6" name="TextBox 6"/>
          <p:cNvSpPr txBox="1"/>
          <p:nvPr/>
        </p:nvSpPr>
        <p:spPr>
          <a:xfrm>
            <a:off x="1548527" y="9599116"/>
            <a:ext cx="7461439" cy="220345"/>
          </a:xfrm>
          <a:prstGeom prst="rect">
            <a:avLst/>
          </a:prstGeom>
        </p:spPr>
        <p:txBody>
          <a:bodyPr lIns="0" tIns="0" rIns="0" bIns="0" rtlCol="0" anchor="t">
            <a:spAutoFit/>
          </a:bodyPr>
          <a:lstStyle/>
          <a:p>
            <a:pPr marL="0" lvl="0" indent="0" algn="l">
              <a:lnSpc>
                <a:spcPts val="1759"/>
              </a:lnSpc>
            </a:pPr>
            <a:r>
              <a:rPr lang="en-US" sz="1599">
                <a:solidFill>
                  <a:srgbClr val="2A6454">
                    <a:alpha val="40000"/>
                  </a:srgbClr>
                </a:solidFill>
                <a:latin typeface="PT Sans"/>
                <a:ea typeface="PT Sans"/>
                <a:cs typeface="PT Sans"/>
                <a:sym typeface="PT Sans"/>
              </a:rPr>
              <a:t>recursos-biblicos.com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B"/>
        </a:solidFill>
        <a:effectLst/>
      </p:bgPr>
    </p:bg>
    <p:spTree>
      <p:nvGrpSpPr>
        <p:cNvPr id="1" name=""/>
        <p:cNvGrpSpPr/>
        <p:nvPr/>
      </p:nvGrpSpPr>
      <p:grpSpPr>
        <a:xfrm>
          <a:off x="0" y="0"/>
          <a:ext cx="0" cy="0"/>
          <a:chOff x="0" y="0"/>
          <a:chExt cx="0" cy="0"/>
        </a:xfrm>
      </p:grpSpPr>
      <p:sp>
        <p:nvSpPr>
          <p:cNvPr id="2" name="TextBox 2"/>
          <p:cNvSpPr txBox="1"/>
          <p:nvPr/>
        </p:nvSpPr>
        <p:spPr>
          <a:xfrm>
            <a:off x="1548527" y="1044637"/>
            <a:ext cx="15849959" cy="7088506"/>
          </a:xfrm>
          <a:prstGeom prst="rect">
            <a:avLst/>
          </a:prstGeom>
        </p:spPr>
        <p:txBody>
          <a:bodyPr lIns="0" tIns="0" rIns="0" bIns="0" rtlCol="0" anchor="t">
            <a:spAutoFit/>
          </a:bodyPr>
          <a:lstStyle/>
          <a:p>
            <a:pPr algn="l">
              <a:lnSpc>
                <a:spcPts val="6269"/>
              </a:lnSpc>
            </a:pPr>
            <a:r>
              <a:rPr lang="en-US" sz="3299">
                <a:solidFill>
                  <a:srgbClr val="2F6856"/>
                </a:solidFill>
                <a:latin typeface="PT Sans"/>
                <a:ea typeface="PT Sans"/>
                <a:cs typeface="PT Sans"/>
                <a:sym typeface="PT Sans"/>
              </a:rPr>
              <a:t>Hoy hemos visto virtudes admirables de la vida cristiana. Ninguna de ellas debe darse por sentado, porque son dones del Espíritu. Pero también aprendimos que hay algo que no puede faltar: el amor. </a:t>
            </a:r>
          </a:p>
          <a:p>
            <a:pPr algn="l">
              <a:lnSpc>
                <a:spcPts val="6269"/>
              </a:lnSpc>
            </a:pPr>
            <a:endParaRPr lang="en-US" sz="3299">
              <a:solidFill>
                <a:srgbClr val="2F6856"/>
              </a:solidFill>
              <a:latin typeface="PT Sans"/>
              <a:ea typeface="PT Sans"/>
              <a:cs typeface="PT Sans"/>
              <a:sym typeface="PT Sans"/>
            </a:endParaRPr>
          </a:p>
          <a:p>
            <a:pPr algn="ctr">
              <a:lnSpc>
                <a:spcPts val="6649"/>
              </a:lnSpc>
            </a:pPr>
            <a:r>
              <a:rPr lang="en-US" sz="3499" b="1">
                <a:solidFill>
                  <a:srgbClr val="2F6856"/>
                </a:solidFill>
                <a:latin typeface="PT Sans Bold"/>
                <a:ea typeface="PT Sans Bold"/>
                <a:cs typeface="PT Sans Bold"/>
                <a:sym typeface="PT Sans Bold"/>
              </a:rPr>
              <a:t>¿Estás dispuesto a poner amor en todo lo que haces para Dios? </a:t>
            </a:r>
          </a:p>
          <a:p>
            <a:pPr algn="l">
              <a:lnSpc>
                <a:spcPts val="6269"/>
              </a:lnSpc>
            </a:pPr>
            <a:endParaRPr lang="en-US" sz="3499" b="1">
              <a:solidFill>
                <a:srgbClr val="2F6856"/>
              </a:solidFill>
              <a:latin typeface="PT Sans Bold"/>
              <a:ea typeface="PT Sans Bold"/>
              <a:cs typeface="PT Sans Bold"/>
              <a:sym typeface="PT Sans Bold"/>
            </a:endParaRPr>
          </a:p>
          <a:p>
            <a:pPr algn="l">
              <a:lnSpc>
                <a:spcPts val="6269"/>
              </a:lnSpc>
            </a:pPr>
            <a:r>
              <a:rPr lang="en-US" sz="3299">
                <a:solidFill>
                  <a:srgbClr val="2F6856"/>
                </a:solidFill>
                <a:latin typeface="PT Sans"/>
                <a:ea typeface="PT Sans"/>
                <a:cs typeface="PT Sans"/>
                <a:sym typeface="PT Sans"/>
              </a:rPr>
              <a:t>Tal vez lo que ha faltado en nuestra testificación, nuestro servicio o nuestra experiencia personal con Dios no son conocimientos ni milagros asombrosos. Demos paso al amor, para que nuestra receta espiritual esté completa.</a:t>
            </a:r>
          </a:p>
        </p:txBody>
      </p:sp>
      <p:sp>
        <p:nvSpPr>
          <p:cNvPr id="3" name="TextBox 3"/>
          <p:cNvSpPr txBox="1"/>
          <p:nvPr/>
        </p:nvSpPr>
        <p:spPr>
          <a:xfrm>
            <a:off x="8193785" y="7807362"/>
            <a:ext cx="9065515" cy="2479638"/>
          </a:xfrm>
          <a:prstGeom prst="rect">
            <a:avLst/>
          </a:prstGeom>
        </p:spPr>
        <p:txBody>
          <a:bodyPr lIns="0" tIns="0" rIns="0" bIns="0" rtlCol="0" anchor="t">
            <a:spAutoFit/>
          </a:bodyPr>
          <a:lstStyle/>
          <a:p>
            <a:pPr marL="0" lvl="0" indent="0" algn="ctr">
              <a:lnSpc>
                <a:spcPts val="18202"/>
              </a:lnSpc>
              <a:spcBef>
                <a:spcPct val="0"/>
              </a:spcBef>
            </a:pPr>
            <a:r>
              <a:rPr lang="en-US" sz="13001">
                <a:solidFill>
                  <a:srgbClr val="2C509F"/>
                </a:solidFill>
                <a:latin typeface="Impact"/>
                <a:ea typeface="Impact"/>
                <a:cs typeface="Impact"/>
                <a:sym typeface="Impact"/>
              </a:rPr>
              <a:t>CONCLUSION</a:t>
            </a:r>
          </a:p>
        </p:txBody>
      </p:sp>
      <p:sp>
        <p:nvSpPr>
          <p:cNvPr id="4" name="TextBox 4"/>
          <p:cNvSpPr txBox="1"/>
          <p:nvPr/>
        </p:nvSpPr>
        <p:spPr>
          <a:xfrm>
            <a:off x="1548527" y="9599116"/>
            <a:ext cx="7461439" cy="220345"/>
          </a:xfrm>
          <a:prstGeom prst="rect">
            <a:avLst/>
          </a:prstGeom>
        </p:spPr>
        <p:txBody>
          <a:bodyPr lIns="0" tIns="0" rIns="0" bIns="0" rtlCol="0" anchor="t">
            <a:spAutoFit/>
          </a:bodyPr>
          <a:lstStyle/>
          <a:p>
            <a:pPr marL="0" lvl="0" indent="0" algn="l">
              <a:lnSpc>
                <a:spcPts val="1759"/>
              </a:lnSpc>
            </a:pPr>
            <a:r>
              <a:rPr lang="en-US" sz="1599">
                <a:solidFill>
                  <a:srgbClr val="2A6454">
                    <a:alpha val="40000"/>
                  </a:srgbClr>
                </a:solidFill>
                <a:latin typeface="PT Sans"/>
                <a:ea typeface="PT Sans"/>
                <a:cs typeface="PT Sans"/>
                <a:sym typeface="PT Sans"/>
              </a:rPr>
              <a:t>recursos-biblicos.com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B"/>
        </a:solidFill>
        <a:effectLst/>
      </p:bgPr>
    </p:bg>
    <p:spTree>
      <p:nvGrpSpPr>
        <p:cNvPr id="1" name=""/>
        <p:cNvGrpSpPr/>
        <p:nvPr/>
      </p:nvGrpSpPr>
      <p:grpSpPr>
        <a:xfrm>
          <a:off x="0" y="0"/>
          <a:ext cx="0" cy="0"/>
          <a:chOff x="0" y="0"/>
          <a:chExt cx="0" cy="0"/>
        </a:xfrm>
      </p:grpSpPr>
      <p:sp>
        <p:nvSpPr>
          <p:cNvPr id="2" name="Freeform 2"/>
          <p:cNvSpPr/>
          <p:nvPr/>
        </p:nvSpPr>
        <p:spPr>
          <a:xfrm>
            <a:off x="9169789" y="2468277"/>
            <a:ext cx="4876212" cy="4876212"/>
          </a:xfrm>
          <a:custGeom>
            <a:avLst/>
            <a:gdLst/>
            <a:ahLst/>
            <a:cxnLst/>
            <a:rect l="l" t="t" r="r" b="b"/>
            <a:pathLst>
              <a:path w="4876212" h="4876212">
                <a:moveTo>
                  <a:pt x="0" y="0"/>
                </a:moveTo>
                <a:lnTo>
                  <a:pt x="4876212" y="0"/>
                </a:lnTo>
                <a:lnTo>
                  <a:pt x="4876212" y="4876212"/>
                </a:lnTo>
                <a:lnTo>
                  <a:pt x="0" y="487621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sp>
        <p:nvSpPr>
          <p:cNvPr id="3" name="Freeform 3"/>
          <p:cNvSpPr/>
          <p:nvPr/>
        </p:nvSpPr>
        <p:spPr>
          <a:xfrm>
            <a:off x="14269939" y="2939486"/>
            <a:ext cx="3744468" cy="4114800"/>
          </a:xfrm>
          <a:custGeom>
            <a:avLst/>
            <a:gdLst/>
            <a:ahLst/>
            <a:cxnLst/>
            <a:rect l="l" t="t" r="r" b="b"/>
            <a:pathLst>
              <a:path w="3744468" h="4114800">
                <a:moveTo>
                  <a:pt x="0" y="0"/>
                </a:moveTo>
                <a:lnTo>
                  <a:pt x="3744468" y="0"/>
                </a:lnTo>
                <a:lnTo>
                  <a:pt x="3744468"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sp>
        <p:nvSpPr>
          <p:cNvPr id="4" name="TextBox 4"/>
          <p:cNvSpPr txBox="1"/>
          <p:nvPr/>
        </p:nvSpPr>
        <p:spPr>
          <a:xfrm>
            <a:off x="5279247" y="5053411"/>
            <a:ext cx="10990726" cy="1028700"/>
          </a:xfrm>
          <a:prstGeom prst="rect">
            <a:avLst/>
          </a:prstGeom>
        </p:spPr>
        <p:txBody>
          <a:bodyPr lIns="0" tIns="0" rIns="0" bIns="0" rtlCol="0" anchor="t">
            <a:spAutoFit/>
          </a:bodyPr>
          <a:lstStyle/>
          <a:p>
            <a:pPr marL="0" lvl="0" indent="0" algn="l">
              <a:lnSpc>
                <a:spcPts val="8400"/>
              </a:lnSpc>
              <a:spcBef>
                <a:spcPct val="0"/>
              </a:spcBef>
            </a:pPr>
            <a:r>
              <a:rPr lang="en-US" sz="6000">
                <a:solidFill>
                  <a:srgbClr val="2A6454"/>
                </a:solidFill>
                <a:latin typeface="PT Sans"/>
                <a:ea typeface="PT Sans"/>
                <a:cs typeface="PT Sans"/>
                <a:sym typeface="PT Sans"/>
              </a:rPr>
              <a:t># 591,</a:t>
            </a:r>
            <a:r>
              <a:rPr lang="en-US" sz="6000" u="none" strike="noStrike">
                <a:solidFill>
                  <a:srgbClr val="2A6454"/>
                </a:solidFill>
                <a:latin typeface="PT Sans"/>
                <a:ea typeface="PT Sans"/>
                <a:cs typeface="PT Sans"/>
                <a:sym typeface="PT Sans"/>
              </a:rPr>
              <a:t> Todo es bello en el hogar</a:t>
            </a:r>
          </a:p>
        </p:txBody>
      </p:sp>
      <p:sp>
        <p:nvSpPr>
          <p:cNvPr id="5" name="Freeform 5"/>
          <p:cNvSpPr/>
          <p:nvPr/>
        </p:nvSpPr>
        <p:spPr>
          <a:xfrm rot="1474434">
            <a:off x="-1064614" y="2081154"/>
            <a:ext cx="6173113" cy="6173113"/>
          </a:xfrm>
          <a:custGeom>
            <a:avLst/>
            <a:gdLst/>
            <a:ahLst/>
            <a:cxnLst/>
            <a:rect l="l" t="t" r="r" b="b"/>
            <a:pathLst>
              <a:path w="6173113" h="6173113">
                <a:moveTo>
                  <a:pt x="0" y="0"/>
                </a:moveTo>
                <a:lnTo>
                  <a:pt x="6173113" y="0"/>
                </a:lnTo>
                <a:lnTo>
                  <a:pt x="6173113" y="6173113"/>
                </a:lnTo>
                <a:lnTo>
                  <a:pt x="0" y="6173113"/>
                </a:lnTo>
                <a:lnTo>
                  <a:pt x="0" y="0"/>
                </a:lnTo>
                <a:close/>
              </a:path>
            </a:pathLst>
          </a:custGeom>
          <a:blipFill>
            <a:blip>
              <a:alphaModFix amt="55000"/>
              <a:extLst>
                <a:ext uri="{96DAC541-7B7A-43D3-8B79-37D633B846F1}">
                  <asvg:svgBlip xmlns:asvg="http://schemas.microsoft.com/office/drawing/2016/SVG/main" r:embed="rId4"/>
                </a:ext>
              </a:extLst>
            </a:blip>
            <a:stretch>
              <a:fillRect/>
            </a:stretch>
          </a:blipFill>
        </p:spPr>
        <p:txBody>
          <a:bodyPr/>
          <a:lstStyle/>
          <a:p>
            <a:endParaRPr lang="es-CO"/>
          </a:p>
        </p:txBody>
      </p:sp>
      <p:sp>
        <p:nvSpPr>
          <p:cNvPr id="6" name="TextBox 6"/>
          <p:cNvSpPr txBox="1"/>
          <p:nvPr/>
        </p:nvSpPr>
        <p:spPr>
          <a:xfrm>
            <a:off x="1409825" y="3981521"/>
            <a:ext cx="3469411" cy="2021205"/>
          </a:xfrm>
          <a:prstGeom prst="rect">
            <a:avLst/>
          </a:prstGeom>
        </p:spPr>
        <p:txBody>
          <a:bodyPr lIns="0" tIns="0" rIns="0" bIns="0" rtlCol="0" anchor="t">
            <a:spAutoFit/>
          </a:bodyPr>
          <a:lstStyle/>
          <a:p>
            <a:pPr marL="0" lvl="0" indent="0" algn="l">
              <a:lnSpc>
                <a:spcPts val="7200"/>
              </a:lnSpc>
              <a:spcBef>
                <a:spcPct val="0"/>
              </a:spcBef>
            </a:pPr>
            <a:r>
              <a:rPr lang="en-US" sz="7200">
                <a:solidFill>
                  <a:srgbClr val="2C509F"/>
                </a:solidFill>
                <a:latin typeface="Impact"/>
                <a:ea typeface="Impact"/>
                <a:cs typeface="Impact"/>
                <a:sym typeface="Impact"/>
              </a:rPr>
              <a:t>Himno Final</a:t>
            </a:r>
          </a:p>
        </p:txBody>
      </p:sp>
      <p:sp>
        <p:nvSpPr>
          <p:cNvPr id="7" name="TextBox 7"/>
          <p:cNvSpPr txBox="1"/>
          <p:nvPr/>
        </p:nvSpPr>
        <p:spPr>
          <a:xfrm>
            <a:off x="1548527" y="9599116"/>
            <a:ext cx="7461439" cy="220345"/>
          </a:xfrm>
          <a:prstGeom prst="rect">
            <a:avLst/>
          </a:prstGeom>
        </p:spPr>
        <p:txBody>
          <a:bodyPr lIns="0" tIns="0" rIns="0" bIns="0" rtlCol="0" anchor="t">
            <a:spAutoFit/>
          </a:bodyPr>
          <a:lstStyle/>
          <a:p>
            <a:pPr marL="0" lvl="0" indent="0" algn="l">
              <a:lnSpc>
                <a:spcPts val="1759"/>
              </a:lnSpc>
            </a:pPr>
            <a:r>
              <a:rPr lang="en-US" sz="1599">
                <a:solidFill>
                  <a:srgbClr val="2A6454">
                    <a:alpha val="40000"/>
                  </a:srgbClr>
                </a:solidFill>
                <a:latin typeface="PT Sans"/>
                <a:ea typeface="PT Sans"/>
                <a:cs typeface="PT Sans"/>
                <a:sym typeface="PT Sans"/>
              </a:rPr>
              <a:t>recursos-biblicos.com</a:t>
            </a: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B"/>
        </a:solidFill>
        <a:effectLst/>
      </p:bgPr>
    </p:bg>
    <p:spTree>
      <p:nvGrpSpPr>
        <p:cNvPr id="1" name=""/>
        <p:cNvGrpSpPr/>
        <p:nvPr/>
      </p:nvGrpSpPr>
      <p:grpSpPr>
        <a:xfrm>
          <a:off x="0" y="0"/>
          <a:ext cx="0" cy="0"/>
          <a:chOff x="0" y="0"/>
          <a:chExt cx="0" cy="0"/>
        </a:xfrm>
      </p:grpSpPr>
      <p:sp>
        <p:nvSpPr>
          <p:cNvPr id="2" name="TextBox 2"/>
          <p:cNvSpPr txBox="1"/>
          <p:nvPr/>
        </p:nvSpPr>
        <p:spPr>
          <a:xfrm>
            <a:off x="1409341" y="509006"/>
            <a:ext cx="15849959" cy="7831456"/>
          </a:xfrm>
          <a:prstGeom prst="rect">
            <a:avLst/>
          </a:prstGeom>
        </p:spPr>
        <p:txBody>
          <a:bodyPr lIns="0" tIns="0" rIns="0" bIns="0" rtlCol="0" anchor="t">
            <a:spAutoFit/>
          </a:bodyPr>
          <a:lstStyle/>
          <a:p>
            <a:pPr algn="l">
              <a:lnSpc>
                <a:spcPts val="6269"/>
              </a:lnSpc>
            </a:pPr>
            <a:r>
              <a:rPr lang="en-US" sz="3299">
                <a:solidFill>
                  <a:srgbClr val="2F6856"/>
                </a:solidFill>
                <a:latin typeface="PT Sans"/>
                <a:ea typeface="PT Sans"/>
                <a:cs typeface="PT Sans"/>
                <a:sym typeface="PT Sans"/>
              </a:rPr>
              <a:t>La vida cristiana está llena de virtudes admirables. En la iglesia valoramos la buena comunicación, el conocimiento bíblico, la fe poderosa, la entrega personal y el sacrificio. Todas estas cosas son buenas, necesarias y bíblicas. Sin embargo, el apóstol Pablo nos advierte que las cosas buenas pueden estar incompletas si les falta algo esencial. En 1 Corintios 13, Pablo examina el uso que damos a los dones considerando, antes de todo, la motivación. </a:t>
            </a:r>
          </a:p>
          <a:p>
            <a:pPr algn="l">
              <a:lnSpc>
                <a:spcPts val="6269"/>
              </a:lnSpc>
            </a:pPr>
            <a:endParaRPr lang="en-US" sz="3299">
              <a:solidFill>
                <a:srgbClr val="2F6856"/>
              </a:solidFill>
              <a:latin typeface="PT Sans"/>
              <a:ea typeface="PT Sans"/>
              <a:cs typeface="PT Sans"/>
              <a:sym typeface="PT Sans"/>
            </a:endParaRPr>
          </a:p>
          <a:p>
            <a:pPr algn="l">
              <a:lnSpc>
                <a:spcPts val="6269"/>
              </a:lnSpc>
            </a:pPr>
            <a:r>
              <a:rPr lang="en-US" sz="3299">
                <a:solidFill>
                  <a:srgbClr val="2F6856"/>
                </a:solidFill>
                <a:latin typeface="PT Sans"/>
                <a:ea typeface="PT Sans"/>
                <a:cs typeface="PT Sans"/>
                <a:sym typeface="PT Sans"/>
              </a:rPr>
              <a:t>El programa de esta mañana nos ayudará a evaluar distintas facetas de la experiencia cristiana. Permitamos que el Espíritu Santo nos ayude a descubrir qué ingrediente hace realmente la diferencia.</a:t>
            </a:r>
          </a:p>
        </p:txBody>
      </p:sp>
      <p:sp>
        <p:nvSpPr>
          <p:cNvPr id="3" name="TextBox 3"/>
          <p:cNvSpPr txBox="1"/>
          <p:nvPr/>
        </p:nvSpPr>
        <p:spPr>
          <a:xfrm>
            <a:off x="7156887" y="7722990"/>
            <a:ext cx="10102413" cy="2096471"/>
          </a:xfrm>
          <a:prstGeom prst="rect">
            <a:avLst/>
          </a:prstGeom>
        </p:spPr>
        <p:txBody>
          <a:bodyPr wrap="square" lIns="0" tIns="0" rIns="0" bIns="0" rtlCol="0" anchor="t">
            <a:spAutoFit/>
          </a:bodyPr>
          <a:lstStyle/>
          <a:p>
            <a:pPr marL="0" lvl="0" indent="0" algn="ctr">
              <a:lnSpc>
                <a:spcPts val="18202"/>
              </a:lnSpc>
              <a:spcBef>
                <a:spcPct val="0"/>
              </a:spcBef>
            </a:pPr>
            <a:r>
              <a:rPr lang="en-US" sz="13001" dirty="0">
                <a:solidFill>
                  <a:srgbClr val="2C509F"/>
                </a:solidFill>
                <a:latin typeface="Impact"/>
                <a:ea typeface="Impact"/>
                <a:cs typeface="Impact"/>
                <a:sym typeface="Impact"/>
              </a:rPr>
              <a:t>INTRODUCCION</a:t>
            </a:r>
          </a:p>
        </p:txBody>
      </p:sp>
      <p:sp>
        <p:nvSpPr>
          <p:cNvPr id="4" name="TextBox 4"/>
          <p:cNvSpPr txBox="1"/>
          <p:nvPr/>
        </p:nvSpPr>
        <p:spPr>
          <a:xfrm>
            <a:off x="1548527" y="9599116"/>
            <a:ext cx="7461439" cy="220345"/>
          </a:xfrm>
          <a:prstGeom prst="rect">
            <a:avLst/>
          </a:prstGeom>
        </p:spPr>
        <p:txBody>
          <a:bodyPr lIns="0" tIns="0" rIns="0" bIns="0" rtlCol="0" anchor="t">
            <a:spAutoFit/>
          </a:bodyPr>
          <a:lstStyle/>
          <a:p>
            <a:pPr marL="0" lvl="0" indent="0" algn="l">
              <a:lnSpc>
                <a:spcPts val="1759"/>
              </a:lnSpc>
            </a:pPr>
            <a:r>
              <a:rPr lang="en-US" sz="1599">
                <a:solidFill>
                  <a:srgbClr val="2A6454">
                    <a:alpha val="40000"/>
                  </a:srgbClr>
                </a:solidFill>
                <a:latin typeface="PT Sans"/>
                <a:ea typeface="PT Sans"/>
                <a:cs typeface="PT Sans"/>
                <a:sym typeface="PT Sans"/>
              </a:rPr>
              <a:t>recursos-biblicos.com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B"/>
        </a:solidFill>
        <a:effectLst/>
      </p:bgPr>
    </p:bg>
    <p:spTree>
      <p:nvGrpSpPr>
        <p:cNvPr id="1" name=""/>
        <p:cNvGrpSpPr/>
        <p:nvPr/>
      </p:nvGrpSpPr>
      <p:grpSpPr>
        <a:xfrm>
          <a:off x="0" y="0"/>
          <a:ext cx="0" cy="0"/>
          <a:chOff x="0" y="0"/>
          <a:chExt cx="0" cy="0"/>
        </a:xfrm>
      </p:grpSpPr>
      <p:sp>
        <p:nvSpPr>
          <p:cNvPr id="2" name="TextBox 2"/>
          <p:cNvSpPr txBox="1"/>
          <p:nvPr/>
        </p:nvSpPr>
        <p:spPr>
          <a:xfrm>
            <a:off x="1028700" y="1432368"/>
            <a:ext cx="13525500" cy="1163075"/>
          </a:xfrm>
          <a:prstGeom prst="rect">
            <a:avLst/>
          </a:prstGeom>
        </p:spPr>
        <p:txBody>
          <a:bodyPr wrap="square" lIns="0" tIns="0" rIns="0" bIns="0" rtlCol="0" anchor="t">
            <a:spAutoFit/>
          </a:bodyPr>
          <a:lstStyle/>
          <a:p>
            <a:pPr algn="l">
              <a:lnSpc>
                <a:spcPts val="10080"/>
              </a:lnSpc>
            </a:pPr>
            <a:r>
              <a:rPr lang="en-US" sz="7200" dirty="0" err="1">
                <a:solidFill>
                  <a:srgbClr val="2C509F"/>
                </a:solidFill>
                <a:latin typeface="Impact"/>
                <a:ea typeface="Impact"/>
                <a:cs typeface="Impact"/>
                <a:sym typeface="Impact"/>
              </a:rPr>
              <a:t>Com</a:t>
            </a:r>
            <a:r>
              <a:rPr lang="en-US" sz="7200" u="none" strike="noStrike" dirty="0" err="1">
                <a:solidFill>
                  <a:srgbClr val="2C509F"/>
                </a:solidFill>
                <a:latin typeface="Impact"/>
                <a:ea typeface="Impact"/>
                <a:cs typeface="Impact"/>
                <a:sym typeface="Impact"/>
              </a:rPr>
              <a:t>unicación</a:t>
            </a:r>
            <a:r>
              <a:rPr lang="en-US" sz="7200" u="none" strike="noStrike" dirty="0">
                <a:solidFill>
                  <a:srgbClr val="2C509F"/>
                </a:solidFill>
                <a:latin typeface="Impact"/>
                <a:ea typeface="Impact"/>
                <a:cs typeface="Impact"/>
                <a:sym typeface="Impact"/>
              </a:rPr>
              <a:t> </a:t>
            </a:r>
            <a:r>
              <a:rPr lang="en-US" sz="7200" u="none" strike="noStrike" dirty="0" err="1">
                <a:solidFill>
                  <a:srgbClr val="2C509F"/>
                </a:solidFill>
                <a:latin typeface="Impact"/>
                <a:ea typeface="Impact"/>
                <a:cs typeface="Impact"/>
                <a:sym typeface="Impact"/>
              </a:rPr>
              <a:t>efectiva</a:t>
            </a:r>
            <a:r>
              <a:rPr lang="en-US" sz="7200" u="none" strike="noStrike" dirty="0">
                <a:solidFill>
                  <a:srgbClr val="2C509F"/>
                </a:solidFill>
                <a:latin typeface="Impact"/>
                <a:ea typeface="Impact"/>
                <a:cs typeface="Impact"/>
                <a:sym typeface="Impact"/>
              </a:rPr>
              <a:t> </a:t>
            </a:r>
            <a:r>
              <a:rPr lang="en-US" sz="7200" u="none" strike="noStrike" dirty="0" err="1">
                <a:solidFill>
                  <a:srgbClr val="2C509F"/>
                </a:solidFill>
                <a:latin typeface="Impact"/>
                <a:ea typeface="Impact"/>
                <a:cs typeface="Impact"/>
                <a:sym typeface="Impact"/>
              </a:rPr>
              <a:t>espiritual</a:t>
            </a:r>
            <a:r>
              <a:rPr lang="en-US" sz="7200" u="none" strike="noStrike" dirty="0">
                <a:solidFill>
                  <a:srgbClr val="2C509F"/>
                </a:solidFill>
                <a:latin typeface="Impact"/>
                <a:ea typeface="Impact"/>
                <a:cs typeface="Impact"/>
                <a:sym typeface="Impact"/>
              </a:rPr>
              <a:t> </a:t>
            </a:r>
          </a:p>
        </p:txBody>
      </p:sp>
      <p:sp>
        <p:nvSpPr>
          <p:cNvPr id="3" name="TextBox 3"/>
          <p:cNvSpPr txBox="1"/>
          <p:nvPr/>
        </p:nvSpPr>
        <p:spPr>
          <a:xfrm>
            <a:off x="1028700" y="3040188"/>
            <a:ext cx="15601928" cy="6374130"/>
          </a:xfrm>
          <a:prstGeom prst="rect">
            <a:avLst/>
          </a:prstGeom>
        </p:spPr>
        <p:txBody>
          <a:bodyPr lIns="0" tIns="0" rIns="0" bIns="0" rtlCol="0" anchor="t">
            <a:spAutoFit/>
          </a:bodyPr>
          <a:lstStyle/>
          <a:p>
            <a:pPr algn="l">
              <a:lnSpc>
                <a:spcPts val="4619"/>
              </a:lnSpc>
            </a:pPr>
            <a:r>
              <a:rPr lang="en-US" sz="3299" dirty="0">
                <a:solidFill>
                  <a:srgbClr val="2A6454"/>
                </a:solidFill>
                <a:latin typeface="PT Sans"/>
                <a:ea typeface="PT Sans"/>
                <a:cs typeface="PT Sans"/>
                <a:sym typeface="PT Sans"/>
              </a:rPr>
              <a:t>Es </a:t>
            </a:r>
            <a:r>
              <a:rPr lang="en-US" sz="3299" dirty="0" err="1">
                <a:solidFill>
                  <a:srgbClr val="2A6454"/>
                </a:solidFill>
                <a:latin typeface="PT Sans"/>
                <a:ea typeface="PT Sans"/>
                <a:cs typeface="PT Sans"/>
                <a:sym typeface="PT Sans"/>
              </a:rPr>
              <a:t>fácil</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fascinarse</a:t>
            </a:r>
            <a:r>
              <a:rPr lang="en-US" sz="3299" dirty="0">
                <a:solidFill>
                  <a:srgbClr val="2A6454"/>
                </a:solidFill>
                <a:latin typeface="PT Sans"/>
                <a:ea typeface="PT Sans"/>
                <a:cs typeface="PT Sans"/>
                <a:sym typeface="PT Sans"/>
              </a:rPr>
              <a:t> con la </a:t>
            </a:r>
            <a:r>
              <a:rPr lang="en-US" sz="3299" dirty="0" err="1">
                <a:solidFill>
                  <a:srgbClr val="2A6454"/>
                </a:solidFill>
                <a:latin typeface="PT Sans"/>
                <a:ea typeface="PT Sans"/>
                <a:cs typeface="PT Sans"/>
                <a:sym typeface="PT Sans"/>
              </a:rPr>
              <a:t>elocuencia</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Admiramos</a:t>
            </a:r>
            <a:r>
              <a:rPr lang="en-US" sz="3299" dirty="0">
                <a:solidFill>
                  <a:srgbClr val="2A6454"/>
                </a:solidFill>
                <a:latin typeface="PT Sans"/>
                <a:ea typeface="PT Sans"/>
                <a:cs typeface="PT Sans"/>
                <a:sym typeface="PT Sans"/>
              </a:rPr>
              <a:t> a </a:t>
            </a:r>
            <a:r>
              <a:rPr lang="en-US" sz="3299" dirty="0" err="1">
                <a:solidFill>
                  <a:srgbClr val="2A6454"/>
                </a:solidFill>
                <a:latin typeface="PT Sans"/>
                <a:ea typeface="PT Sans"/>
                <a:cs typeface="PT Sans"/>
                <a:sym typeface="PT Sans"/>
              </a:rPr>
              <a:t>quienes</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logran</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comunicar</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verdades</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espirituales</a:t>
            </a:r>
            <a:r>
              <a:rPr lang="en-US" sz="3299" dirty="0">
                <a:solidFill>
                  <a:srgbClr val="2A6454"/>
                </a:solidFill>
                <a:latin typeface="PT Sans"/>
                <a:ea typeface="PT Sans"/>
                <a:cs typeface="PT Sans"/>
                <a:sym typeface="PT Sans"/>
              </a:rPr>
              <a:t> con palabras </a:t>
            </a:r>
            <a:r>
              <a:rPr lang="en-US" sz="3299" dirty="0" err="1">
                <a:solidFill>
                  <a:srgbClr val="2A6454"/>
                </a:solidFill>
                <a:latin typeface="PT Sans"/>
                <a:ea typeface="PT Sans"/>
                <a:cs typeface="PT Sans"/>
                <a:sym typeface="PT Sans"/>
              </a:rPr>
              <a:t>precisas</a:t>
            </a:r>
            <a:r>
              <a:rPr lang="en-US" sz="3299" dirty="0">
                <a:solidFill>
                  <a:srgbClr val="2A6454"/>
                </a:solidFill>
                <a:latin typeface="PT Sans"/>
                <a:ea typeface="PT Sans"/>
                <a:cs typeface="PT Sans"/>
                <a:sym typeface="PT Sans"/>
              </a:rPr>
              <a:t>, ideas </a:t>
            </a:r>
            <a:r>
              <a:rPr lang="en-US" sz="3299" dirty="0" err="1">
                <a:solidFill>
                  <a:srgbClr val="2A6454"/>
                </a:solidFill>
                <a:latin typeface="PT Sans"/>
                <a:ea typeface="PT Sans"/>
                <a:cs typeface="PT Sans"/>
                <a:sym typeface="PT Sans"/>
              </a:rPr>
              <a:t>profundas</a:t>
            </a:r>
            <a:r>
              <a:rPr lang="en-US" sz="3299" dirty="0">
                <a:solidFill>
                  <a:srgbClr val="2A6454"/>
                </a:solidFill>
                <a:latin typeface="PT Sans"/>
                <a:ea typeface="PT Sans"/>
                <a:cs typeface="PT Sans"/>
                <a:sym typeface="PT Sans"/>
              </a:rPr>
              <a:t> y </a:t>
            </a:r>
            <a:r>
              <a:rPr lang="en-US" sz="3299" dirty="0" err="1">
                <a:solidFill>
                  <a:srgbClr val="2A6454"/>
                </a:solidFill>
                <a:latin typeface="PT Sans"/>
                <a:ea typeface="PT Sans"/>
                <a:cs typeface="PT Sans"/>
                <a:sym typeface="PT Sans"/>
              </a:rPr>
              <a:t>una</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claridad</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que</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cautiva</a:t>
            </a:r>
            <a:r>
              <a:rPr lang="en-US" sz="3299" dirty="0">
                <a:solidFill>
                  <a:srgbClr val="2A6454"/>
                </a:solidFill>
                <a:latin typeface="PT Sans"/>
                <a:ea typeface="PT Sans"/>
                <a:cs typeface="PT Sans"/>
                <a:sym typeface="PT Sans"/>
              </a:rPr>
              <a:t> a la audiencia. Ante un </a:t>
            </a:r>
            <a:r>
              <a:rPr lang="en-US" sz="3299" dirty="0" err="1">
                <a:solidFill>
                  <a:srgbClr val="2A6454"/>
                </a:solidFill>
                <a:latin typeface="PT Sans"/>
                <a:ea typeface="PT Sans"/>
                <a:cs typeface="PT Sans"/>
                <a:sym typeface="PT Sans"/>
              </a:rPr>
              <a:t>discurso</a:t>
            </a:r>
            <a:r>
              <a:rPr lang="en-US" sz="3299" dirty="0">
                <a:solidFill>
                  <a:srgbClr val="2A6454"/>
                </a:solidFill>
                <a:latin typeface="PT Sans"/>
                <a:ea typeface="PT Sans"/>
                <a:cs typeface="PT Sans"/>
                <a:sym typeface="PT Sans"/>
              </a:rPr>
              <a:t> brillante, no </a:t>
            </a:r>
            <a:r>
              <a:rPr lang="en-US" sz="3299" dirty="0" err="1">
                <a:solidFill>
                  <a:srgbClr val="2A6454"/>
                </a:solidFill>
                <a:latin typeface="PT Sans"/>
                <a:ea typeface="PT Sans"/>
                <a:cs typeface="PT Sans"/>
                <a:sym typeface="PT Sans"/>
              </a:rPr>
              <a:t>faltan</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los</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aplausos</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ni</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los</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comentarios</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como</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Qué</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manera</a:t>
            </a:r>
            <a:r>
              <a:rPr lang="en-US" sz="3299" dirty="0">
                <a:solidFill>
                  <a:srgbClr val="2A6454"/>
                </a:solidFill>
                <a:latin typeface="PT Sans"/>
                <a:ea typeface="PT Sans"/>
                <a:cs typeface="PT Sans"/>
                <a:sym typeface="PT Sans"/>
              </a:rPr>
              <a:t> de </a:t>
            </a:r>
            <a:r>
              <a:rPr lang="en-US" sz="3299" dirty="0" err="1">
                <a:solidFill>
                  <a:srgbClr val="2A6454"/>
                </a:solidFill>
                <a:latin typeface="PT Sans"/>
                <a:ea typeface="PT Sans"/>
                <a:cs typeface="PT Sans"/>
                <a:sym typeface="PT Sans"/>
              </a:rPr>
              <a:t>expresarse</a:t>
            </a:r>
            <a:r>
              <a:rPr lang="en-US" sz="3299" dirty="0">
                <a:solidFill>
                  <a:srgbClr val="2A6454"/>
                </a:solidFill>
                <a:latin typeface="PT Sans"/>
                <a:ea typeface="PT Sans"/>
                <a:cs typeface="PT Sans"/>
                <a:sym typeface="PT Sans"/>
              </a:rPr>
              <a:t>!».</a:t>
            </a:r>
          </a:p>
          <a:p>
            <a:pPr algn="l">
              <a:lnSpc>
                <a:spcPts val="4619"/>
              </a:lnSpc>
            </a:pPr>
            <a:r>
              <a:rPr lang="en-US" sz="3299" dirty="0">
                <a:solidFill>
                  <a:srgbClr val="2A6454"/>
                </a:solidFill>
                <a:latin typeface="PT Sans"/>
                <a:ea typeface="PT Sans"/>
                <a:cs typeface="PT Sans"/>
                <a:sym typeface="PT Sans"/>
              </a:rPr>
              <a:t>Sin embargo, </a:t>
            </a:r>
            <a:r>
              <a:rPr lang="en-US" sz="3299" dirty="0" err="1">
                <a:solidFill>
                  <a:srgbClr val="2A6454"/>
                </a:solidFill>
                <a:latin typeface="PT Sans"/>
                <a:ea typeface="PT Sans"/>
                <a:cs typeface="PT Sans"/>
                <a:sym typeface="PT Sans"/>
              </a:rPr>
              <a:t>podemos</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caer</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en</a:t>
            </a:r>
            <a:r>
              <a:rPr lang="en-US" sz="3299" dirty="0">
                <a:solidFill>
                  <a:srgbClr val="2A6454"/>
                </a:solidFill>
                <a:latin typeface="PT Sans"/>
                <a:ea typeface="PT Sans"/>
                <a:cs typeface="PT Sans"/>
                <a:sym typeface="PT Sans"/>
              </a:rPr>
              <a:t> el error de </a:t>
            </a:r>
            <a:r>
              <a:rPr lang="en-US" sz="3299" dirty="0" err="1">
                <a:solidFill>
                  <a:srgbClr val="2A6454"/>
                </a:solidFill>
                <a:latin typeface="PT Sans"/>
                <a:ea typeface="PT Sans"/>
                <a:cs typeface="PT Sans"/>
                <a:sym typeface="PT Sans"/>
              </a:rPr>
              <a:t>pensar</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que</a:t>
            </a:r>
            <a:r>
              <a:rPr lang="en-US" sz="3299" dirty="0">
                <a:solidFill>
                  <a:srgbClr val="2A6454"/>
                </a:solidFill>
                <a:latin typeface="PT Sans"/>
                <a:ea typeface="PT Sans"/>
                <a:cs typeface="PT Sans"/>
                <a:sym typeface="PT Sans"/>
              </a:rPr>
              <a:t> la </a:t>
            </a:r>
            <a:r>
              <a:rPr lang="en-US" sz="3299" dirty="0" err="1">
                <a:solidFill>
                  <a:srgbClr val="2A6454"/>
                </a:solidFill>
                <a:latin typeface="PT Sans"/>
                <a:ea typeface="PT Sans"/>
                <a:cs typeface="PT Sans"/>
                <a:sym typeface="PT Sans"/>
              </a:rPr>
              <a:t>preparación</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técnica</a:t>
            </a:r>
            <a:r>
              <a:rPr lang="en-US" sz="3299" dirty="0">
                <a:solidFill>
                  <a:srgbClr val="2A6454"/>
                </a:solidFill>
                <a:latin typeface="PT Sans"/>
                <a:ea typeface="PT Sans"/>
                <a:cs typeface="PT Sans"/>
                <a:sym typeface="PT Sans"/>
              </a:rPr>
              <a:t>, la </a:t>
            </a:r>
            <a:r>
              <a:rPr lang="en-US" sz="3299" dirty="0" err="1">
                <a:solidFill>
                  <a:srgbClr val="2A6454"/>
                </a:solidFill>
                <a:latin typeface="PT Sans"/>
                <a:ea typeface="PT Sans"/>
                <a:cs typeface="PT Sans"/>
                <a:sym typeface="PT Sans"/>
              </a:rPr>
              <a:t>calidad</a:t>
            </a:r>
            <a:r>
              <a:rPr lang="en-US" sz="3299" dirty="0">
                <a:solidFill>
                  <a:srgbClr val="2A6454"/>
                </a:solidFill>
                <a:latin typeface="PT Sans"/>
                <a:ea typeface="PT Sans"/>
                <a:cs typeface="PT Sans"/>
                <a:sym typeface="PT Sans"/>
              </a:rPr>
              <a:t> del </a:t>
            </a:r>
            <a:r>
              <a:rPr lang="en-US" sz="3299" dirty="0" err="1">
                <a:solidFill>
                  <a:srgbClr val="2A6454"/>
                </a:solidFill>
                <a:latin typeface="PT Sans"/>
                <a:ea typeface="PT Sans"/>
                <a:cs typeface="PT Sans"/>
                <a:sym typeface="PT Sans"/>
              </a:rPr>
              <a:t>discurso</a:t>
            </a:r>
            <a:r>
              <a:rPr lang="en-US" sz="3299" dirty="0">
                <a:solidFill>
                  <a:srgbClr val="2A6454"/>
                </a:solidFill>
                <a:latin typeface="PT Sans"/>
                <a:ea typeface="PT Sans"/>
                <a:cs typeface="PT Sans"/>
                <a:sym typeface="PT Sans"/>
              </a:rPr>
              <a:t> y la </a:t>
            </a:r>
            <a:r>
              <a:rPr lang="en-US" sz="3299" dirty="0" err="1">
                <a:solidFill>
                  <a:srgbClr val="2A6454"/>
                </a:solidFill>
                <a:latin typeface="PT Sans"/>
                <a:ea typeface="PT Sans"/>
                <a:cs typeface="PT Sans"/>
                <a:sym typeface="PT Sans"/>
              </a:rPr>
              <a:t>claridad</a:t>
            </a:r>
            <a:r>
              <a:rPr lang="en-US" sz="3299" dirty="0">
                <a:solidFill>
                  <a:srgbClr val="2A6454"/>
                </a:solidFill>
                <a:latin typeface="PT Sans"/>
                <a:ea typeface="PT Sans"/>
                <a:cs typeface="PT Sans"/>
                <a:sym typeface="PT Sans"/>
              </a:rPr>
              <a:t> de la </a:t>
            </a:r>
            <a:r>
              <a:rPr lang="en-US" sz="3299" dirty="0" err="1">
                <a:solidFill>
                  <a:srgbClr val="2A6454"/>
                </a:solidFill>
                <a:latin typeface="PT Sans"/>
                <a:ea typeface="PT Sans"/>
                <a:cs typeface="PT Sans"/>
                <a:sym typeface="PT Sans"/>
              </a:rPr>
              <a:t>exposición</a:t>
            </a:r>
            <a:r>
              <a:rPr lang="en-US" sz="3299" dirty="0">
                <a:solidFill>
                  <a:srgbClr val="2A6454"/>
                </a:solidFill>
                <a:latin typeface="PT Sans"/>
                <a:ea typeface="PT Sans"/>
                <a:cs typeface="PT Sans"/>
                <a:sym typeface="PT Sans"/>
              </a:rPr>
              <a:t> son </a:t>
            </a:r>
            <a:r>
              <a:rPr lang="en-US" sz="3299" dirty="0" err="1">
                <a:solidFill>
                  <a:srgbClr val="2A6454"/>
                </a:solidFill>
                <a:latin typeface="PT Sans"/>
                <a:ea typeface="PT Sans"/>
                <a:cs typeface="PT Sans"/>
                <a:sym typeface="PT Sans"/>
              </a:rPr>
              <a:t>suficientes</a:t>
            </a:r>
            <a:r>
              <a:rPr lang="en-US" sz="3299" dirty="0">
                <a:solidFill>
                  <a:srgbClr val="2A6454"/>
                </a:solidFill>
                <a:latin typeface="PT Sans"/>
                <a:ea typeface="PT Sans"/>
                <a:cs typeface="PT Sans"/>
                <a:sym typeface="PT Sans"/>
              </a:rPr>
              <a:t> para </a:t>
            </a:r>
            <a:r>
              <a:rPr lang="en-US" sz="3299" dirty="0" err="1">
                <a:solidFill>
                  <a:srgbClr val="2A6454"/>
                </a:solidFill>
                <a:latin typeface="PT Sans"/>
                <a:ea typeface="PT Sans"/>
                <a:cs typeface="PT Sans"/>
                <a:sym typeface="PT Sans"/>
              </a:rPr>
              <a:t>edificar</a:t>
            </a:r>
            <a:r>
              <a:rPr lang="en-US" sz="3299" dirty="0">
                <a:solidFill>
                  <a:srgbClr val="2A6454"/>
                </a:solidFill>
                <a:latin typeface="PT Sans"/>
                <a:ea typeface="PT Sans"/>
                <a:cs typeface="PT Sans"/>
                <a:sym typeface="PT Sans"/>
              </a:rPr>
              <a:t>. Pablo </a:t>
            </a:r>
            <a:r>
              <a:rPr lang="en-US" sz="3299" dirty="0" err="1">
                <a:solidFill>
                  <a:srgbClr val="2A6454"/>
                </a:solidFill>
                <a:latin typeface="PT Sans"/>
                <a:ea typeface="PT Sans"/>
                <a:cs typeface="PT Sans"/>
                <a:sym typeface="PT Sans"/>
              </a:rPr>
              <a:t>nos</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recuerda</a:t>
            </a:r>
            <a:r>
              <a:rPr lang="en-US" sz="3299" dirty="0">
                <a:solidFill>
                  <a:srgbClr val="2A6454"/>
                </a:solidFill>
                <a:latin typeface="PT Sans"/>
                <a:ea typeface="PT Sans"/>
                <a:cs typeface="PT Sans"/>
                <a:sym typeface="PT Sans"/>
              </a:rPr>
              <a:t>: </a:t>
            </a:r>
            <a:r>
              <a:rPr lang="en-US" sz="3299" b="1" dirty="0">
                <a:solidFill>
                  <a:srgbClr val="2A6454"/>
                </a:solidFill>
                <a:latin typeface="PT Sans Bold"/>
                <a:ea typeface="PT Sans Bold"/>
                <a:cs typeface="PT Sans Bold"/>
                <a:sym typeface="PT Sans Bold"/>
              </a:rPr>
              <a:t>«Si </a:t>
            </a:r>
            <a:r>
              <a:rPr lang="en-US" sz="3299" b="1" dirty="0" err="1">
                <a:solidFill>
                  <a:srgbClr val="2A6454"/>
                </a:solidFill>
                <a:latin typeface="PT Sans Bold"/>
                <a:ea typeface="PT Sans Bold"/>
                <a:cs typeface="PT Sans Bold"/>
                <a:sym typeface="PT Sans Bold"/>
              </a:rPr>
              <a:t>yo</a:t>
            </a:r>
            <a:r>
              <a:rPr lang="en-US" sz="3299" b="1" dirty="0">
                <a:solidFill>
                  <a:srgbClr val="2A6454"/>
                </a:solidFill>
                <a:latin typeface="PT Sans Bold"/>
                <a:ea typeface="PT Sans Bold"/>
                <a:cs typeface="PT Sans Bold"/>
                <a:sym typeface="PT Sans Bold"/>
              </a:rPr>
              <a:t> </a:t>
            </a:r>
            <a:r>
              <a:rPr lang="en-US" sz="3299" b="1" dirty="0" err="1">
                <a:solidFill>
                  <a:srgbClr val="2A6454"/>
                </a:solidFill>
                <a:latin typeface="PT Sans Bold"/>
                <a:ea typeface="PT Sans Bold"/>
                <a:cs typeface="PT Sans Bold"/>
                <a:sym typeface="PT Sans Bold"/>
              </a:rPr>
              <a:t>hablase</a:t>
            </a:r>
            <a:r>
              <a:rPr lang="en-US" sz="3299" b="1" dirty="0">
                <a:solidFill>
                  <a:srgbClr val="2A6454"/>
                </a:solidFill>
                <a:latin typeface="PT Sans Bold"/>
                <a:ea typeface="PT Sans Bold"/>
                <a:cs typeface="PT Sans Bold"/>
                <a:sym typeface="PT Sans Bold"/>
              </a:rPr>
              <a:t> lenguas </a:t>
            </a:r>
            <a:r>
              <a:rPr lang="en-US" sz="3299" b="1" dirty="0" err="1">
                <a:solidFill>
                  <a:srgbClr val="2A6454"/>
                </a:solidFill>
                <a:latin typeface="PT Sans Bold"/>
                <a:ea typeface="PT Sans Bold"/>
                <a:cs typeface="PT Sans Bold"/>
                <a:sym typeface="PT Sans Bold"/>
              </a:rPr>
              <a:t>humanas</a:t>
            </a:r>
            <a:r>
              <a:rPr lang="en-US" sz="3299" b="1" dirty="0">
                <a:solidFill>
                  <a:srgbClr val="2A6454"/>
                </a:solidFill>
                <a:latin typeface="PT Sans Bold"/>
                <a:ea typeface="PT Sans Bold"/>
                <a:cs typeface="PT Sans Bold"/>
                <a:sym typeface="PT Sans Bold"/>
              </a:rPr>
              <a:t> y </a:t>
            </a:r>
            <a:r>
              <a:rPr lang="en-US" sz="3299" b="1" dirty="0" err="1">
                <a:solidFill>
                  <a:srgbClr val="2A6454"/>
                </a:solidFill>
                <a:latin typeface="PT Sans Bold"/>
                <a:ea typeface="PT Sans Bold"/>
                <a:cs typeface="PT Sans Bold"/>
                <a:sym typeface="PT Sans Bold"/>
              </a:rPr>
              <a:t>angélicas</a:t>
            </a:r>
            <a:r>
              <a:rPr lang="en-US" sz="3299" b="1" dirty="0">
                <a:solidFill>
                  <a:srgbClr val="2A6454"/>
                </a:solidFill>
                <a:latin typeface="PT Sans Bold"/>
                <a:ea typeface="PT Sans Bold"/>
                <a:cs typeface="PT Sans Bold"/>
                <a:sym typeface="PT Sans Bold"/>
              </a:rPr>
              <a:t>, y no </a:t>
            </a:r>
            <a:r>
              <a:rPr lang="en-US" sz="3299" b="1" dirty="0" err="1">
                <a:solidFill>
                  <a:srgbClr val="2A6454"/>
                </a:solidFill>
                <a:latin typeface="PT Sans Bold"/>
                <a:ea typeface="PT Sans Bold"/>
                <a:cs typeface="PT Sans Bold"/>
                <a:sym typeface="PT Sans Bold"/>
              </a:rPr>
              <a:t>tengo</a:t>
            </a:r>
            <a:r>
              <a:rPr lang="en-US" sz="3299" b="1" dirty="0">
                <a:solidFill>
                  <a:srgbClr val="2A6454"/>
                </a:solidFill>
                <a:latin typeface="PT Sans Bold"/>
                <a:ea typeface="PT Sans Bold"/>
                <a:cs typeface="PT Sans Bold"/>
                <a:sym typeface="PT Sans Bold"/>
              </a:rPr>
              <a:t> amor, </a:t>
            </a:r>
            <a:r>
              <a:rPr lang="en-US" sz="3299" b="1" dirty="0" err="1">
                <a:solidFill>
                  <a:srgbClr val="2A6454"/>
                </a:solidFill>
                <a:latin typeface="PT Sans Bold"/>
                <a:ea typeface="PT Sans Bold"/>
                <a:cs typeface="PT Sans Bold"/>
                <a:sym typeface="PT Sans Bold"/>
              </a:rPr>
              <a:t>vengo</a:t>
            </a:r>
            <a:r>
              <a:rPr lang="en-US" sz="3299" b="1" dirty="0">
                <a:solidFill>
                  <a:srgbClr val="2A6454"/>
                </a:solidFill>
                <a:latin typeface="PT Sans Bold"/>
                <a:ea typeface="PT Sans Bold"/>
                <a:cs typeface="PT Sans Bold"/>
                <a:sym typeface="PT Sans Bold"/>
              </a:rPr>
              <a:t> a ser </a:t>
            </a:r>
            <a:r>
              <a:rPr lang="en-US" sz="3299" b="1" dirty="0" err="1">
                <a:solidFill>
                  <a:srgbClr val="2A6454"/>
                </a:solidFill>
                <a:latin typeface="PT Sans Bold"/>
                <a:ea typeface="PT Sans Bold"/>
                <a:cs typeface="PT Sans Bold"/>
                <a:sym typeface="PT Sans Bold"/>
              </a:rPr>
              <a:t>como</a:t>
            </a:r>
            <a:r>
              <a:rPr lang="en-US" sz="3299" b="1" dirty="0">
                <a:solidFill>
                  <a:srgbClr val="2A6454"/>
                </a:solidFill>
                <a:latin typeface="PT Sans Bold"/>
                <a:ea typeface="PT Sans Bold"/>
                <a:cs typeface="PT Sans Bold"/>
                <a:sym typeface="PT Sans Bold"/>
              </a:rPr>
              <a:t> metal </a:t>
            </a:r>
            <a:r>
              <a:rPr lang="en-US" sz="3299" b="1" dirty="0" err="1">
                <a:solidFill>
                  <a:srgbClr val="2A6454"/>
                </a:solidFill>
                <a:latin typeface="PT Sans Bold"/>
                <a:ea typeface="PT Sans Bold"/>
                <a:cs typeface="PT Sans Bold"/>
                <a:sym typeface="PT Sans Bold"/>
              </a:rPr>
              <a:t>que</a:t>
            </a:r>
            <a:r>
              <a:rPr lang="en-US" sz="3299" b="1" dirty="0">
                <a:solidFill>
                  <a:srgbClr val="2A6454"/>
                </a:solidFill>
                <a:latin typeface="PT Sans Bold"/>
                <a:ea typeface="PT Sans Bold"/>
                <a:cs typeface="PT Sans Bold"/>
                <a:sym typeface="PT Sans Bold"/>
              </a:rPr>
              <a:t> </a:t>
            </a:r>
            <a:r>
              <a:rPr lang="en-US" sz="3299" b="1" dirty="0" err="1">
                <a:solidFill>
                  <a:srgbClr val="2A6454"/>
                </a:solidFill>
                <a:latin typeface="PT Sans Bold"/>
                <a:ea typeface="PT Sans Bold"/>
                <a:cs typeface="PT Sans Bold"/>
                <a:sym typeface="PT Sans Bold"/>
              </a:rPr>
              <a:t>resuena</a:t>
            </a:r>
            <a:r>
              <a:rPr lang="en-US" sz="3299" b="1" dirty="0">
                <a:solidFill>
                  <a:srgbClr val="2A6454"/>
                </a:solidFill>
                <a:latin typeface="PT Sans Bold"/>
                <a:ea typeface="PT Sans Bold"/>
                <a:cs typeface="PT Sans Bold"/>
                <a:sym typeface="PT Sans Bold"/>
              </a:rPr>
              <a:t>, o </a:t>
            </a:r>
            <a:r>
              <a:rPr lang="en-US" sz="3299" b="1" dirty="0" err="1">
                <a:solidFill>
                  <a:srgbClr val="2A6454"/>
                </a:solidFill>
                <a:latin typeface="PT Sans Bold"/>
                <a:ea typeface="PT Sans Bold"/>
                <a:cs typeface="PT Sans Bold"/>
                <a:sym typeface="PT Sans Bold"/>
              </a:rPr>
              <a:t>címbalo</a:t>
            </a:r>
            <a:r>
              <a:rPr lang="en-US" sz="3299" b="1" dirty="0">
                <a:solidFill>
                  <a:srgbClr val="2A6454"/>
                </a:solidFill>
                <a:latin typeface="PT Sans Bold"/>
                <a:ea typeface="PT Sans Bold"/>
                <a:cs typeface="PT Sans Bold"/>
                <a:sym typeface="PT Sans Bold"/>
              </a:rPr>
              <a:t> </a:t>
            </a:r>
            <a:r>
              <a:rPr lang="en-US" sz="3299" b="1" dirty="0" err="1">
                <a:solidFill>
                  <a:srgbClr val="2A6454"/>
                </a:solidFill>
                <a:latin typeface="PT Sans Bold"/>
                <a:ea typeface="PT Sans Bold"/>
                <a:cs typeface="PT Sans Bold"/>
                <a:sym typeface="PT Sans Bold"/>
              </a:rPr>
              <a:t>que</a:t>
            </a:r>
            <a:r>
              <a:rPr lang="en-US" sz="3299" b="1" dirty="0">
                <a:solidFill>
                  <a:srgbClr val="2A6454"/>
                </a:solidFill>
                <a:latin typeface="PT Sans Bold"/>
                <a:ea typeface="PT Sans Bold"/>
                <a:cs typeface="PT Sans Bold"/>
                <a:sym typeface="PT Sans Bold"/>
              </a:rPr>
              <a:t> </a:t>
            </a:r>
            <a:r>
              <a:rPr lang="en-US" sz="3299" b="1" dirty="0" err="1">
                <a:solidFill>
                  <a:srgbClr val="2A6454"/>
                </a:solidFill>
                <a:latin typeface="PT Sans Bold"/>
                <a:ea typeface="PT Sans Bold"/>
                <a:cs typeface="PT Sans Bold"/>
                <a:sym typeface="PT Sans Bold"/>
              </a:rPr>
              <a:t>retiñe</a:t>
            </a:r>
            <a:r>
              <a:rPr lang="en-US" sz="3299" b="1" dirty="0">
                <a:solidFill>
                  <a:srgbClr val="2A6454"/>
                </a:solidFill>
                <a:latin typeface="PT Sans Bold"/>
                <a:ea typeface="PT Sans Bold"/>
                <a:cs typeface="PT Sans Bold"/>
                <a:sym typeface="PT Sans Bold"/>
              </a:rPr>
              <a:t>».</a:t>
            </a:r>
            <a:r>
              <a:rPr lang="en-US" sz="3299" dirty="0">
                <a:solidFill>
                  <a:srgbClr val="2A6454"/>
                </a:solidFill>
                <a:latin typeface="PT Sans"/>
                <a:ea typeface="PT Sans"/>
                <a:cs typeface="PT Sans"/>
                <a:sym typeface="PT Sans"/>
              </a:rPr>
              <a:t> La </a:t>
            </a:r>
            <a:r>
              <a:rPr lang="en-US" sz="3299" dirty="0" err="1">
                <a:solidFill>
                  <a:srgbClr val="2A6454"/>
                </a:solidFill>
                <a:latin typeface="PT Sans"/>
                <a:ea typeface="PT Sans"/>
                <a:cs typeface="PT Sans"/>
                <a:sym typeface="PT Sans"/>
              </a:rPr>
              <a:t>elocuencia</a:t>
            </a:r>
            <a:r>
              <a:rPr lang="en-US" sz="3299" dirty="0">
                <a:solidFill>
                  <a:srgbClr val="2A6454"/>
                </a:solidFill>
                <a:latin typeface="PT Sans"/>
                <a:ea typeface="PT Sans"/>
                <a:cs typeface="PT Sans"/>
                <a:sym typeface="PT Sans"/>
              </a:rPr>
              <a:t> sin amor es un </a:t>
            </a:r>
            <a:r>
              <a:rPr lang="en-US" sz="3299" dirty="0" err="1">
                <a:solidFill>
                  <a:srgbClr val="2A6454"/>
                </a:solidFill>
                <a:latin typeface="PT Sans"/>
                <a:ea typeface="PT Sans"/>
                <a:cs typeface="PT Sans"/>
                <a:sym typeface="PT Sans"/>
              </a:rPr>
              <a:t>sonido</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hueco</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puede</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entretener</a:t>
            </a:r>
            <a:r>
              <a:rPr lang="en-US" sz="3299" dirty="0">
                <a:solidFill>
                  <a:srgbClr val="2A6454"/>
                </a:solidFill>
                <a:latin typeface="PT Sans"/>
                <a:ea typeface="PT Sans"/>
                <a:cs typeface="PT Sans"/>
                <a:sym typeface="PT Sans"/>
              </a:rPr>
              <a:t> el </a:t>
            </a:r>
            <a:r>
              <a:rPr lang="en-US" sz="3299" dirty="0" err="1">
                <a:solidFill>
                  <a:srgbClr val="2A6454"/>
                </a:solidFill>
                <a:latin typeface="PT Sans"/>
                <a:ea typeface="PT Sans"/>
                <a:cs typeface="PT Sans"/>
                <a:sym typeface="PT Sans"/>
              </a:rPr>
              <a:t>oído</a:t>
            </a:r>
            <a:r>
              <a:rPr lang="en-US" sz="3299" dirty="0">
                <a:solidFill>
                  <a:srgbClr val="2A6454"/>
                </a:solidFill>
                <a:latin typeface="PT Sans"/>
                <a:ea typeface="PT Sans"/>
                <a:cs typeface="PT Sans"/>
                <a:sym typeface="PT Sans"/>
              </a:rPr>
              <a:t> y </a:t>
            </a:r>
            <a:r>
              <a:rPr lang="en-US" sz="3299" dirty="0" err="1">
                <a:solidFill>
                  <a:srgbClr val="2A6454"/>
                </a:solidFill>
                <a:latin typeface="PT Sans"/>
                <a:ea typeface="PT Sans"/>
                <a:cs typeface="PT Sans"/>
                <a:sym typeface="PT Sans"/>
              </a:rPr>
              <a:t>convencer</a:t>
            </a:r>
            <a:r>
              <a:rPr lang="en-US" sz="3299" dirty="0">
                <a:solidFill>
                  <a:srgbClr val="2A6454"/>
                </a:solidFill>
                <a:latin typeface="PT Sans"/>
                <a:ea typeface="PT Sans"/>
                <a:cs typeface="PT Sans"/>
                <a:sym typeface="PT Sans"/>
              </a:rPr>
              <a:t> la </a:t>
            </a:r>
            <a:r>
              <a:rPr lang="en-US" sz="3299" dirty="0" err="1">
                <a:solidFill>
                  <a:srgbClr val="2A6454"/>
                </a:solidFill>
                <a:latin typeface="PT Sans"/>
                <a:ea typeface="PT Sans"/>
                <a:cs typeface="PT Sans"/>
                <a:sym typeface="PT Sans"/>
              </a:rPr>
              <a:t>mente</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pero</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carece</a:t>
            </a:r>
            <a:r>
              <a:rPr lang="en-US" sz="3299" dirty="0">
                <a:solidFill>
                  <a:srgbClr val="2A6454"/>
                </a:solidFill>
                <a:latin typeface="PT Sans"/>
                <a:ea typeface="PT Sans"/>
                <a:cs typeface="PT Sans"/>
                <a:sym typeface="PT Sans"/>
              </a:rPr>
              <a:t> de la </a:t>
            </a:r>
            <a:r>
              <a:rPr lang="en-US" sz="3299" dirty="0" err="1">
                <a:solidFill>
                  <a:srgbClr val="2A6454"/>
                </a:solidFill>
                <a:latin typeface="PT Sans"/>
                <a:ea typeface="PT Sans"/>
                <a:cs typeface="PT Sans"/>
                <a:sym typeface="PT Sans"/>
              </a:rPr>
              <a:t>sustancia</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que</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eleva</a:t>
            </a:r>
            <a:r>
              <a:rPr lang="en-US" sz="3299" dirty="0">
                <a:solidFill>
                  <a:srgbClr val="2A6454"/>
                </a:solidFill>
                <a:latin typeface="PT Sans"/>
                <a:ea typeface="PT Sans"/>
                <a:cs typeface="PT Sans"/>
                <a:sym typeface="PT Sans"/>
              </a:rPr>
              <a:t> el </a:t>
            </a:r>
            <a:r>
              <a:rPr lang="en-US" sz="3299" dirty="0" err="1">
                <a:solidFill>
                  <a:srgbClr val="2A6454"/>
                </a:solidFill>
                <a:latin typeface="PT Sans"/>
                <a:ea typeface="PT Sans"/>
                <a:cs typeface="PT Sans"/>
                <a:sym typeface="PT Sans"/>
              </a:rPr>
              <a:t>corazón</a:t>
            </a:r>
            <a:r>
              <a:rPr lang="en-US" sz="3299" dirty="0">
                <a:solidFill>
                  <a:srgbClr val="2A6454"/>
                </a:solidFill>
                <a:latin typeface="PT Sans"/>
                <a:ea typeface="PT Sans"/>
                <a:cs typeface="PT Sans"/>
                <a:sym typeface="PT Sans"/>
              </a:rPr>
              <a:t> y </a:t>
            </a:r>
            <a:r>
              <a:rPr lang="en-US" sz="3299" dirty="0" err="1">
                <a:solidFill>
                  <a:srgbClr val="2A6454"/>
                </a:solidFill>
                <a:latin typeface="PT Sans"/>
                <a:ea typeface="PT Sans"/>
                <a:cs typeface="PT Sans"/>
                <a:sym typeface="PT Sans"/>
              </a:rPr>
              <a:t>transforma</a:t>
            </a:r>
            <a:r>
              <a:rPr lang="en-US" sz="3299" dirty="0">
                <a:solidFill>
                  <a:srgbClr val="2A6454"/>
                </a:solidFill>
                <a:latin typeface="PT Sans"/>
                <a:ea typeface="PT Sans"/>
                <a:cs typeface="PT Sans"/>
                <a:sym typeface="PT Sans"/>
              </a:rPr>
              <a:t> la </a:t>
            </a:r>
            <a:r>
              <a:rPr lang="en-US" sz="3299" dirty="0" err="1">
                <a:solidFill>
                  <a:srgbClr val="2A6454"/>
                </a:solidFill>
                <a:latin typeface="PT Sans"/>
                <a:ea typeface="PT Sans"/>
                <a:cs typeface="PT Sans"/>
                <a:sym typeface="PT Sans"/>
              </a:rPr>
              <a:t>vida</a:t>
            </a:r>
            <a:r>
              <a:rPr lang="en-US" sz="3299" dirty="0">
                <a:solidFill>
                  <a:srgbClr val="2A6454"/>
                </a:solidFill>
                <a:latin typeface="PT Sans"/>
                <a:ea typeface="PT Sans"/>
                <a:cs typeface="PT Sans"/>
                <a:sym typeface="PT Sans"/>
              </a:rPr>
              <a:t>.</a:t>
            </a:r>
          </a:p>
          <a:p>
            <a:pPr marL="0" lvl="0" indent="0" algn="l">
              <a:lnSpc>
                <a:spcPts val="4619"/>
              </a:lnSpc>
              <a:spcBef>
                <a:spcPct val="0"/>
              </a:spcBef>
            </a:pPr>
            <a:r>
              <a:rPr lang="en-US" sz="3299" dirty="0">
                <a:solidFill>
                  <a:srgbClr val="2A6454"/>
                </a:solidFill>
                <a:latin typeface="PT Sans"/>
                <a:ea typeface="PT Sans"/>
                <a:cs typeface="PT Sans"/>
                <a:sym typeface="PT Sans"/>
              </a:rPr>
              <a:t> </a:t>
            </a:r>
          </a:p>
        </p:txBody>
      </p:sp>
      <p:sp>
        <p:nvSpPr>
          <p:cNvPr id="4" name="TextBox 4"/>
          <p:cNvSpPr txBox="1"/>
          <p:nvPr/>
        </p:nvSpPr>
        <p:spPr>
          <a:xfrm>
            <a:off x="1548527" y="9599116"/>
            <a:ext cx="7461439" cy="220345"/>
          </a:xfrm>
          <a:prstGeom prst="rect">
            <a:avLst/>
          </a:prstGeom>
        </p:spPr>
        <p:txBody>
          <a:bodyPr lIns="0" tIns="0" rIns="0" bIns="0" rtlCol="0" anchor="t">
            <a:spAutoFit/>
          </a:bodyPr>
          <a:lstStyle/>
          <a:p>
            <a:pPr marL="0" lvl="0" indent="0" algn="l">
              <a:lnSpc>
                <a:spcPts val="1759"/>
              </a:lnSpc>
            </a:pPr>
            <a:r>
              <a:rPr lang="en-US" sz="1599">
                <a:solidFill>
                  <a:srgbClr val="2A6454">
                    <a:alpha val="40000"/>
                  </a:srgbClr>
                </a:solidFill>
                <a:latin typeface="PT Sans"/>
                <a:ea typeface="PT Sans"/>
                <a:cs typeface="PT Sans"/>
                <a:sym typeface="PT Sans"/>
              </a:rPr>
              <a:t>recursos-biblicos.com</a:t>
            </a:r>
          </a:p>
        </p:txBody>
      </p:sp>
      <p:sp>
        <p:nvSpPr>
          <p:cNvPr id="5" name="Freeform 5"/>
          <p:cNvSpPr/>
          <p:nvPr/>
        </p:nvSpPr>
        <p:spPr>
          <a:xfrm>
            <a:off x="-28848" y="0"/>
            <a:ext cx="2115096" cy="2115096"/>
          </a:xfrm>
          <a:custGeom>
            <a:avLst/>
            <a:gdLst/>
            <a:ahLst/>
            <a:cxnLst/>
            <a:rect l="l" t="t" r="r" b="b"/>
            <a:pathLst>
              <a:path w="2115096" h="2115096">
                <a:moveTo>
                  <a:pt x="0" y="0"/>
                </a:moveTo>
                <a:lnTo>
                  <a:pt x="2115096" y="0"/>
                </a:lnTo>
                <a:lnTo>
                  <a:pt x="2115096" y="2115096"/>
                </a:lnTo>
                <a:lnTo>
                  <a:pt x="0" y="211509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grpSp>
        <p:nvGrpSpPr>
          <p:cNvPr id="6" name="Group 6"/>
          <p:cNvGrpSpPr/>
          <p:nvPr/>
        </p:nvGrpSpPr>
        <p:grpSpPr>
          <a:xfrm>
            <a:off x="723768" y="231222"/>
            <a:ext cx="1362480" cy="1362480"/>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ACC87"/>
            </a:solidFill>
          </p:spPr>
          <p:txBody>
            <a:bodyPr/>
            <a:lstStyle/>
            <a:p>
              <a:endParaRPr lang="es-CO"/>
            </a:p>
          </p:txBody>
        </p:sp>
        <p:sp>
          <p:nvSpPr>
            <p:cNvPr id="8" name="TextBox 8"/>
            <p:cNvSpPr txBox="1"/>
            <p:nvPr/>
          </p:nvSpPr>
          <p:spPr>
            <a:xfrm>
              <a:off x="76200" y="123825"/>
              <a:ext cx="660400" cy="612775"/>
            </a:xfrm>
            <a:prstGeom prst="rect">
              <a:avLst/>
            </a:prstGeom>
          </p:spPr>
          <p:txBody>
            <a:bodyPr lIns="50800" tIns="50800" rIns="50800" bIns="50800" rtlCol="0" anchor="ctr"/>
            <a:lstStyle/>
            <a:p>
              <a:pPr algn="ctr">
                <a:lnSpc>
                  <a:spcPts val="2600"/>
                </a:lnSpc>
              </a:pPr>
              <a:endParaRPr/>
            </a:p>
          </p:txBody>
        </p:sp>
      </p:grpSp>
      <p:sp>
        <p:nvSpPr>
          <p:cNvPr id="9" name="Freeform 9"/>
          <p:cNvSpPr/>
          <p:nvPr/>
        </p:nvSpPr>
        <p:spPr>
          <a:xfrm>
            <a:off x="1056493" y="419835"/>
            <a:ext cx="670084" cy="988059"/>
          </a:xfrm>
          <a:custGeom>
            <a:avLst/>
            <a:gdLst/>
            <a:ahLst/>
            <a:cxnLst/>
            <a:rect l="l" t="t" r="r" b="b"/>
            <a:pathLst>
              <a:path w="670084" h="988059">
                <a:moveTo>
                  <a:pt x="0" y="0"/>
                </a:moveTo>
                <a:lnTo>
                  <a:pt x="670083" y="0"/>
                </a:lnTo>
                <a:lnTo>
                  <a:pt x="670083" y="988059"/>
                </a:lnTo>
                <a:lnTo>
                  <a:pt x="0" y="98805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B"/>
        </a:solidFill>
        <a:effectLst/>
      </p:bgPr>
    </p:bg>
    <p:spTree>
      <p:nvGrpSpPr>
        <p:cNvPr id="1" name=""/>
        <p:cNvGrpSpPr/>
        <p:nvPr/>
      </p:nvGrpSpPr>
      <p:grpSpPr>
        <a:xfrm>
          <a:off x="0" y="0"/>
          <a:ext cx="0" cy="0"/>
          <a:chOff x="0" y="0"/>
          <a:chExt cx="0" cy="0"/>
        </a:xfrm>
      </p:grpSpPr>
      <p:sp>
        <p:nvSpPr>
          <p:cNvPr id="2" name="Freeform 2"/>
          <p:cNvSpPr/>
          <p:nvPr/>
        </p:nvSpPr>
        <p:spPr>
          <a:xfrm>
            <a:off x="9169789" y="2468277"/>
            <a:ext cx="4876212" cy="4876212"/>
          </a:xfrm>
          <a:custGeom>
            <a:avLst/>
            <a:gdLst/>
            <a:ahLst/>
            <a:cxnLst/>
            <a:rect l="l" t="t" r="r" b="b"/>
            <a:pathLst>
              <a:path w="4876212" h="4876212">
                <a:moveTo>
                  <a:pt x="0" y="0"/>
                </a:moveTo>
                <a:lnTo>
                  <a:pt x="4876212" y="0"/>
                </a:lnTo>
                <a:lnTo>
                  <a:pt x="4876212" y="4876212"/>
                </a:lnTo>
                <a:lnTo>
                  <a:pt x="0" y="487621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sp>
        <p:nvSpPr>
          <p:cNvPr id="3" name="Freeform 3"/>
          <p:cNvSpPr/>
          <p:nvPr/>
        </p:nvSpPr>
        <p:spPr>
          <a:xfrm>
            <a:off x="14269939" y="2939486"/>
            <a:ext cx="3744468" cy="4114800"/>
          </a:xfrm>
          <a:custGeom>
            <a:avLst/>
            <a:gdLst/>
            <a:ahLst/>
            <a:cxnLst/>
            <a:rect l="l" t="t" r="r" b="b"/>
            <a:pathLst>
              <a:path w="3744468" h="4114800">
                <a:moveTo>
                  <a:pt x="0" y="0"/>
                </a:moveTo>
                <a:lnTo>
                  <a:pt x="3744468" y="0"/>
                </a:lnTo>
                <a:lnTo>
                  <a:pt x="3744468"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sp>
        <p:nvSpPr>
          <p:cNvPr id="4" name="TextBox 4"/>
          <p:cNvSpPr txBox="1"/>
          <p:nvPr/>
        </p:nvSpPr>
        <p:spPr>
          <a:xfrm>
            <a:off x="6112532" y="4334883"/>
            <a:ext cx="10990726" cy="1028700"/>
          </a:xfrm>
          <a:prstGeom prst="rect">
            <a:avLst/>
          </a:prstGeom>
        </p:spPr>
        <p:txBody>
          <a:bodyPr lIns="0" tIns="0" rIns="0" bIns="0" rtlCol="0" anchor="t">
            <a:spAutoFit/>
          </a:bodyPr>
          <a:lstStyle/>
          <a:p>
            <a:pPr marL="0" lvl="0" indent="0" algn="l">
              <a:lnSpc>
                <a:spcPts val="8400"/>
              </a:lnSpc>
              <a:spcBef>
                <a:spcPct val="0"/>
              </a:spcBef>
            </a:pPr>
            <a:r>
              <a:rPr lang="en-US" sz="6000">
                <a:solidFill>
                  <a:srgbClr val="2A6454"/>
                </a:solidFill>
                <a:latin typeface="PT Sans"/>
                <a:ea typeface="PT Sans"/>
                <a:cs typeface="PT Sans"/>
                <a:sym typeface="PT Sans"/>
              </a:rPr>
              <a:t># 584,</a:t>
            </a:r>
            <a:r>
              <a:rPr lang="en-US" sz="6000" u="none" strike="noStrike">
                <a:solidFill>
                  <a:srgbClr val="2A6454"/>
                </a:solidFill>
                <a:latin typeface="PT Sans"/>
                <a:ea typeface="PT Sans"/>
                <a:cs typeface="PT Sans"/>
                <a:sym typeface="PT Sans"/>
              </a:rPr>
              <a:t> Amémonos, hermanos</a:t>
            </a:r>
          </a:p>
        </p:txBody>
      </p:sp>
      <p:sp>
        <p:nvSpPr>
          <p:cNvPr id="5" name="Freeform 5"/>
          <p:cNvSpPr/>
          <p:nvPr/>
        </p:nvSpPr>
        <p:spPr>
          <a:xfrm rot="1474434">
            <a:off x="-1064614" y="2081154"/>
            <a:ext cx="6173113" cy="6173113"/>
          </a:xfrm>
          <a:custGeom>
            <a:avLst/>
            <a:gdLst/>
            <a:ahLst/>
            <a:cxnLst/>
            <a:rect l="l" t="t" r="r" b="b"/>
            <a:pathLst>
              <a:path w="6173113" h="6173113">
                <a:moveTo>
                  <a:pt x="0" y="0"/>
                </a:moveTo>
                <a:lnTo>
                  <a:pt x="6173113" y="0"/>
                </a:lnTo>
                <a:lnTo>
                  <a:pt x="6173113" y="6173113"/>
                </a:lnTo>
                <a:lnTo>
                  <a:pt x="0" y="6173113"/>
                </a:lnTo>
                <a:lnTo>
                  <a:pt x="0" y="0"/>
                </a:lnTo>
                <a:close/>
              </a:path>
            </a:pathLst>
          </a:custGeom>
          <a:blipFill>
            <a:blip>
              <a:alphaModFix amt="55000"/>
              <a:extLst>
                <a:ext uri="{96DAC541-7B7A-43D3-8B79-37D633B846F1}">
                  <asvg:svgBlip xmlns:asvg="http://schemas.microsoft.com/office/drawing/2016/SVG/main" r:embed="rId4"/>
                </a:ext>
              </a:extLst>
            </a:blip>
            <a:stretch>
              <a:fillRect/>
            </a:stretch>
          </a:blipFill>
        </p:spPr>
        <p:txBody>
          <a:bodyPr/>
          <a:lstStyle/>
          <a:p>
            <a:endParaRPr lang="es-CO"/>
          </a:p>
        </p:txBody>
      </p:sp>
      <p:sp>
        <p:nvSpPr>
          <p:cNvPr id="6" name="TextBox 6"/>
          <p:cNvSpPr txBox="1"/>
          <p:nvPr/>
        </p:nvSpPr>
        <p:spPr>
          <a:xfrm>
            <a:off x="1409825" y="3981521"/>
            <a:ext cx="3469411" cy="2021205"/>
          </a:xfrm>
          <a:prstGeom prst="rect">
            <a:avLst/>
          </a:prstGeom>
        </p:spPr>
        <p:txBody>
          <a:bodyPr lIns="0" tIns="0" rIns="0" bIns="0" rtlCol="0" anchor="t">
            <a:spAutoFit/>
          </a:bodyPr>
          <a:lstStyle/>
          <a:p>
            <a:pPr marL="0" lvl="0" indent="0" algn="l">
              <a:lnSpc>
                <a:spcPts val="7200"/>
              </a:lnSpc>
              <a:spcBef>
                <a:spcPct val="0"/>
              </a:spcBef>
            </a:pPr>
            <a:r>
              <a:rPr lang="en-US" sz="7200">
                <a:solidFill>
                  <a:srgbClr val="2C509F"/>
                </a:solidFill>
                <a:latin typeface="Impact"/>
                <a:ea typeface="Impact"/>
                <a:cs typeface="Impact"/>
                <a:sym typeface="Impact"/>
              </a:rPr>
              <a:t>Himno Inicial</a:t>
            </a:r>
          </a:p>
        </p:txBody>
      </p:sp>
      <p:sp>
        <p:nvSpPr>
          <p:cNvPr id="7" name="TextBox 7"/>
          <p:cNvSpPr txBox="1"/>
          <p:nvPr/>
        </p:nvSpPr>
        <p:spPr>
          <a:xfrm>
            <a:off x="1548527" y="9599116"/>
            <a:ext cx="7461439" cy="220345"/>
          </a:xfrm>
          <a:prstGeom prst="rect">
            <a:avLst/>
          </a:prstGeom>
        </p:spPr>
        <p:txBody>
          <a:bodyPr lIns="0" tIns="0" rIns="0" bIns="0" rtlCol="0" anchor="t">
            <a:spAutoFit/>
          </a:bodyPr>
          <a:lstStyle/>
          <a:p>
            <a:pPr marL="0" lvl="0" indent="0" algn="l">
              <a:lnSpc>
                <a:spcPts val="1759"/>
              </a:lnSpc>
            </a:pPr>
            <a:r>
              <a:rPr lang="en-US" sz="1599">
                <a:solidFill>
                  <a:srgbClr val="2A6454">
                    <a:alpha val="40000"/>
                  </a:srgbClr>
                </a:solidFill>
                <a:latin typeface="PT Sans"/>
                <a:ea typeface="PT Sans"/>
                <a:cs typeface="PT Sans"/>
                <a:sym typeface="PT Sans"/>
              </a:rPr>
              <a:t>recursos-biblicos.com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B"/>
        </a:solidFill>
        <a:effectLst/>
      </p:bgPr>
    </p:bg>
    <p:spTree>
      <p:nvGrpSpPr>
        <p:cNvPr id="1" name=""/>
        <p:cNvGrpSpPr/>
        <p:nvPr/>
      </p:nvGrpSpPr>
      <p:grpSpPr>
        <a:xfrm>
          <a:off x="0" y="0"/>
          <a:ext cx="0" cy="0"/>
          <a:chOff x="0" y="0"/>
          <a:chExt cx="0" cy="0"/>
        </a:xfrm>
      </p:grpSpPr>
      <p:sp>
        <p:nvSpPr>
          <p:cNvPr id="2" name="Freeform 2"/>
          <p:cNvSpPr/>
          <p:nvPr/>
        </p:nvSpPr>
        <p:spPr>
          <a:xfrm>
            <a:off x="267161" y="0"/>
            <a:ext cx="2115096" cy="2115096"/>
          </a:xfrm>
          <a:custGeom>
            <a:avLst/>
            <a:gdLst/>
            <a:ahLst/>
            <a:cxnLst/>
            <a:rect l="l" t="t" r="r" b="b"/>
            <a:pathLst>
              <a:path w="2115096" h="2115096">
                <a:moveTo>
                  <a:pt x="0" y="0"/>
                </a:moveTo>
                <a:lnTo>
                  <a:pt x="2115096" y="0"/>
                </a:lnTo>
                <a:lnTo>
                  <a:pt x="2115096" y="2115096"/>
                </a:lnTo>
                <a:lnTo>
                  <a:pt x="0" y="211509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grpSp>
        <p:nvGrpSpPr>
          <p:cNvPr id="3" name="Group 3"/>
          <p:cNvGrpSpPr/>
          <p:nvPr/>
        </p:nvGrpSpPr>
        <p:grpSpPr>
          <a:xfrm>
            <a:off x="267161" y="376308"/>
            <a:ext cx="1362480" cy="1362480"/>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ACC87"/>
            </a:solidFill>
          </p:spPr>
          <p:txBody>
            <a:bodyPr/>
            <a:lstStyle/>
            <a:p>
              <a:endParaRPr lang="es-CO"/>
            </a:p>
          </p:txBody>
        </p:sp>
        <p:sp>
          <p:nvSpPr>
            <p:cNvPr id="5" name="TextBox 5"/>
            <p:cNvSpPr txBox="1"/>
            <p:nvPr/>
          </p:nvSpPr>
          <p:spPr>
            <a:xfrm>
              <a:off x="76200" y="123825"/>
              <a:ext cx="660400" cy="612775"/>
            </a:xfrm>
            <a:prstGeom prst="rect">
              <a:avLst/>
            </a:prstGeom>
          </p:spPr>
          <p:txBody>
            <a:bodyPr lIns="50800" tIns="50800" rIns="50800" bIns="50800" rtlCol="0" anchor="ctr"/>
            <a:lstStyle/>
            <a:p>
              <a:pPr algn="ctr">
                <a:lnSpc>
                  <a:spcPts val="2600"/>
                </a:lnSpc>
              </a:pPr>
              <a:endParaRPr/>
            </a:p>
          </p:txBody>
        </p:sp>
      </p:grpSp>
      <p:sp>
        <p:nvSpPr>
          <p:cNvPr id="6" name="Freeform 6"/>
          <p:cNvSpPr/>
          <p:nvPr/>
        </p:nvSpPr>
        <p:spPr>
          <a:xfrm>
            <a:off x="580124" y="563519"/>
            <a:ext cx="736553" cy="988059"/>
          </a:xfrm>
          <a:custGeom>
            <a:avLst/>
            <a:gdLst/>
            <a:ahLst/>
            <a:cxnLst/>
            <a:rect l="l" t="t" r="r" b="b"/>
            <a:pathLst>
              <a:path w="736553" h="988059">
                <a:moveTo>
                  <a:pt x="0" y="0"/>
                </a:moveTo>
                <a:lnTo>
                  <a:pt x="736553" y="0"/>
                </a:lnTo>
                <a:lnTo>
                  <a:pt x="736553" y="988058"/>
                </a:lnTo>
                <a:lnTo>
                  <a:pt x="0" y="988058"/>
                </a:lnTo>
                <a:lnTo>
                  <a:pt x="0" y="0"/>
                </a:lnTo>
                <a:close/>
              </a:path>
            </a:pathLst>
          </a:custGeom>
          <a:blipFill>
            <a:blip>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s-CO"/>
          </a:p>
        </p:txBody>
      </p:sp>
      <p:sp>
        <p:nvSpPr>
          <p:cNvPr id="7" name="Freeform 7"/>
          <p:cNvSpPr/>
          <p:nvPr/>
        </p:nvSpPr>
        <p:spPr>
          <a:xfrm rot="10367447">
            <a:off x="1662305" y="3630559"/>
            <a:ext cx="7229442" cy="5835743"/>
          </a:xfrm>
          <a:custGeom>
            <a:avLst/>
            <a:gdLst/>
            <a:ahLst/>
            <a:cxnLst/>
            <a:rect l="l" t="t" r="r" b="b"/>
            <a:pathLst>
              <a:path w="7229442" h="5835743">
                <a:moveTo>
                  <a:pt x="0" y="0"/>
                </a:moveTo>
                <a:lnTo>
                  <a:pt x="7229442" y="0"/>
                </a:lnTo>
                <a:lnTo>
                  <a:pt x="7229442" y="5835743"/>
                </a:lnTo>
                <a:lnTo>
                  <a:pt x="0" y="5835743"/>
                </a:lnTo>
                <a:lnTo>
                  <a:pt x="0" y="0"/>
                </a:lnTo>
                <a:close/>
              </a:path>
            </a:pathLst>
          </a:custGeom>
          <a:blipFill>
            <a:blip>
              <a:alphaModFix amt="30000"/>
              <a:extLst>
                <a:ext uri="{96DAC541-7B7A-43D3-8B79-37D633B846F1}">
                  <asvg:svgBlip xmlns:asvg="http://schemas.microsoft.com/office/drawing/2016/SVG/main" r:embed="rId4"/>
                </a:ext>
              </a:extLst>
            </a:blip>
            <a:stretch>
              <a:fillRect/>
            </a:stretch>
          </a:blipFill>
        </p:spPr>
        <p:txBody>
          <a:bodyPr/>
          <a:lstStyle/>
          <a:p>
            <a:endParaRPr lang="es-CO"/>
          </a:p>
        </p:txBody>
      </p:sp>
      <p:sp>
        <p:nvSpPr>
          <p:cNvPr id="8" name="TextBox 8"/>
          <p:cNvSpPr txBox="1"/>
          <p:nvPr/>
        </p:nvSpPr>
        <p:spPr>
          <a:xfrm>
            <a:off x="1324709" y="1025280"/>
            <a:ext cx="11087100" cy="1128514"/>
          </a:xfrm>
          <a:prstGeom prst="rect">
            <a:avLst/>
          </a:prstGeom>
        </p:spPr>
        <p:txBody>
          <a:bodyPr wrap="square" lIns="0" tIns="0" rIns="0" bIns="0" rtlCol="0" anchor="t">
            <a:spAutoFit/>
          </a:bodyPr>
          <a:lstStyle/>
          <a:p>
            <a:pPr marL="0" lvl="0" indent="0" algn="ctr">
              <a:lnSpc>
                <a:spcPts val="8799"/>
              </a:lnSpc>
              <a:spcBef>
                <a:spcPct val="0"/>
              </a:spcBef>
            </a:pPr>
            <a:r>
              <a:rPr lang="en-US" sz="8799" b="1" u="none" strike="noStrike" dirty="0">
                <a:solidFill>
                  <a:srgbClr val="2C509F"/>
                </a:solidFill>
                <a:latin typeface="Impact"/>
                <a:ea typeface="Impact"/>
                <a:cs typeface="Impact"/>
                <a:sym typeface="Impact"/>
              </a:rPr>
              <a:t> </a:t>
            </a:r>
            <a:r>
              <a:rPr lang="en-US" sz="8799" b="1" u="none" strike="noStrike" dirty="0" err="1">
                <a:solidFill>
                  <a:srgbClr val="2C509F"/>
                </a:solidFill>
                <a:latin typeface="Impact"/>
                <a:ea typeface="Impact"/>
                <a:cs typeface="Impact"/>
                <a:sym typeface="Impact"/>
              </a:rPr>
              <a:t>Conocimiento</a:t>
            </a:r>
            <a:r>
              <a:rPr lang="en-US" sz="8799" b="1" u="none" strike="noStrike" dirty="0">
                <a:solidFill>
                  <a:srgbClr val="2C509F"/>
                </a:solidFill>
                <a:latin typeface="Impact"/>
                <a:ea typeface="Impact"/>
                <a:cs typeface="Impact"/>
                <a:sym typeface="Impact"/>
              </a:rPr>
              <a:t> superior</a:t>
            </a:r>
          </a:p>
        </p:txBody>
      </p:sp>
      <p:sp>
        <p:nvSpPr>
          <p:cNvPr id="9" name="TextBox 9"/>
          <p:cNvSpPr txBox="1"/>
          <p:nvPr/>
        </p:nvSpPr>
        <p:spPr>
          <a:xfrm>
            <a:off x="1028700" y="3040188"/>
            <a:ext cx="15601928" cy="5859874"/>
          </a:xfrm>
          <a:prstGeom prst="rect">
            <a:avLst/>
          </a:prstGeom>
        </p:spPr>
        <p:txBody>
          <a:bodyPr lIns="0" tIns="0" rIns="0" bIns="0" rtlCol="0" anchor="t">
            <a:spAutoFit/>
          </a:bodyPr>
          <a:lstStyle/>
          <a:p>
            <a:pPr algn="l">
              <a:lnSpc>
                <a:spcPts val="4619"/>
              </a:lnSpc>
            </a:pPr>
            <a:r>
              <a:rPr lang="en-US" sz="3299" dirty="0">
                <a:solidFill>
                  <a:srgbClr val="2A6454"/>
                </a:solidFill>
                <a:latin typeface="PT Sans"/>
                <a:ea typeface="PT Sans"/>
                <a:cs typeface="PT Sans"/>
                <a:sym typeface="PT Sans"/>
              </a:rPr>
              <a:t>El </a:t>
            </a:r>
            <a:r>
              <a:rPr lang="en-US" sz="3299" dirty="0" err="1">
                <a:solidFill>
                  <a:srgbClr val="2A6454"/>
                </a:solidFill>
                <a:latin typeface="PT Sans"/>
                <a:ea typeface="PT Sans"/>
                <a:cs typeface="PT Sans"/>
                <a:sym typeface="PT Sans"/>
              </a:rPr>
              <a:t>estudio</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constante</a:t>
            </a:r>
            <a:r>
              <a:rPr lang="en-US" sz="3299" dirty="0">
                <a:solidFill>
                  <a:srgbClr val="2A6454"/>
                </a:solidFill>
                <a:latin typeface="PT Sans"/>
                <a:ea typeface="PT Sans"/>
                <a:cs typeface="PT Sans"/>
                <a:sym typeface="PT Sans"/>
              </a:rPr>
              <a:t>, el </a:t>
            </a:r>
            <a:r>
              <a:rPr lang="en-US" sz="3299" dirty="0" err="1">
                <a:solidFill>
                  <a:srgbClr val="2A6454"/>
                </a:solidFill>
                <a:latin typeface="PT Sans"/>
                <a:ea typeface="PT Sans"/>
                <a:cs typeface="PT Sans"/>
                <a:sym typeface="PT Sans"/>
              </a:rPr>
              <a:t>análisis</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teológico</a:t>
            </a:r>
            <a:r>
              <a:rPr lang="en-US" sz="3299" dirty="0">
                <a:solidFill>
                  <a:srgbClr val="2A6454"/>
                </a:solidFill>
                <a:latin typeface="PT Sans"/>
                <a:ea typeface="PT Sans"/>
                <a:cs typeface="PT Sans"/>
                <a:sym typeface="PT Sans"/>
              </a:rPr>
              <a:t> profundo y el </a:t>
            </a:r>
            <a:r>
              <a:rPr lang="en-US" sz="3299" dirty="0" err="1">
                <a:solidFill>
                  <a:srgbClr val="2A6454"/>
                </a:solidFill>
                <a:latin typeface="PT Sans"/>
                <a:ea typeface="PT Sans"/>
                <a:cs typeface="PT Sans"/>
                <a:sym typeface="PT Sans"/>
              </a:rPr>
              <a:t>dominio</a:t>
            </a:r>
            <a:r>
              <a:rPr lang="en-US" sz="3299" dirty="0">
                <a:solidFill>
                  <a:srgbClr val="2A6454"/>
                </a:solidFill>
                <a:latin typeface="PT Sans"/>
                <a:ea typeface="PT Sans"/>
                <a:cs typeface="PT Sans"/>
                <a:sym typeface="PT Sans"/>
              </a:rPr>
              <a:t> del </a:t>
            </a:r>
            <a:r>
              <a:rPr lang="en-US" sz="3299" dirty="0" err="1">
                <a:solidFill>
                  <a:srgbClr val="2A6454"/>
                </a:solidFill>
                <a:latin typeface="PT Sans"/>
                <a:ea typeface="PT Sans"/>
                <a:cs typeface="PT Sans"/>
                <a:sym typeface="PT Sans"/>
              </a:rPr>
              <a:t>texto</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bíblico</a:t>
            </a:r>
            <a:r>
              <a:rPr lang="en-US" sz="3299" dirty="0">
                <a:solidFill>
                  <a:srgbClr val="2A6454"/>
                </a:solidFill>
                <a:latin typeface="PT Sans"/>
                <a:ea typeface="PT Sans"/>
                <a:cs typeface="PT Sans"/>
                <a:sym typeface="PT Sans"/>
              </a:rPr>
              <a:t> son indispensables para </a:t>
            </a:r>
            <a:r>
              <a:rPr lang="en-US" sz="3299" dirty="0" err="1">
                <a:solidFill>
                  <a:srgbClr val="2A6454"/>
                </a:solidFill>
                <a:latin typeface="PT Sans"/>
                <a:ea typeface="PT Sans"/>
                <a:cs typeface="PT Sans"/>
                <a:sym typeface="PT Sans"/>
              </a:rPr>
              <a:t>una</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iglesia</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firme</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Quienes</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dedican</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tiempo</a:t>
            </a:r>
            <a:r>
              <a:rPr lang="en-US" sz="3299" dirty="0">
                <a:solidFill>
                  <a:srgbClr val="2A6454"/>
                </a:solidFill>
                <a:latin typeface="PT Sans"/>
                <a:ea typeface="PT Sans"/>
                <a:cs typeface="PT Sans"/>
                <a:sym typeface="PT Sans"/>
              </a:rPr>
              <a:t> al </a:t>
            </a:r>
            <a:r>
              <a:rPr lang="en-US" sz="3299" dirty="0" err="1">
                <a:solidFill>
                  <a:srgbClr val="2A6454"/>
                </a:solidFill>
                <a:latin typeface="PT Sans"/>
                <a:ea typeface="PT Sans"/>
                <a:cs typeface="PT Sans"/>
                <a:sym typeface="PT Sans"/>
              </a:rPr>
              <a:t>conocimiento</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suelen</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ganarse</a:t>
            </a:r>
            <a:r>
              <a:rPr lang="en-US" sz="3299" dirty="0">
                <a:solidFill>
                  <a:srgbClr val="2A6454"/>
                </a:solidFill>
                <a:latin typeface="PT Sans"/>
                <a:ea typeface="PT Sans"/>
                <a:cs typeface="PT Sans"/>
                <a:sym typeface="PT Sans"/>
              </a:rPr>
              <a:t> el </a:t>
            </a:r>
            <a:r>
              <a:rPr lang="en-US" sz="3299" dirty="0" err="1">
                <a:solidFill>
                  <a:srgbClr val="2A6454"/>
                </a:solidFill>
                <a:latin typeface="PT Sans"/>
                <a:ea typeface="PT Sans"/>
                <a:cs typeface="PT Sans"/>
                <a:sym typeface="PT Sans"/>
              </a:rPr>
              <a:t>respeto</a:t>
            </a:r>
            <a:r>
              <a:rPr lang="en-US" sz="3299" dirty="0">
                <a:solidFill>
                  <a:srgbClr val="2A6454"/>
                </a:solidFill>
                <a:latin typeface="PT Sans"/>
                <a:ea typeface="PT Sans"/>
                <a:cs typeface="PT Sans"/>
                <a:sym typeface="PT Sans"/>
              </a:rPr>
              <a:t> de la </a:t>
            </a:r>
            <a:r>
              <a:rPr lang="en-US" sz="3299" dirty="0" err="1">
                <a:solidFill>
                  <a:srgbClr val="2A6454"/>
                </a:solidFill>
                <a:latin typeface="PT Sans"/>
                <a:ea typeface="PT Sans"/>
                <a:cs typeface="PT Sans"/>
                <a:sym typeface="PT Sans"/>
              </a:rPr>
              <a:t>congregación</a:t>
            </a:r>
            <a:r>
              <a:rPr lang="en-US" sz="3299" dirty="0">
                <a:solidFill>
                  <a:srgbClr val="2A6454"/>
                </a:solidFill>
                <a:latin typeface="PT Sans"/>
                <a:ea typeface="PT Sans"/>
                <a:cs typeface="PT Sans"/>
                <a:sym typeface="PT Sans"/>
              </a:rPr>
              <a:t>: «Sabe </a:t>
            </a:r>
            <a:r>
              <a:rPr lang="en-US" sz="3299" dirty="0" err="1">
                <a:solidFill>
                  <a:srgbClr val="2A6454"/>
                </a:solidFill>
                <a:latin typeface="PT Sans"/>
                <a:ea typeface="PT Sans"/>
                <a:cs typeface="PT Sans"/>
                <a:sym typeface="PT Sans"/>
              </a:rPr>
              <a:t>mucho</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siempre</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tiene</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una</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buena</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respuesta</a:t>
            </a:r>
            <a:r>
              <a:rPr lang="en-US" sz="3299" dirty="0">
                <a:solidFill>
                  <a:srgbClr val="2A6454"/>
                </a:solidFill>
                <a:latin typeface="PT Sans"/>
                <a:ea typeface="PT Sans"/>
                <a:cs typeface="PT Sans"/>
                <a:sym typeface="PT Sans"/>
              </a:rPr>
              <a:t>» o «es </a:t>
            </a:r>
            <a:r>
              <a:rPr lang="en-US" sz="3299" dirty="0" err="1">
                <a:solidFill>
                  <a:srgbClr val="2A6454"/>
                </a:solidFill>
                <a:latin typeface="PT Sans"/>
                <a:ea typeface="PT Sans"/>
                <a:cs typeface="PT Sans"/>
                <a:sym typeface="PT Sans"/>
              </a:rPr>
              <a:t>difícil</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rebatirle</a:t>
            </a:r>
            <a:r>
              <a:rPr lang="en-US" sz="3299" dirty="0">
                <a:solidFill>
                  <a:srgbClr val="2A6454"/>
                </a:solidFill>
                <a:latin typeface="PT Sans"/>
                <a:ea typeface="PT Sans"/>
                <a:cs typeface="PT Sans"/>
                <a:sym typeface="PT Sans"/>
              </a:rPr>
              <a:t>».</a:t>
            </a:r>
          </a:p>
          <a:p>
            <a:pPr algn="l">
              <a:lnSpc>
                <a:spcPts val="4619"/>
              </a:lnSpc>
            </a:pPr>
            <a:endParaRPr lang="en-US" sz="3299" dirty="0">
              <a:solidFill>
                <a:srgbClr val="2A6454"/>
              </a:solidFill>
              <a:latin typeface="PT Sans"/>
              <a:ea typeface="PT Sans"/>
              <a:cs typeface="PT Sans"/>
              <a:sym typeface="PT Sans"/>
            </a:endParaRPr>
          </a:p>
          <a:p>
            <a:pPr algn="l">
              <a:lnSpc>
                <a:spcPts val="4619"/>
              </a:lnSpc>
            </a:pPr>
            <a:r>
              <a:rPr lang="en-US" sz="3299" dirty="0">
                <a:solidFill>
                  <a:srgbClr val="2A6454"/>
                </a:solidFill>
                <a:latin typeface="PT Sans"/>
                <a:ea typeface="PT Sans"/>
                <a:cs typeface="PT Sans"/>
                <a:sym typeface="PT Sans"/>
              </a:rPr>
              <a:t>No obstante, la </a:t>
            </a:r>
            <a:r>
              <a:rPr lang="en-US" sz="3299" dirty="0" err="1">
                <a:solidFill>
                  <a:srgbClr val="2A6454"/>
                </a:solidFill>
                <a:latin typeface="PT Sans"/>
                <a:ea typeface="PT Sans"/>
                <a:cs typeface="PT Sans"/>
                <a:sym typeface="PT Sans"/>
              </a:rPr>
              <a:t>disciplina</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intelectual</a:t>
            </a:r>
            <a:r>
              <a:rPr lang="en-US" sz="3299" dirty="0">
                <a:solidFill>
                  <a:srgbClr val="2A6454"/>
                </a:solidFill>
                <a:latin typeface="PT Sans"/>
                <a:ea typeface="PT Sans"/>
                <a:cs typeface="PT Sans"/>
                <a:sym typeface="PT Sans"/>
              </a:rPr>
              <a:t> y el </a:t>
            </a:r>
            <a:r>
              <a:rPr lang="en-US" sz="3299" dirty="0" err="1">
                <a:solidFill>
                  <a:srgbClr val="2A6454"/>
                </a:solidFill>
                <a:latin typeface="PT Sans"/>
                <a:ea typeface="PT Sans"/>
                <a:cs typeface="PT Sans"/>
                <a:sym typeface="PT Sans"/>
              </a:rPr>
              <a:t>esmero</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por</a:t>
            </a:r>
            <a:r>
              <a:rPr lang="en-US" sz="3299" dirty="0">
                <a:solidFill>
                  <a:srgbClr val="2A6454"/>
                </a:solidFill>
                <a:latin typeface="PT Sans"/>
                <a:ea typeface="PT Sans"/>
                <a:cs typeface="PT Sans"/>
                <a:sym typeface="PT Sans"/>
              </a:rPr>
              <a:t> la </a:t>
            </a:r>
            <a:r>
              <a:rPr lang="en-US" sz="3299" dirty="0" err="1">
                <a:solidFill>
                  <a:srgbClr val="2A6454"/>
                </a:solidFill>
                <a:latin typeface="PT Sans"/>
                <a:ea typeface="PT Sans"/>
                <a:cs typeface="PT Sans"/>
                <a:sym typeface="PT Sans"/>
              </a:rPr>
              <a:t>verdad</a:t>
            </a:r>
            <a:r>
              <a:rPr lang="en-US" sz="3299" dirty="0">
                <a:solidFill>
                  <a:srgbClr val="2A6454"/>
                </a:solidFill>
                <a:latin typeface="PT Sans"/>
                <a:ea typeface="PT Sans"/>
                <a:cs typeface="PT Sans"/>
                <a:sym typeface="PT Sans"/>
              </a:rPr>
              <a:t> doctrinal </a:t>
            </a:r>
            <a:r>
              <a:rPr lang="en-US" sz="3299" dirty="0" err="1">
                <a:solidFill>
                  <a:srgbClr val="2A6454"/>
                </a:solidFill>
                <a:latin typeface="PT Sans"/>
                <a:ea typeface="PT Sans"/>
                <a:cs typeface="PT Sans"/>
                <a:sym typeface="PT Sans"/>
              </a:rPr>
              <a:t>pueden</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volverse</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fríos</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si</a:t>
            </a:r>
            <a:r>
              <a:rPr lang="en-US" sz="3299" dirty="0">
                <a:solidFill>
                  <a:srgbClr val="2A6454"/>
                </a:solidFill>
                <a:latin typeface="PT Sans"/>
                <a:ea typeface="PT Sans"/>
                <a:cs typeface="PT Sans"/>
                <a:sym typeface="PT Sans"/>
              </a:rPr>
              <a:t> no </a:t>
            </a:r>
            <a:r>
              <a:rPr lang="en-US" sz="3299" dirty="0" err="1">
                <a:solidFill>
                  <a:srgbClr val="2A6454"/>
                </a:solidFill>
                <a:latin typeface="PT Sans"/>
                <a:ea typeface="PT Sans"/>
                <a:cs typeface="PT Sans"/>
                <a:sym typeface="PT Sans"/>
              </a:rPr>
              <a:t>están</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empapados</a:t>
            </a:r>
            <a:r>
              <a:rPr lang="en-US" sz="3299" dirty="0">
                <a:solidFill>
                  <a:srgbClr val="2A6454"/>
                </a:solidFill>
                <a:latin typeface="PT Sans"/>
                <a:ea typeface="PT Sans"/>
                <a:cs typeface="PT Sans"/>
                <a:sym typeface="PT Sans"/>
              </a:rPr>
              <a:t> de </a:t>
            </a:r>
            <a:r>
              <a:rPr lang="en-US" sz="3299" dirty="0" err="1">
                <a:solidFill>
                  <a:srgbClr val="2A6454"/>
                </a:solidFill>
                <a:latin typeface="PT Sans"/>
                <a:ea typeface="PT Sans"/>
                <a:cs typeface="PT Sans"/>
                <a:sym typeface="PT Sans"/>
              </a:rPr>
              <a:t>gracia</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Acumular</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conocimiento</a:t>
            </a:r>
            <a:r>
              <a:rPr lang="en-US" sz="3299" dirty="0">
                <a:solidFill>
                  <a:srgbClr val="2A6454"/>
                </a:solidFill>
                <a:latin typeface="PT Sans"/>
                <a:ea typeface="PT Sans"/>
                <a:cs typeface="PT Sans"/>
                <a:sym typeface="PT Sans"/>
              </a:rPr>
              <a:t> sin amor produce </a:t>
            </a:r>
            <a:r>
              <a:rPr lang="en-US" sz="3299" dirty="0" err="1">
                <a:solidFill>
                  <a:srgbClr val="2A6454"/>
                </a:solidFill>
                <a:latin typeface="PT Sans"/>
                <a:ea typeface="PT Sans"/>
                <a:cs typeface="PT Sans"/>
                <a:sym typeface="PT Sans"/>
              </a:rPr>
              <a:t>intelectualismo</a:t>
            </a:r>
            <a:r>
              <a:rPr lang="en-US" sz="3299" dirty="0">
                <a:solidFill>
                  <a:srgbClr val="2A6454"/>
                </a:solidFill>
                <a:latin typeface="PT Sans"/>
                <a:ea typeface="PT Sans"/>
                <a:cs typeface="PT Sans"/>
                <a:sym typeface="PT Sans"/>
              </a:rPr>
              <a:t> y </a:t>
            </a:r>
            <a:r>
              <a:rPr lang="en-US" sz="3299" dirty="0" err="1">
                <a:solidFill>
                  <a:srgbClr val="2A6454"/>
                </a:solidFill>
                <a:latin typeface="PT Sans"/>
                <a:ea typeface="PT Sans"/>
                <a:cs typeface="PT Sans"/>
                <a:sym typeface="PT Sans"/>
              </a:rPr>
              <a:t>orgullo</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nos</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hace</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sabios</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en</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nuestra</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propia</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opinión</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pero</a:t>
            </a:r>
            <a:r>
              <a:rPr lang="en-US" sz="3299" dirty="0">
                <a:solidFill>
                  <a:srgbClr val="2A6454"/>
                </a:solidFill>
                <a:latin typeface="PT Sans"/>
                <a:ea typeface="PT Sans"/>
                <a:cs typeface="PT Sans"/>
                <a:sym typeface="PT Sans"/>
              </a:rPr>
              <a:t> </a:t>
            </a:r>
            <a:r>
              <a:rPr lang="en-US" sz="3299" dirty="0" err="1">
                <a:solidFill>
                  <a:srgbClr val="2A6454"/>
                </a:solidFill>
                <a:latin typeface="PT Sans"/>
                <a:ea typeface="PT Sans"/>
                <a:cs typeface="PT Sans"/>
                <a:sym typeface="PT Sans"/>
              </a:rPr>
              <a:t>incapaces</a:t>
            </a:r>
            <a:r>
              <a:rPr lang="en-US" sz="3299" dirty="0">
                <a:solidFill>
                  <a:srgbClr val="2A6454"/>
                </a:solidFill>
                <a:latin typeface="PT Sans"/>
                <a:ea typeface="PT Sans"/>
                <a:cs typeface="PT Sans"/>
                <a:sym typeface="PT Sans"/>
              </a:rPr>
              <a:t> de </a:t>
            </a:r>
            <a:r>
              <a:rPr lang="en-US" sz="3299" dirty="0" err="1">
                <a:solidFill>
                  <a:srgbClr val="2A6454"/>
                </a:solidFill>
                <a:latin typeface="PT Sans"/>
                <a:ea typeface="PT Sans"/>
                <a:cs typeface="PT Sans"/>
                <a:sym typeface="PT Sans"/>
              </a:rPr>
              <a:t>escuchar</a:t>
            </a:r>
            <a:r>
              <a:rPr lang="en-US" sz="3299" dirty="0">
                <a:solidFill>
                  <a:srgbClr val="2A6454"/>
                </a:solidFill>
                <a:latin typeface="PT Sans"/>
                <a:ea typeface="PT Sans"/>
                <a:cs typeface="PT Sans"/>
                <a:sym typeface="PT Sans"/>
              </a:rPr>
              <a:t> y </a:t>
            </a:r>
            <a:r>
              <a:rPr lang="en-US" sz="3299" dirty="0" err="1">
                <a:solidFill>
                  <a:srgbClr val="2A6454"/>
                </a:solidFill>
                <a:latin typeface="PT Sans"/>
                <a:ea typeface="PT Sans"/>
                <a:cs typeface="PT Sans"/>
                <a:sym typeface="PT Sans"/>
              </a:rPr>
              <a:t>edificar</a:t>
            </a:r>
            <a:r>
              <a:rPr lang="en-US" sz="3299" dirty="0">
                <a:solidFill>
                  <a:srgbClr val="2A6454"/>
                </a:solidFill>
                <a:latin typeface="PT Sans"/>
                <a:ea typeface="PT Sans"/>
                <a:cs typeface="PT Sans"/>
                <a:sym typeface="PT Sans"/>
              </a:rPr>
              <a:t> al </a:t>
            </a:r>
            <a:r>
              <a:rPr lang="en-US" sz="3299" dirty="0" err="1">
                <a:solidFill>
                  <a:srgbClr val="2A6454"/>
                </a:solidFill>
                <a:latin typeface="PT Sans"/>
                <a:ea typeface="PT Sans"/>
                <a:cs typeface="PT Sans"/>
                <a:sym typeface="PT Sans"/>
              </a:rPr>
              <a:t>hermano</a:t>
            </a:r>
            <a:r>
              <a:rPr lang="en-US" sz="3299" dirty="0">
                <a:solidFill>
                  <a:srgbClr val="2A6454"/>
                </a:solidFill>
                <a:latin typeface="PT Sans"/>
                <a:ea typeface="PT Sans"/>
                <a:cs typeface="PT Sans"/>
                <a:sym typeface="PT Sans"/>
              </a:rPr>
              <a:t> con </a:t>
            </a:r>
            <a:r>
              <a:rPr lang="en-US" sz="3299" dirty="0" err="1">
                <a:solidFill>
                  <a:srgbClr val="2A6454"/>
                </a:solidFill>
                <a:latin typeface="PT Sans"/>
                <a:ea typeface="PT Sans"/>
                <a:cs typeface="PT Sans"/>
                <a:sym typeface="PT Sans"/>
              </a:rPr>
              <a:t>humildad</a:t>
            </a:r>
            <a:r>
              <a:rPr lang="en-US" sz="3299" dirty="0">
                <a:solidFill>
                  <a:srgbClr val="2A6454"/>
                </a:solidFill>
                <a:latin typeface="PT Sans"/>
                <a:ea typeface="PT Sans"/>
                <a:cs typeface="PT Sans"/>
                <a:sym typeface="PT Sans"/>
              </a:rPr>
              <a:t>.</a:t>
            </a:r>
          </a:p>
          <a:p>
            <a:pPr marL="0" lvl="0" indent="0" algn="l">
              <a:lnSpc>
                <a:spcPts val="4619"/>
              </a:lnSpc>
              <a:spcBef>
                <a:spcPct val="0"/>
              </a:spcBef>
            </a:pPr>
            <a:endParaRPr lang="en-US" sz="3299" dirty="0">
              <a:solidFill>
                <a:srgbClr val="2A6454"/>
              </a:solidFill>
              <a:latin typeface="PT Sans"/>
              <a:ea typeface="PT Sans"/>
              <a:cs typeface="PT Sans"/>
              <a:sym typeface="PT Sans"/>
            </a:endParaRPr>
          </a:p>
        </p:txBody>
      </p:sp>
      <p:sp>
        <p:nvSpPr>
          <p:cNvPr id="10" name="TextBox 10"/>
          <p:cNvSpPr txBox="1"/>
          <p:nvPr/>
        </p:nvSpPr>
        <p:spPr>
          <a:xfrm>
            <a:off x="1548527" y="9599116"/>
            <a:ext cx="7461439" cy="220345"/>
          </a:xfrm>
          <a:prstGeom prst="rect">
            <a:avLst/>
          </a:prstGeom>
        </p:spPr>
        <p:txBody>
          <a:bodyPr lIns="0" tIns="0" rIns="0" bIns="0" rtlCol="0" anchor="t">
            <a:spAutoFit/>
          </a:bodyPr>
          <a:lstStyle/>
          <a:p>
            <a:pPr marL="0" lvl="0" indent="0" algn="l">
              <a:lnSpc>
                <a:spcPts val="1759"/>
              </a:lnSpc>
            </a:pPr>
            <a:r>
              <a:rPr lang="en-US" sz="1599">
                <a:solidFill>
                  <a:srgbClr val="2A6454">
                    <a:alpha val="40000"/>
                  </a:srgbClr>
                </a:solidFill>
                <a:latin typeface="PT Sans"/>
                <a:ea typeface="PT Sans"/>
                <a:cs typeface="PT Sans"/>
                <a:sym typeface="PT Sans"/>
              </a:rPr>
              <a:t>recursos-biblicos.com</a:t>
            </a:r>
          </a:p>
        </p:txBody>
      </p:sp>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B"/>
        </a:solidFill>
        <a:effectLst/>
      </p:bgPr>
    </p:bg>
    <p:spTree>
      <p:nvGrpSpPr>
        <p:cNvPr id="1" name=""/>
        <p:cNvGrpSpPr/>
        <p:nvPr/>
      </p:nvGrpSpPr>
      <p:grpSpPr>
        <a:xfrm>
          <a:off x="0" y="0"/>
          <a:ext cx="0" cy="0"/>
          <a:chOff x="0" y="0"/>
          <a:chExt cx="0" cy="0"/>
        </a:xfrm>
      </p:grpSpPr>
      <p:sp>
        <p:nvSpPr>
          <p:cNvPr id="2" name="Freeform 2"/>
          <p:cNvSpPr/>
          <p:nvPr/>
        </p:nvSpPr>
        <p:spPr>
          <a:xfrm>
            <a:off x="10904495" y="4425315"/>
            <a:ext cx="2933700" cy="2933700"/>
          </a:xfrm>
          <a:custGeom>
            <a:avLst/>
            <a:gdLst/>
            <a:ahLst/>
            <a:cxnLst/>
            <a:rect l="l" t="t" r="r" b="b"/>
            <a:pathLst>
              <a:path w="2933700" h="2933700">
                <a:moveTo>
                  <a:pt x="0" y="0"/>
                </a:moveTo>
                <a:lnTo>
                  <a:pt x="2933700" y="0"/>
                </a:lnTo>
                <a:lnTo>
                  <a:pt x="2933700" y="2933700"/>
                </a:lnTo>
                <a:lnTo>
                  <a:pt x="0" y="29337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sp>
        <p:nvSpPr>
          <p:cNvPr id="3" name="Freeform 3"/>
          <p:cNvSpPr/>
          <p:nvPr/>
        </p:nvSpPr>
        <p:spPr>
          <a:xfrm flipH="1">
            <a:off x="172784" y="1741170"/>
            <a:ext cx="3168396" cy="4114800"/>
          </a:xfrm>
          <a:custGeom>
            <a:avLst/>
            <a:gdLst/>
            <a:ahLst/>
            <a:cxnLst/>
            <a:rect l="l" t="t" r="r" b="b"/>
            <a:pathLst>
              <a:path w="3168396" h="4114800">
                <a:moveTo>
                  <a:pt x="3168396" y="0"/>
                </a:moveTo>
                <a:lnTo>
                  <a:pt x="0" y="0"/>
                </a:lnTo>
                <a:lnTo>
                  <a:pt x="0" y="4114800"/>
                </a:lnTo>
                <a:lnTo>
                  <a:pt x="3168396" y="4114800"/>
                </a:lnTo>
                <a:lnTo>
                  <a:pt x="3168396"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sp>
        <p:nvSpPr>
          <p:cNvPr id="4" name="TextBox 4"/>
          <p:cNvSpPr txBox="1"/>
          <p:nvPr/>
        </p:nvSpPr>
        <p:spPr>
          <a:xfrm>
            <a:off x="2896277" y="4521835"/>
            <a:ext cx="6587944" cy="2601595"/>
          </a:xfrm>
          <a:prstGeom prst="rect">
            <a:avLst/>
          </a:prstGeom>
        </p:spPr>
        <p:txBody>
          <a:bodyPr lIns="0" tIns="0" rIns="0" bIns="0" rtlCol="0" anchor="t">
            <a:spAutoFit/>
          </a:bodyPr>
          <a:lstStyle/>
          <a:p>
            <a:pPr marL="0" lvl="0" indent="0" algn="l">
              <a:lnSpc>
                <a:spcPts val="5179"/>
              </a:lnSpc>
              <a:spcBef>
                <a:spcPct val="0"/>
              </a:spcBef>
            </a:pPr>
            <a:r>
              <a:rPr lang="en-US" sz="3699" b="1">
                <a:solidFill>
                  <a:srgbClr val="2A6454"/>
                </a:solidFill>
                <a:latin typeface="PT Sans Bold"/>
                <a:ea typeface="PT Sans Bold"/>
                <a:cs typeface="PT Sans Bold"/>
                <a:sym typeface="PT Sans Bold"/>
              </a:rPr>
              <a:t>«Y si tuviese profecí</a:t>
            </a:r>
            <a:r>
              <a:rPr lang="en-US" sz="3699" b="1" u="none" strike="noStrike">
                <a:solidFill>
                  <a:srgbClr val="2A6454"/>
                </a:solidFill>
                <a:latin typeface="PT Sans Bold"/>
                <a:ea typeface="PT Sans Bold"/>
                <a:cs typeface="PT Sans Bold"/>
                <a:sym typeface="PT Sans Bold"/>
              </a:rPr>
              <a:t>a, y entendiese todos los misterios y toda ciencia... y no tengo amor, nada soy»</a:t>
            </a:r>
          </a:p>
        </p:txBody>
      </p:sp>
      <p:sp>
        <p:nvSpPr>
          <p:cNvPr id="5" name="TextBox 5"/>
          <p:cNvSpPr txBox="1"/>
          <p:nvPr/>
        </p:nvSpPr>
        <p:spPr>
          <a:xfrm>
            <a:off x="11191970" y="5440045"/>
            <a:ext cx="2358750" cy="898525"/>
          </a:xfrm>
          <a:prstGeom prst="rect">
            <a:avLst/>
          </a:prstGeom>
        </p:spPr>
        <p:txBody>
          <a:bodyPr lIns="0" tIns="0" rIns="0" bIns="0" rtlCol="0" anchor="t">
            <a:spAutoFit/>
          </a:bodyPr>
          <a:lstStyle/>
          <a:p>
            <a:pPr algn="ctr">
              <a:lnSpc>
                <a:spcPts val="3499"/>
              </a:lnSpc>
            </a:pPr>
            <a:r>
              <a:rPr lang="en-US" sz="3499">
                <a:solidFill>
                  <a:srgbClr val="233454"/>
                </a:solidFill>
                <a:latin typeface="PT Sans"/>
                <a:ea typeface="PT Sans"/>
                <a:cs typeface="PT Sans"/>
                <a:sym typeface="PT Sans"/>
              </a:rPr>
              <a:t>1 Corintios 13:2</a:t>
            </a:r>
          </a:p>
        </p:txBody>
      </p:sp>
      <p:sp>
        <p:nvSpPr>
          <p:cNvPr id="6" name="Freeform 6"/>
          <p:cNvSpPr/>
          <p:nvPr/>
        </p:nvSpPr>
        <p:spPr>
          <a:xfrm rot="1474434">
            <a:off x="6283279" y="-1284981"/>
            <a:ext cx="6173113" cy="6173113"/>
          </a:xfrm>
          <a:custGeom>
            <a:avLst/>
            <a:gdLst/>
            <a:ahLst/>
            <a:cxnLst/>
            <a:rect l="l" t="t" r="r" b="b"/>
            <a:pathLst>
              <a:path w="6173113" h="6173113">
                <a:moveTo>
                  <a:pt x="0" y="0"/>
                </a:moveTo>
                <a:lnTo>
                  <a:pt x="6173114" y="0"/>
                </a:lnTo>
                <a:lnTo>
                  <a:pt x="6173114" y="6173113"/>
                </a:lnTo>
                <a:lnTo>
                  <a:pt x="0" y="6173113"/>
                </a:lnTo>
                <a:lnTo>
                  <a:pt x="0" y="0"/>
                </a:lnTo>
                <a:close/>
              </a:path>
            </a:pathLst>
          </a:custGeom>
          <a:blipFill>
            <a:blip>
              <a:alphaModFix amt="55000"/>
              <a:extLst>
                <a:ext uri="{96DAC541-7B7A-43D3-8B79-37D633B846F1}">
                  <asvg:svgBlip xmlns:asvg="http://schemas.microsoft.com/office/drawing/2016/SVG/main" r:embed="rId4"/>
                </a:ext>
              </a:extLst>
            </a:blip>
            <a:stretch>
              <a:fillRect/>
            </a:stretch>
          </a:blipFill>
        </p:spPr>
        <p:txBody>
          <a:bodyPr/>
          <a:lstStyle/>
          <a:p>
            <a:endParaRPr lang="es-CO"/>
          </a:p>
        </p:txBody>
      </p:sp>
      <p:sp>
        <p:nvSpPr>
          <p:cNvPr id="7" name="TextBox 7"/>
          <p:cNvSpPr txBox="1"/>
          <p:nvPr/>
        </p:nvSpPr>
        <p:spPr>
          <a:xfrm>
            <a:off x="5588344" y="1172366"/>
            <a:ext cx="7111313" cy="2646045"/>
          </a:xfrm>
          <a:prstGeom prst="rect">
            <a:avLst/>
          </a:prstGeom>
        </p:spPr>
        <p:txBody>
          <a:bodyPr lIns="0" tIns="0" rIns="0" bIns="0" rtlCol="0" anchor="t">
            <a:spAutoFit/>
          </a:bodyPr>
          <a:lstStyle/>
          <a:p>
            <a:pPr marL="0" lvl="0" indent="0" algn="ctr">
              <a:lnSpc>
                <a:spcPts val="10080"/>
              </a:lnSpc>
              <a:spcBef>
                <a:spcPct val="0"/>
              </a:spcBef>
            </a:pPr>
            <a:r>
              <a:rPr lang="en-US" sz="7200">
                <a:solidFill>
                  <a:srgbClr val="2C509F"/>
                </a:solidFill>
                <a:latin typeface="Impact"/>
                <a:ea typeface="Impact"/>
                <a:cs typeface="Impact"/>
                <a:sym typeface="Impact"/>
              </a:rPr>
              <a:t>Lectura Biblica y Oración</a:t>
            </a:r>
          </a:p>
        </p:txBody>
      </p:sp>
      <p:sp>
        <p:nvSpPr>
          <p:cNvPr id="8" name="TextBox 8"/>
          <p:cNvSpPr txBox="1"/>
          <p:nvPr/>
        </p:nvSpPr>
        <p:spPr>
          <a:xfrm>
            <a:off x="1548527" y="9599116"/>
            <a:ext cx="7461439" cy="220345"/>
          </a:xfrm>
          <a:prstGeom prst="rect">
            <a:avLst/>
          </a:prstGeom>
        </p:spPr>
        <p:txBody>
          <a:bodyPr lIns="0" tIns="0" rIns="0" bIns="0" rtlCol="0" anchor="t">
            <a:spAutoFit/>
          </a:bodyPr>
          <a:lstStyle/>
          <a:p>
            <a:pPr marL="0" lvl="0" indent="0" algn="l">
              <a:lnSpc>
                <a:spcPts val="1759"/>
              </a:lnSpc>
            </a:pPr>
            <a:r>
              <a:rPr lang="en-US" sz="1599">
                <a:solidFill>
                  <a:srgbClr val="2A6454">
                    <a:alpha val="40000"/>
                  </a:srgbClr>
                </a:solidFill>
                <a:latin typeface="PT Sans"/>
                <a:ea typeface="PT Sans"/>
                <a:cs typeface="PT Sans"/>
                <a:sym typeface="PT Sans"/>
              </a:rPr>
              <a:t>recursos-biblicos.com</a:t>
            </a:r>
          </a:p>
        </p:txBody>
      </p:sp>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B"/>
        </a:solidFill>
        <a:effectLst/>
      </p:bgPr>
    </p:bg>
    <p:spTree>
      <p:nvGrpSpPr>
        <p:cNvPr id="1" name=""/>
        <p:cNvGrpSpPr/>
        <p:nvPr/>
      </p:nvGrpSpPr>
      <p:grpSpPr>
        <a:xfrm>
          <a:off x="0" y="0"/>
          <a:ext cx="0" cy="0"/>
          <a:chOff x="0" y="0"/>
          <a:chExt cx="0" cy="0"/>
        </a:xfrm>
      </p:grpSpPr>
      <p:sp>
        <p:nvSpPr>
          <p:cNvPr id="2" name="Freeform 2"/>
          <p:cNvSpPr/>
          <p:nvPr/>
        </p:nvSpPr>
        <p:spPr>
          <a:xfrm>
            <a:off x="267161" y="0"/>
            <a:ext cx="2115096" cy="2115096"/>
          </a:xfrm>
          <a:custGeom>
            <a:avLst/>
            <a:gdLst/>
            <a:ahLst/>
            <a:cxnLst/>
            <a:rect l="l" t="t" r="r" b="b"/>
            <a:pathLst>
              <a:path w="2115096" h="2115096">
                <a:moveTo>
                  <a:pt x="0" y="0"/>
                </a:moveTo>
                <a:lnTo>
                  <a:pt x="2115096" y="0"/>
                </a:lnTo>
                <a:lnTo>
                  <a:pt x="2115096" y="2115096"/>
                </a:lnTo>
                <a:lnTo>
                  <a:pt x="0" y="211509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grpSp>
        <p:nvGrpSpPr>
          <p:cNvPr id="3" name="Group 3"/>
          <p:cNvGrpSpPr/>
          <p:nvPr/>
        </p:nvGrpSpPr>
        <p:grpSpPr>
          <a:xfrm>
            <a:off x="267161" y="376308"/>
            <a:ext cx="1362480" cy="1362480"/>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ACC87"/>
            </a:solidFill>
          </p:spPr>
          <p:txBody>
            <a:bodyPr/>
            <a:lstStyle/>
            <a:p>
              <a:endParaRPr lang="es-CO"/>
            </a:p>
          </p:txBody>
        </p:sp>
        <p:sp>
          <p:nvSpPr>
            <p:cNvPr id="5" name="TextBox 5"/>
            <p:cNvSpPr txBox="1"/>
            <p:nvPr/>
          </p:nvSpPr>
          <p:spPr>
            <a:xfrm>
              <a:off x="76200" y="123825"/>
              <a:ext cx="660400" cy="612775"/>
            </a:xfrm>
            <a:prstGeom prst="rect">
              <a:avLst/>
            </a:prstGeom>
          </p:spPr>
          <p:txBody>
            <a:bodyPr lIns="50800" tIns="50800" rIns="50800" bIns="50800" rtlCol="0" anchor="ctr"/>
            <a:lstStyle/>
            <a:p>
              <a:pPr algn="ctr">
                <a:lnSpc>
                  <a:spcPts val="2600"/>
                </a:lnSpc>
              </a:pPr>
              <a:endParaRPr/>
            </a:p>
          </p:txBody>
        </p:sp>
      </p:grpSp>
      <p:sp>
        <p:nvSpPr>
          <p:cNvPr id="6" name="Freeform 6"/>
          <p:cNvSpPr/>
          <p:nvPr/>
        </p:nvSpPr>
        <p:spPr>
          <a:xfrm rot="10367447">
            <a:off x="1662305" y="3630559"/>
            <a:ext cx="7229442" cy="5835743"/>
          </a:xfrm>
          <a:custGeom>
            <a:avLst/>
            <a:gdLst/>
            <a:ahLst/>
            <a:cxnLst/>
            <a:rect l="l" t="t" r="r" b="b"/>
            <a:pathLst>
              <a:path w="7229442" h="5835743">
                <a:moveTo>
                  <a:pt x="0" y="0"/>
                </a:moveTo>
                <a:lnTo>
                  <a:pt x="7229442" y="0"/>
                </a:lnTo>
                <a:lnTo>
                  <a:pt x="7229442" y="5835743"/>
                </a:lnTo>
                <a:lnTo>
                  <a:pt x="0" y="5835743"/>
                </a:lnTo>
                <a:lnTo>
                  <a:pt x="0" y="0"/>
                </a:lnTo>
                <a:close/>
              </a:path>
            </a:pathLst>
          </a:custGeom>
          <a:blipFill>
            <a:blip>
              <a:alphaModFix amt="30000"/>
              <a:extLst>
                <a:ext uri="{96DAC541-7B7A-43D3-8B79-37D633B846F1}">
                  <asvg:svgBlip xmlns:asvg="http://schemas.microsoft.com/office/drawing/2016/SVG/main" r:embed="rId3"/>
                </a:ext>
              </a:extLst>
            </a:blip>
            <a:stretch>
              <a:fillRect/>
            </a:stretch>
          </a:blipFill>
        </p:spPr>
        <p:txBody>
          <a:bodyPr/>
          <a:lstStyle/>
          <a:p>
            <a:endParaRPr lang="es-CO"/>
          </a:p>
        </p:txBody>
      </p:sp>
      <p:sp>
        <p:nvSpPr>
          <p:cNvPr id="7" name="TextBox 7"/>
          <p:cNvSpPr txBox="1"/>
          <p:nvPr/>
        </p:nvSpPr>
        <p:spPr>
          <a:xfrm>
            <a:off x="1607870" y="991464"/>
            <a:ext cx="10211324" cy="1337944"/>
          </a:xfrm>
          <a:prstGeom prst="rect">
            <a:avLst/>
          </a:prstGeom>
        </p:spPr>
        <p:txBody>
          <a:bodyPr lIns="0" tIns="0" rIns="0" bIns="0" rtlCol="0" anchor="t">
            <a:spAutoFit/>
          </a:bodyPr>
          <a:lstStyle/>
          <a:p>
            <a:pPr marL="0" lvl="0" indent="0" algn="ctr">
              <a:lnSpc>
                <a:spcPts val="8799"/>
              </a:lnSpc>
              <a:spcBef>
                <a:spcPct val="0"/>
              </a:spcBef>
            </a:pPr>
            <a:r>
              <a:rPr lang="en-US" sz="8799" dirty="0">
                <a:solidFill>
                  <a:srgbClr val="2C509F"/>
                </a:solidFill>
                <a:latin typeface="Impact"/>
                <a:ea typeface="Impact"/>
                <a:cs typeface="Impact"/>
                <a:sym typeface="Impact"/>
              </a:rPr>
              <a:t>Milagros</a:t>
            </a:r>
            <a:r>
              <a:rPr lang="en-US" sz="8799" b="1" u="none" strike="noStrike" dirty="0">
                <a:solidFill>
                  <a:srgbClr val="2C509F"/>
                </a:solidFill>
                <a:latin typeface="Impact"/>
                <a:ea typeface="Impact"/>
                <a:cs typeface="Impact"/>
                <a:sym typeface="Impact"/>
              </a:rPr>
              <a:t> </a:t>
            </a:r>
            <a:r>
              <a:rPr lang="en-US" sz="8799" b="1" u="none" strike="noStrike" dirty="0" err="1">
                <a:solidFill>
                  <a:srgbClr val="2C509F"/>
                </a:solidFill>
                <a:latin typeface="Impact"/>
                <a:ea typeface="Impact"/>
                <a:cs typeface="Impact"/>
                <a:sym typeface="Impact"/>
              </a:rPr>
              <a:t>asombrosos</a:t>
            </a:r>
            <a:endParaRPr lang="en-US" sz="8799" b="1" u="none" strike="noStrike" dirty="0">
              <a:solidFill>
                <a:srgbClr val="2C509F"/>
              </a:solidFill>
              <a:latin typeface="Impact"/>
              <a:ea typeface="Impact"/>
              <a:cs typeface="Impact"/>
              <a:sym typeface="Impact"/>
            </a:endParaRPr>
          </a:p>
        </p:txBody>
      </p:sp>
      <p:sp>
        <p:nvSpPr>
          <p:cNvPr id="8" name="TextBox 8"/>
          <p:cNvSpPr txBox="1"/>
          <p:nvPr/>
        </p:nvSpPr>
        <p:spPr>
          <a:xfrm>
            <a:off x="1028700" y="3040188"/>
            <a:ext cx="15601928" cy="5212080"/>
          </a:xfrm>
          <a:prstGeom prst="rect">
            <a:avLst/>
          </a:prstGeom>
        </p:spPr>
        <p:txBody>
          <a:bodyPr lIns="0" tIns="0" rIns="0" bIns="0" rtlCol="0" anchor="t">
            <a:spAutoFit/>
          </a:bodyPr>
          <a:lstStyle/>
          <a:p>
            <a:pPr algn="l">
              <a:lnSpc>
                <a:spcPts val="4619"/>
              </a:lnSpc>
            </a:pPr>
            <a:r>
              <a:rPr lang="en-US" sz="3299">
                <a:solidFill>
                  <a:srgbClr val="2A6454"/>
                </a:solidFill>
                <a:latin typeface="PT Sans"/>
                <a:ea typeface="PT Sans"/>
                <a:cs typeface="PT Sans"/>
                <a:sym typeface="PT Sans"/>
              </a:rPr>
              <a:t>A todos nos conmueven los testimonios cargados de experiencias sobrenaturales y manifestaciones de poder divino. Son acontecimientos imposibles de ignorar que maravillan e impresionan a la gente.</a:t>
            </a:r>
          </a:p>
          <a:p>
            <a:pPr marL="0" lvl="0" indent="0" algn="l">
              <a:lnSpc>
                <a:spcPts val="4619"/>
              </a:lnSpc>
              <a:spcBef>
                <a:spcPct val="0"/>
              </a:spcBef>
            </a:pPr>
            <a:r>
              <a:rPr lang="en-US" sz="3299">
                <a:solidFill>
                  <a:srgbClr val="2A6454"/>
                </a:solidFill>
                <a:latin typeface="PT Sans"/>
                <a:ea typeface="PT Sans"/>
                <a:cs typeface="PT Sans"/>
                <a:sym typeface="PT Sans"/>
              </a:rPr>
              <a:t>Solemos asumir que cuanto más evidente sea el poder o los milagros que nos rodean, más auténtica y madura es la experiencia cristiana. Pero las manifestaciones de poder sin la motivación del amor carecen de propósito eterno. El amor es el único elemento que otorga a los milagros el verdadero poder de transformación redentora; sin amor, los hechos extraordinarios se quedan en mero espectáculo y no dejan un fruto permanente en el alma.</a:t>
            </a:r>
          </a:p>
        </p:txBody>
      </p:sp>
      <p:sp>
        <p:nvSpPr>
          <p:cNvPr id="9" name="TextBox 9"/>
          <p:cNvSpPr txBox="1"/>
          <p:nvPr/>
        </p:nvSpPr>
        <p:spPr>
          <a:xfrm>
            <a:off x="1548527" y="9599116"/>
            <a:ext cx="7461439" cy="220345"/>
          </a:xfrm>
          <a:prstGeom prst="rect">
            <a:avLst/>
          </a:prstGeom>
        </p:spPr>
        <p:txBody>
          <a:bodyPr lIns="0" tIns="0" rIns="0" bIns="0" rtlCol="0" anchor="t">
            <a:spAutoFit/>
          </a:bodyPr>
          <a:lstStyle/>
          <a:p>
            <a:pPr marL="0" lvl="0" indent="0" algn="l">
              <a:lnSpc>
                <a:spcPts val="1759"/>
              </a:lnSpc>
            </a:pPr>
            <a:r>
              <a:rPr lang="en-US" sz="1599">
                <a:solidFill>
                  <a:srgbClr val="2A6454">
                    <a:alpha val="40000"/>
                  </a:srgbClr>
                </a:solidFill>
                <a:latin typeface="PT Sans"/>
                <a:ea typeface="PT Sans"/>
                <a:cs typeface="PT Sans"/>
                <a:sym typeface="PT Sans"/>
              </a:rPr>
              <a:t>recursos-biblicos.com</a:t>
            </a:r>
          </a:p>
        </p:txBody>
      </p:sp>
      <p:sp>
        <p:nvSpPr>
          <p:cNvPr id="10" name="Freeform 10"/>
          <p:cNvSpPr/>
          <p:nvPr/>
        </p:nvSpPr>
        <p:spPr>
          <a:xfrm>
            <a:off x="599886" y="563519"/>
            <a:ext cx="697031" cy="988059"/>
          </a:xfrm>
          <a:custGeom>
            <a:avLst/>
            <a:gdLst/>
            <a:ahLst/>
            <a:cxnLst/>
            <a:rect l="l" t="t" r="r" b="b"/>
            <a:pathLst>
              <a:path w="697031" h="988059">
                <a:moveTo>
                  <a:pt x="0" y="0"/>
                </a:moveTo>
                <a:lnTo>
                  <a:pt x="697030" y="0"/>
                </a:lnTo>
                <a:lnTo>
                  <a:pt x="697030" y="988058"/>
                </a:lnTo>
                <a:lnTo>
                  <a:pt x="0" y="988058"/>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s-CO"/>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B"/>
        </a:solidFill>
        <a:effectLst/>
      </p:bgPr>
    </p:bg>
    <p:spTree>
      <p:nvGrpSpPr>
        <p:cNvPr id="1" name=""/>
        <p:cNvGrpSpPr/>
        <p:nvPr/>
      </p:nvGrpSpPr>
      <p:grpSpPr>
        <a:xfrm>
          <a:off x="0" y="0"/>
          <a:ext cx="0" cy="0"/>
          <a:chOff x="0" y="0"/>
          <a:chExt cx="0" cy="0"/>
        </a:xfrm>
      </p:grpSpPr>
      <p:sp>
        <p:nvSpPr>
          <p:cNvPr id="2" name="Freeform 2"/>
          <p:cNvSpPr/>
          <p:nvPr/>
        </p:nvSpPr>
        <p:spPr>
          <a:xfrm>
            <a:off x="6098876" y="3438315"/>
            <a:ext cx="6822388" cy="5628470"/>
          </a:xfrm>
          <a:custGeom>
            <a:avLst/>
            <a:gdLst/>
            <a:ahLst/>
            <a:cxnLst/>
            <a:rect l="l" t="t" r="r" b="b"/>
            <a:pathLst>
              <a:path w="6822388" h="5628470">
                <a:moveTo>
                  <a:pt x="0" y="0"/>
                </a:moveTo>
                <a:lnTo>
                  <a:pt x="6822387" y="0"/>
                </a:lnTo>
                <a:lnTo>
                  <a:pt x="6822387" y="5628470"/>
                </a:lnTo>
                <a:lnTo>
                  <a:pt x="0" y="5628470"/>
                </a:lnTo>
                <a:lnTo>
                  <a:pt x="0" y="0"/>
                </a:lnTo>
                <a:close/>
              </a:path>
            </a:pathLst>
          </a:custGeom>
          <a:blipFill>
            <a:blip r:embed="rId2"/>
            <a:stretch>
              <a:fillRect/>
            </a:stretch>
          </a:blipFill>
        </p:spPr>
        <p:txBody>
          <a:bodyPr/>
          <a:lstStyle/>
          <a:p>
            <a:endParaRPr lang="es-CO"/>
          </a:p>
        </p:txBody>
      </p:sp>
      <p:sp>
        <p:nvSpPr>
          <p:cNvPr id="3" name="Freeform 3"/>
          <p:cNvSpPr/>
          <p:nvPr/>
        </p:nvSpPr>
        <p:spPr>
          <a:xfrm rot="1474434">
            <a:off x="6283279" y="-1091230"/>
            <a:ext cx="6173113" cy="6173113"/>
          </a:xfrm>
          <a:custGeom>
            <a:avLst/>
            <a:gdLst/>
            <a:ahLst/>
            <a:cxnLst/>
            <a:rect l="l" t="t" r="r" b="b"/>
            <a:pathLst>
              <a:path w="6173113" h="6173113">
                <a:moveTo>
                  <a:pt x="0" y="0"/>
                </a:moveTo>
                <a:lnTo>
                  <a:pt x="6173114" y="0"/>
                </a:lnTo>
                <a:lnTo>
                  <a:pt x="6173114" y="6173113"/>
                </a:lnTo>
                <a:lnTo>
                  <a:pt x="0" y="6173113"/>
                </a:lnTo>
                <a:lnTo>
                  <a:pt x="0" y="0"/>
                </a:lnTo>
                <a:close/>
              </a:path>
            </a:pathLst>
          </a:custGeom>
          <a:blipFill>
            <a:blip>
              <a:alphaModFix amt="55000"/>
              <a:extLst>
                <a:ext uri="{96DAC541-7B7A-43D3-8B79-37D633B846F1}">
                  <asvg:svgBlip xmlns:asvg="http://schemas.microsoft.com/office/drawing/2016/SVG/main" r:embed="rId3"/>
                </a:ext>
              </a:extLst>
            </a:blip>
            <a:stretch>
              <a:fillRect/>
            </a:stretch>
          </a:blipFill>
        </p:spPr>
        <p:txBody>
          <a:bodyPr/>
          <a:lstStyle/>
          <a:p>
            <a:endParaRPr lang="es-CO"/>
          </a:p>
        </p:txBody>
      </p:sp>
      <p:sp>
        <p:nvSpPr>
          <p:cNvPr id="4" name="TextBox 4"/>
          <p:cNvSpPr txBox="1"/>
          <p:nvPr/>
        </p:nvSpPr>
        <p:spPr>
          <a:xfrm>
            <a:off x="5588344" y="1172366"/>
            <a:ext cx="7111313" cy="1369695"/>
          </a:xfrm>
          <a:prstGeom prst="rect">
            <a:avLst/>
          </a:prstGeom>
        </p:spPr>
        <p:txBody>
          <a:bodyPr lIns="0" tIns="0" rIns="0" bIns="0" rtlCol="0" anchor="t">
            <a:spAutoFit/>
          </a:bodyPr>
          <a:lstStyle/>
          <a:p>
            <a:pPr marL="0" lvl="0" indent="0" algn="ctr">
              <a:lnSpc>
                <a:spcPts val="10080"/>
              </a:lnSpc>
              <a:spcBef>
                <a:spcPct val="0"/>
              </a:spcBef>
            </a:pPr>
            <a:r>
              <a:rPr lang="en-US" sz="7200">
                <a:solidFill>
                  <a:srgbClr val="2C509F"/>
                </a:solidFill>
                <a:latin typeface="Impact"/>
                <a:ea typeface="Impact"/>
                <a:cs typeface="Impact"/>
                <a:sym typeface="Impact"/>
              </a:rPr>
              <a:t>Música Especial</a:t>
            </a:r>
          </a:p>
        </p:txBody>
      </p:sp>
      <p:sp>
        <p:nvSpPr>
          <p:cNvPr id="5" name="TextBox 5"/>
          <p:cNvSpPr txBox="1"/>
          <p:nvPr/>
        </p:nvSpPr>
        <p:spPr>
          <a:xfrm>
            <a:off x="1548527" y="9599116"/>
            <a:ext cx="7461439" cy="220345"/>
          </a:xfrm>
          <a:prstGeom prst="rect">
            <a:avLst/>
          </a:prstGeom>
        </p:spPr>
        <p:txBody>
          <a:bodyPr lIns="0" tIns="0" rIns="0" bIns="0" rtlCol="0" anchor="t">
            <a:spAutoFit/>
          </a:bodyPr>
          <a:lstStyle/>
          <a:p>
            <a:pPr marL="0" lvl="0" indent="0" algn="l">
              <a:lnSpc>
                <a:spcPts val="1759"/>
              </a:lnSpc>
            </a:pPr>
            <a:r>
              <a:rPr lang="en-US" sz="1599">
                <a:solidFill>
                  <a:srgbClr val="2A6454">
                    <a:alpha val="40000"/>
                  </a:srgbClr>
                </a:solidFill>
                <a:latin typeface="PT Sans"/>
                <a:ea typeface="PT Sans"/>
                <a:cs typeface="PT Sans"/>
                <a:sym typeface="PT Sans"/>
              </a:rPr>
              <a:t>recursos-biblicos.com</a:t>
            </a:r>
          </a:p>
        </p:txBody>
      </p:sp>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B"/>
        </a:solidFill>
        <a:effectLst/>
      </p:bgPr>
    </p:bg>
    <p:spTree>
      <p:nvGrpSpPr>
        <p:cNvPr id="1" name=""/>
        <p:cNvGrpSpPr/>
        <p:nvPr/>
      </p:nvGrpSpPr>
      <p:grpSpPr>
        <a:xfrm>
          <a:off x="0" y="0"/>
          <a:ext cx="0" cy="0"/>
          <a:chOff x="0" y="0"/>
          <a:chExt cx="0" cy="0"/>
        </a:xfrm>
      </p:grpSpPr>
      <p:sp>
        <p:nvSpPr>
          <p:cNvPr id="2" name="Freeform 2"/>
          <p:cNvSpPr/>
          <p:nvPr/>
        </p:nvSpPr>
        <p:spPr>
          <a:xfrm>
            <a:off x="267161" y="0"/>
            <a:ext cx="2115096" cy="2115096"/>
          </a:xfrm>
          <a:custGeom>
            <a:avLst/>
            <a:gdLst/>
            <a:ahLst/>
            <a:cxnLst/>
            <a:rect l="l" t="t" r="r" b="b"/>
            <a:pathLst>
              <a:path w="2115096" h="2115096">
                <a:moveTo>
                  <a:pt x="0" y="0"/>
                </a:moveTo>
                <a:lnTo>
                  <a:pt x="2115096" y="0"/>
                </a:lnTo>
                <a:lnTo>
                  <a:pt x="2115096" y="2115096"/>
                </a:lnTo>
                <a:lnTo>
                  <a:pt x="0" y="211509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grpSp>
        <p:nvGrpSpPr>
          <p:cNvPr id="3" name="Group 3"/>
          <p:cNvGrpSpPr/>
          <p:nvPr/>
        </p:nvGrpSpPr>
        <p:grpSpPr>
          <a:xfrm>
            <a:off x="267161" y="376308"/>
            <a:ext cx="1362480" cy="1362480"/>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ACC87"/>
            </a:solidFill>
          </p:spPr>
          <p:txBody>
            <a:bodyPr/>
            <a:lstStyle/>
            <a:p>
              <a:endParaRPr lang="es-CO"/>
            </a:p>
          </p:txBody>
        </p:sp>
        <p:sp>
          <p:nvSpPr>
            <p:cNvPr id="5" name="TextBox 5"/>
            <p:cNvSpPr txBox="1"/>
            <p:nvPr/>
          </p:nvSpPr>
          <p:spPr>
            <a:xfrm>
              <a:off x="76200" y="123825"/>
              <a:ext cx="660400" cy="612775"/>
            </a:xfrm>
            <a:prstGeom prst="rect">
              <a:avLst/>
            </a:prstGeom>
          </p:spPr>
          <p:txBody>
            <a:bodyPr lIns="50800" tIns="50800" rIns="50800" bIns="50800" rtlCol="0" anchor="ctr"/>
            <a:lstStyle/>
            <a:p>
              <a:pPr algn="ctr">
                <a:lnSpc>
                  <a:spcPts val="2600"/>
                </a:lnSpc>
              </a:pPr>
              <a:endParaRPr/>
            </a:p>
          </p:txBody>
        </p:sp>
      </p:grpSp>
      <p:sp>
        <p:nvSpPr>
          <p:cNvPr id="6" name="Freeform 6"/>
          <p:cNvSpPr/>
          <p:nvPr/>
        </p:nvSpPr>
        <p:spPr>
          <a:xfrm rot="10367447">
            <a:off x="1662305" y="3630559"/>
            <a:ext cx="7229442" cy="5835743"/>
          </a:xfrm>
          <a:custGeom>
            <a:avLst/>
            <a:gdLst/>
            <a:ahLst/>
            <a:cxnLst/>
            <a:rect l="l" t="t" r="r" b="b"/>
            <a:pathLst>
              <a:path w="7229442" h="5835743">
                <a:moveTo>
                  <a:pt x="0" y="0"/>
                </a:moveTo>
                <a:lnTo>
                  <a:pt x="7229442" y="0"/>
                </a:lnTo>
                <a:lnTo>
                  <a:pt x="7229442" y="5835743"/>
                </a:lnTo>
                <a:lnTo>
                  <a:pt x="0" y="5835743"/>
                </a:lnTo>
                <a:lnTo>
                  <a:pt x="0" y="0"/>
                </a:lnTo>
                <a:close/>
              </a:path>
            </a:pathLst>
          </a:custGeom>
          <a:blipFill>
            <a:blip>
              <a:alphaModFix amt="30000"/>
              <a:extLst>
                <a:ext uri="{96DAC541-7B7A-43D3-8B79-37D633B846F1}">
                  <asvg:svgBlip xmlns:asvg="http://schemas.microsoft.com/office/drawing/2016/SVG/main" r:embed="rId3"/>
                </a:ext>
              </a:extLst>
            </a:blip>
            <a:stretch>
              <a:fillRect/>
            </a:stretch>
          </a:blipFill>
        </p:spPr>
        <p:txBody>
          <a:bodyPr/>
          <a:lstStyle/>
          <a:p>
            <a:endParaRPr lang="es-CO"/>
          </a:p>
        </p:txBody>
      </p:sp>
      <p:sp>
        <p:nvSpPr>
          <p:cNvPr id="7" name="TextBox 7"/>
          <p:cNvSpPr txBox="1"/>
          <p:nvPr/>
        </p:nvSpPr>
        <p:spPr>
          <a:xfrm>
            <a:off x="1028700" y="1028700"/>
            <a:ext cx="10211324" cy="1337944"/>
          </a:xfrm>
          <a:prstGeom prst="rect">
            <a:avLst/>
          </a:prstGeom>
        </p:spPr>
        <p:txBody>
          <a:bodyPr lIns="0" tIns="0" rIns="0" bIns="0" rtlCol="0" anchor="t">
            <a:spAutoFit/>
          </a:bodyPr>
          <a:lstStyle/>
          <a:p>
            <a:pPr marL="0" lvl="0" indent="0" algn="ctr">
              <a:lnSpc>
                <a:spcPts val="8799"/>
              </a:lnSpc>
              <a:spcBef>
                <a:spcPct val="0"/>
              </a:spcBef>
            </a:pPr>
            <a:r>
              <a:rPr lang="en-US" sz="8799">
                <a:solidFill>
                  <a:srgbClr val="2C509F"/>
                </a:solidFill>
                <a:latin typeface="Impact"/>
                <a:ea typeface="Impact"/>
                <a:cs typeface="Impact"/>
                <a:sym typeface="Impact"/>
              </a:rPr>
              <a:t>Abnegación</a:t>
            </a:r>
          </a:p>
        </p:txBody>
      </p:sp>
      <p:sp>
        <p:nvSpPr>
          <p:cNvPr id="8" name="TextBox 8"/>
          <p:cNvSpPr txBox="1"/>
          <p:nvPr/>
        </p:nvSpPr>
        <p:spPr>
          <a:xfrm>
            <a:off x="1028700" y="3040188"/>
            <a:ext cx="15601928" cy="5793105"/>
          </a:xfrm>
          <a:prstGeom prst="rect">
            <a:avLst/>
          </a:prstGeom>
        </p:spPr>
        <p:txBody>
          <a:bodyPr lIns="0" tIns="0" rIns="0" bIns="0" rtlCol="0" anchor="t">
            <a:spAutoFit/>
          </a:bodyPr>
          <a:lstStyle/>
          <a:p>
            <a:pPr algn="l">
              <a:lnSpc>
                <a:spcPts val="4619"/>
              </a:lnSpc>
            </a:pPr>
            <a:r>
              <a:rPr lang="en-US" sz="3299">
                <a:solidFill>
                  <a:srgbClr val="2A6454"/>
                </a:solidFill>
                <a:latin typeface="PT Sans"/>
                <a:ea typeface="PT Sans"/>
                <a:cs typeface="PT Sans"/>
                <a:sym typeface="PT Sans"/>
              </a:rPr>
              <a:t>Admiramos a las personas abnegadas. La abnegación implica renunciar a la comodidad, entregar tiempo valioso y realizar esfuerzos constantes en favor de la causa de Dios. Es una práctica respetada por todo lo que cuesta preparar y por el nivel de compromiso que demanda.</a:t>
            </a:r>
          </a:p>
          <a:p>
            <a:pPr algn="l">
              <a:lnSpc>
                <a:spcPts val="4619"/>
              </a:lnSpc>
            </a:pPr>
            <a:r>
              <a:rPr lang="en-US" sz="3299">
                <a:solidFill>
                  <a:srgbClr val="2A6454"/>
                </a:solidFill>
                <a:latin typeface="PT Sans"/>
                <a:ea typeface="PT Sans"/>
                <a:cs typeface="PT Sans"/>
                <a:sym typeface="PT Sans"/>
              </a:rPr>
              <a:t>Pero a menudo miramos el amor en la "despensa espiritual" y, al ver lo mucho que cuesta añadirlo a nuestras renuncias, preferimos reservarlo para no pagar el precio. La abnegación motivada por el compromiso ciego, la costumbre o el deseo de aprobación pierde su valor en el cielo. Lo que Dios valora no es la simple renuncia, sino el corazón con el que nos entregamos a los demás.</a:t>
            </a:r>
          </a:p>
          <a:p>
            <a:pPr marL="0" lvl="0" indent="0" algn="l">
              <a:lnSpc>
                <a:spcPts val="4619"/>
              </a:lnSpc>
              <a:spcBef>
                <a:spcPct val="0"/>
              </a:spcBef>
            </a:pPr>
            <a:endParaRPr lang="en-US" sz="3299">
              <a:solidFill>
                <a:srgbClr val="2A6454"/>
              </a:solidFill>
              <a:latin typeface="PT Sans"/>
              <a:ea typeface="PT Sans"/>
              <a:cs typeface="PT Sans"/>
              <a:sym typeface="PT Sans"/>
            </a:endParaRPr>
          </a:p>
        </p:txBody>
      </p:sp>
      <p:sp>
        <p:nvSpPr>
          <p:cNvPr id="9" name="TextBox 9"/>
          <p:cNvSpPr txBox="1"/>
          <p:nvPr/>
        </p:nvSpPr>
        <p:spPr>
          <a:xfrm>
            <a:off x="1548527" y="9599116"/>
            <a:ext cx="7461439" cy="220345"/>
          </a:xfrm>
          <a:prstGeom prst="rect">
            <a:avLst/>
          </a:prstGeom>
        </p:spPr>
        <p:txBody>
          <a:bodyPr lIns="0" tIns="0" rIns="0" bIns="0" rtlCol="0" anchor="t">
            <a:spAutoFit/>
          </a:bodyPr>
          <a:lstStyle/>
          <a:p>
            <a:pPr marL="0" lvl="0" indent="0" algn="l">
              <a:lnSpc>
                <a:spcPts val="1759"/>
              </a:lnSpc>
            </a:pPr>
            <a:r>
              <a:rPr lang="en-US" sz="1599">
                <a:solidFill>
                  <a:srgbClr val="2A6454">
                    <a:alpha val="40000"/>
                  </a:srgbClr>
                </a:solidFill>
                <a:latin typeface="PT Sans"/>
                <a:ea typeface="PT Sans"/>
                <a:cs typeface="PT Sans"/>
                <a:sym typeface="PT Sans"/>
              </a:rPr>
              <a:t>recursos-biblicos.com</a:t>
            </a:r>
          </a:p>
        </p:txBody>
      </p:sp>
      <p:sp>
        <p:nvSpPr>
          <p:cNvPr id="10" name="Freeform 10"/>
          <p:cNvSpPr/>
          <p:nvPr/>
        </p:nvSpPr>
        <p:spPr>
          <a:xfrm>
            <a:off x="500129" y="534671"/>
            <a:ext cx="824580" cy="988059"/>
          </a:xfrm>
          <a:custGeom>
            <a:avLst/>
            <a:gdLst/>
            <a:ahLst/>
            <a:cxnLst/>
            <a:rect l="l" t="t" r="r" b="b"/>
            <a:pathLst>
              <a:path w="824580" h="988059">
                <a:moveTo>
                  <a:pt x="0" y="0"/>
                </a:moveTo>
                <a:lnTo>
                  <a:pt x="824580" y="0"/>
                </a:lnTo>
                <a:lnTo>
                  <a:pt x="824580" y="988058"/>
                </a:lnTo>
                <a:lnTo>
                  <a:pt x="0" y="988058"/>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s-CO"/>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1134</Words>
  <Application>Microsoft Office PowerPoint</Application>
  <PresentationFormat>Personalizado</PresentationFormat>
  <Paragraphs>83</Paragraphs>
  <Slides>18</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18</vt:i4>
      </vt:variant>
    </vt:vector>
  </HeadingPairs>
  <TitlesOfParts>
    <vt:vector size="25" baseType="lpstr">
      <vt:lpstr>Impact</vt:lpstr>
      <vt:lpstr>PT Sans</vt:lpstr>
      <vt:lpstr>Calibri</vt:lpstr>
      <vt:lpstr>Arial</vt:lpstr>
      <vt:lpstr>Arimo</vt:lpstr>
      <vt:lpstr>PT Sans Bold</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Programa DIA PPT 15-08-26</dc:title>
  <cp:lastModifiedBy>Diego Castilla</cp:lastModifiedBy>
  <cp:revision>2</cp:revision>
  <dcterms:created xsi:type="dcterms:W3CDTF">2006-08-16T00:00:00Z</dcterms:created>
  <dcterms:modified xsi:type="dcterms:W3CDTF">2026-08-12T01:12:44Z</dcterms:modified>
  <dc:identifier>DAHSBaGDRRk</dc:identifier>
</cp:coreProperties>
</file>