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x="18288000" cy="10287000"/>
  <p:notesSz cx="6858000" cy="9144000"/>
  <p:embeddedFontLst>
    <p:embeddedFont>
      <p:font typeface="League Gothic" charset="1" panose="00000500000000000000"/>
      <p:regular r:id="rId33"/>
    </p:embeddedFont>
    <p:embeddedFont>
      <p:font typeface="Montserrat Light" charset="1" panose="00000400000000000000"/>
      <p:regular r:id="rId34"/>
    </p:embeddedFont>
    <p:embeddedFont>
      <p:font typeface="Montserrat" charset="1" panose="00000500000000000000"/>
      <p:regular r:id="rId35"/>
    </p:embeddedFont>
    <p:embeddedFont>
      <p:font typeface="Montserrat Bold" charset="1" panose="00000800000000000000"/>
      <p:regular r:id="rId36"/>
    </p:embeddedFont>
    <p:embeddedFont>
      <p:font typeface="Bebas Neue Bold" charset="1" panose="020B0606020202050201"/>
      <p:regular r:id="rId37"/>
    </p:embeddedFont>
    <p:embeddedFont>
      <p:font typeface="Open Sans Ultra-Bold" charset="1" panose="00000000000000000000"/>
      <p:regular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36" Target="fonts/font36.fntdata" Type="http://schemas.openxmlformats.org/officeDocument/2006/relationships/font"/><Relationship Id="rId37" Target="fonts/font37.fntdata" Type="http://schemas.openxmlformats.org/officeDocument/2006/relationships/font"/><Relationship Id="rId38" Target="fonts/font38.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png" Type="http://schemas.openxmlformats.org/officeDocument/2006/relationships/image"/><Relationship Id="rId4" Target="../media/image20.png" Type="http://schemas.openxmlformats.org/officeDocument/2006/relationships/image"/><Relationship Id="rId5" Target="../media/image21.png" Type="http://schemas.openxmlformats.org/officeDocument/2006/relationships/image"/><Relationship Id="rId6" Target="../media/image22.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jpe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png" Type="http://schemas.openxmlformats.org/officeDocument/2006/relationships/image"/><Relationship Id="rId4" Target="../media/image20.png" Type="http://schemas.openxmlformats.org/officeDocument/2006/relationships/image"/><Relationship Id="rId5" Target="../media/image25.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png" Type="http://schemas.openxmlformats.org/officeDocument/2006/relationships/image"/><Relationship Id="rId3" Target="../media/image27.png" Type="http://schemas.openxmlformats.org/officeDocument/2006/relationships/image"/><Relationship Id="rId4" Target="../media/image28.png" Type="http://schemas.openxmlformats.org/officeDocument/2006/relationships/image"/><Relationship Id="rId5" Target="../media/image29.png" Type="http://schemas.openxmlformats.org/officeDocument/2006/relationships/image"/><Relationship Id="rId6" Target="../media/image30.png" Type="http://schemas.openxmlformats.org/officeDocument/2006/relationships/image"/><Relationship Id="rId7" Target="../media/image31.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png" Type="http://schemas.openxmlformats.org/officeDocument/2006/relationships/image"/><Relationship Id="rId4" Target="../media/image20.png" Type="http://schemas.openxmlformats.org/officeDocument/2006/relationships/image"/><Relationship Id="rId5" Target="../media/image32.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png" Type="http://schemas.openxmlformats.org/officeDocument/2006/relationships/image"/><Relationship Id="rId4" Target="../media/image20.png" Type="http://schemas.openxmlformats.org/officeDocument/2006/relationships/image"/><Relationship Id="rId5" Target="../media/image33.jpeg" Type="http://schemas.openxmlformats.org/officeDocument/2006/relationships/image"/><Relationship Id="rId6" Target="../media/image34.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png" Type="http://schemas.openxmlformats.org/officeDocument/2006/relationships/image"/><Relationship Id="rId4" Target="../media/image35.jpe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png" Type="http://schemas.openxmlformats.org/officeDocument/2006/relationships/image"/><Relationship Id="rId4" Target="../media/image36.jpeg" Type="http://schemas.openxmlformats.org/officeDocument/2006/relationships/image"/><Relationship Id="rId5" Target="../media/image10.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png" Type="http://schemas.openxmlformats.org/officeDocument/2006/relationships/image"/><Relationship Id="rId4" Target="../media/image9.jpeg" Type="http://schemas.openxmlformats.org/officeDocument/2006/relationships/image"/><Relationship Id="rId5" Target="../media/image10.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5ACD81"/>
        </a:solidFill>
      </p:bgPr>
    </p:bg>
    <p:spTree>
      <p:nvGrpSpPr>
        <p:cNvPr id="1" name=""/>
        <p:cNvGrpSpPr/>
        <p:nvPr/>
      </p:nvGrpSpPr>
      <p:grpSpPr>
        <a:xfrm>
          <a:off x="0" y="0"/>
          <a:ext cx="0" cy="0"/>
          <a:chOff x="0" y="0"/>
          <a:chExt cx="0" cy="0"/>
        </a:xfrm>
      </p:grpSpPr>
      <p:sp>
        <p:nvSpPr>
          <p:cNvPr name="Freeform 2" id="2"/>
          <p:cNvSpPr/>
          <p:nvPr/>
        </p:nvSpPr>
        <p:spPr>
          <a:xfrm flipH="false" flipV="false" rot="0">
            <a:off x="-416442" y="-197769"/>
            <a:ext cx="7378622" cy="10682539"/>
          </a:xfrm>
          <a:custGeom>
            <a:avLst/>
            <a:gdLst/>
            <a:ahLst/>
            <a:cxnLst/>
            <a:rect r="r" b="b" t="t" l="l"/>
            <a:pathLst>
              <a:path h="10682539" w="7378622">
                <a:moveTo>
                  <a:pt x="0" y="0"/>
                </a:moveTo>
                <a:lnTo>
                  <a:pt x="7378622" y="0"/>
                </a:lnTo>
                <a:lnTo>
                  <a:pt x="7378622" y="10682538"/>
                </a:lnTo>
                <a:lnTo>
                  <a:pt x="0" y="10682538"/>
                </a:lnTo>
                <a:lnTo>
                  <a:pt x="0" y="0"/>
                </a:lnTo>
                <a:close/>
              </a:path>
            </a:pathLst>
          </a:custGeom>
          <a:blipFill>
            <a:blip r:embed="rId2"/>
            <a:stretch>
              <a:fillRect l="-58854" t="0" r="-58854" b="0"/>
            </a:stretch>
          </a:blipFill>
        </p:spPr>
      </p:sp>
      <p:sp>
        <p:nvSpPr>
          <p:cNvPr name="TextBox 3" id="3"/>
          <p:cNvSpPr txBox="true"/>
          <p:nvPr/>
        </p:nvSpPr>
        <p:spPr>
          <a:xfrm rot="0">
            <a:off x="7553996" y="2058020"/>
            <a:ext cx="9301900" cy="4622811"/>
          </a:xfrm>
          <a:prstGeom prst="rect">
            <a:avLst/>
          </a:prstGeom>
        </p:spPr>
        <p:txBody>
          <a:bodyPr anchor="t" rtlCol="false" tIns="0" lIns="0" bIns="0" rIns="0">
            <a:spAutoFit/>
          </a:bodyPr>
          <a:lstStyle/>
          <a:p>
            <a:pPr algn="l">
              <a:lnSpc>
                <a:spcPts val="14300"/>
              </a:lnSpc>
            </a:pPr>
            <a:r>
              <a:rPr lang="en-US" sz="13000" spc="559">
                <a:solidFill>
                  <a:srgbClr val="FFFFFF"/>
                </a:solidFill>
                <a:latin typeface="League Gothic"/>
                <a:ea typeface="League Gothic"/>
                <a:cs typeface="League Gothic"/>
                <a:sym typeface="League Gothic"/>
              </a:rPr>
              <a:t>EL DIEZMO: </a:t>
            </a:r>
          </a:p>
          <a:p>
            <a:pPr algn="l">
              <a:lnSpc>
                <a:spcPts val="11001"/>
              </a:lnSpc>
            </a:pPr>
            <a:r>
              <a:rPr lang="en-US" sz="10001" spc="430">
                <a:solidFill>
                  <a:srgbClr val="FFFFFF"/>
                </a:solidFill>
                <a:latin typeface="League Gothic"/>
                <a:ea typeface="League Gothic"/>
                <a:cs typeface="League Gothic"/>
                <a:sym typeface="League Gothic"/>
              </a:rPr>
              <a:t>¿INVENCIÓN HUMANA O DIVINA?</a:t>
            </a:r>
          </a:p>
        </p:txBody>
      </p:sp>
      <p:sp>
        <p:nvSpPr>
          <p:cNvPr name="AutoShape 4" id="4"/>
          <p:cNvSpPr/>
          <p:nvPr/>
        </p:nvSpPr>
        <p:spPr>
          <a:xfrm rot="0">
            <a:off x="17447712" y="-132633"/>
            <a:ext cx="884555" cy="10617402"/>
          </a:xfrm>
          <a:prstGeom prst="rect">
            <a:avLst/>
          </a:prstGeom>
          <a:solidFill>
            <a:srgbClr val="FFFFFF"/>
          </a:solidFill>
        </p:spPr>
      </p:sp>
      <p:sp>
        <p:nvSpPr>
          <p:cNvPr name="TextBox 5" id="5"/>
          <p:cNvSpPr txBox="true"/>
          <p:nvPr/>
        </p:nvSpPr>
        <p:spPr>
          <a:xfrm rot="0">
            <a:off x="8085446" y="8348594"/>
            <a:ext cx="6930650" cy="1335405"/>
          </a:xfrm>
          <a:prstGeom prst="rect">
            <a:avLst/>
          </a:prstGeom>
        </p:spPr>
        <p:txBody>
          <a:bodyPr anchor="t" rtlCol="false" tIns="0" lIns="0" bIns="0" rIns="0">
            <a:spAutoFit/>
          </a:bodyPr>
          <a:lstStyle/>
          <a:p>
            <a:pPr algn="ctr">
              <a:lnSpc>
                <a:spcPts val="5309"/>
              </a:lnSpc>
            </a:pPr>
            <a:r>
              <a:rPr lang="en-US" sz="4500" spc="359">
                <a:solidFill>
                  <a:srgbClr val="2C341F"/>
                </a:solidFill>
                <a:latin typeface="Montserrat Light"/>
                <a:ea typeface="Montserrat Light"/>
                <a:cs typeface="Montserrat Light"/>
                <a:sym typeface="Montserrat Light"/>
              </a:rPr>
              <a:t>PROGRAMA DE ESCUELA SABATICA</a:t>
            </a:r>
          </a:p>
        </p:txBody>
      </p:sp>
      <p:sp>
        <p:nvSpPr>
          <p:cNvPr name="AutoShape 6" id="6"/>
          <p:cNvSpPr/>
          <p:nvPr/>
        </p:nvSpPr>
        <p:spPr>
          <a:xfrm rot="0">
            <a:off x="3169518" y="8959017"/>
            <a:ext cx="4915928" cy="105034"/>
          </a:xfrm>
          <a:prstGeom prst="rect">
            <a:avLst/>
          </a:prstGeom>
          <a:solidFill>
            <a:srgbClr val="FFFFFF"/>
          </a:solidFill>
        </p:spPr>
      </p:sp>
      <p:sp>
        <p:nvSpPr>
          <p:cNvPr name="TextBox 7" id="7"/>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5ACD81"/>
        </a:solidFill>
      </p:bgPr>
    </p:bg>
    <p:spTree>
      <p:nvGrpSpPr>
        <p:cNvPr id="1" name=""/>
        <p:cNvGrpSpPr/>
        <p:nvPr/>
      </p:nvGrpSpPr>
      <p:grpSpPr>
        <a:xfrm>
          <a:off x="0" y="0"/>
          <a:ext cx="0" cy="0"/>
          <a:chOff x="0" y="0"/>
          <a:chExt cx="0" cy="0"/>
        </a:xfrm>
      </p:grpSpPr>
      <p:sp>
        <p:nvSpPr>
          <p:cNvPr name="AutoShape 2" id="2"/>
          <p:cNvSpPr/>
          <p:nvPr/>
        </p:nvSpPr>
        <p:spPr>
          <a:xfrm rot="0">
            <a:off x="2903557" y="1028700"/>
            <a:ext cx="17897486" cy="113451"/>
          </a:xfrm>
          <a:prstGeom prst="rect">
            <a:avLst/>
          </a:prstGeom>
          <a:solidFill>
            <a:srgbClr val="FFFFFF"/>
          </a:solidFill>
        </p:spPr>
      </p:sp>
      <p:sp>
        <p:nvSpPr>
          <p:cNvPr name="Freeform 3" id="3"/>
          <p:cNvSpPr/>
          <p:nvPr/>
        </p:nvSpPr>
        <p:spPr>
          <a:xfrm flipH="false" flipV="false" rot="0">
            <a:off x="-403747" y="2152576"/>
            <a:ext cx="19095495" cy="3819099"/>
          </a:xfrm>
          <a:custGeom>
            <a:avLst/>
            <a:gdLst/>
            <a:ahLst/>
            <a:cxnLst/>
            <a:rect r="r" b="b" t="t" l="l"/>
            <a:pathLst>
              <a:path h="3819099" w="19095495">
                <a:moveTo>
                  <a:pt x="0" y="0"/>
                </a:moveTo>
                <a:lnTo>
                  <a:pt x="19095494" y="0"/>
                </a:lnTo>
                <a:lnTo>
                  <a:pt x="19095494" y="3819098"/>
                </a:lnTo>
                <a:lnTo>
                  <a:pt x="0" y="38190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6445301" y="6877324"/>
            <a:ext cx="10813999" cy="1315085"/>
          </a:xfrm>
          <a:prstGeom prst="rect">
            <a:avLst/>
          </a:prstGeom>
        </p:spPr>
        <p:txBody>
          <a:bodyPr anchor="t" rtlCol="false" tIns="0" lIns="0" bIns="0" rIns="0">
            <a:spAutoFit/>
          </a:bodyPr>
          <a:lstStyle/>
          <a:p>
            <a:pPr algn="r">
              <a:lnSpc>
                <a:spcPts val="10720"/>
              </a:lnSpc>
            </a:pPr>
            <a:r>
              <a:rPr lang="en-US" sz="8000" spc="160">
                <a:solidFill>
                  <a:srgbClr val="FFFFFF"/>
                </a:solidFill>
                <a:latin typeface="Montserrat"/>
                <a:ea typeface="Montserrat"/>
                <a:cs typeface="Montserrat"/>
                <a:sym typeface="Montserrat"/>
              </a:rPr>
              <a:t>MUSICA ESPECIAL</a:t>
            </a:r>
          </a:p>
        </p:txBody>
      </p:sp>
      <p:sp>
        <p:nvSpPr>
          <p:cNvPr name="TextBox 5" id="5"/>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5ACD81"/>
        </a:solidFill>
      </p:bgPr>
    </p:bg>
    <p:spTree>
      <p:nvGrpSpPr>
        <p:cNvPr id="1" name=""/>
        <p:cNvGrpSpPr/>
        <p:nvPr/>
      </p:nvGrpSpPr>
      <p:grpSpPr>
        <a:xfrm>
          <a:off x="0" y="0"/>
          <a:ext cx="0" cy="0"/>
          <a:chOff x="0" y="0"/>
          <a:chExt cx="0" cy="0"/>
        </a:xfrm>
      </p:grpSpPr>
      <p:sp>
        <p:nvSpPr>
          <p:cNvPr name="AutoShape 2" id="2"/>
          <p:cNvSpPr/>
          <p:nvPr/>
        </p:nvSpPr>
        <p:spPr>
          <a:xfrm rot="0">
            <a:off x="-228600" y="-197769"/>
            <a:ext cx="4400550" cy="8229600"/>
          </a:xfrm>
          <a:prstGeom prst="rect">
            <a:avLst/>
          </a:prstGeom>
          <a:solidFill>
            <a:srgbClr val="FFFFFF"/>
          </a:solidFill>
        </p:spPr>
      </p:sp>
      <p:sp>
        <p:nvSpPr>
          <p:cNvPr name="Freeform 3" id="3"/>
          <p:cNvSpPr/>
          <p:nvPr/>
        </p:nvSpPr>
        <p:spPr>
          <a:xfrm flipH="false" flipV="false" rot="0">
            <a:off x="2363969" y="-81878"/>
            <a:ext cx="5306949" cy="10450756"/>
          </a:xfrm>
          <a:custGeom>
            <a:avLst/>
            <a:gdLst/>
            <a:ahLst/>
            <a:cxnLst/>
            <a:rect r="r" b="b" t="t" l="l"/>
            <a:pathLst>
              <a:path h="10450756" w="5306949">
                <a:moveTo>
                  <a:pt x="0" y="0"/>
                </a:moveTo>
                <a:lnTo>
                  <a:pt x="5306949" y="0"/>
                </a:lnTo>
                <a:lnTo>
                  <a:pt x="5306949" y="10450756"/>
                </a:lnTo>
                <a:lnTo>
                  <a:pt x="0" y="10450756"/>
                </a:lnTo>
                <a:lnTo>
                  <a:pt x="0" y="0"/>
                </a:lnTo>
                <a:close/>
              </a:path>
            </a:pathLst>
          </a:custGeom>
          <a:blipFill>
            <a:blip r:embed="rId2"/>
            <a:stretch>
              <a:fillRect l="-60430" t="0" r="-135698" b="0"/>
            </a:stretch>
          </a:blipFill>
        </p:spPr>
      </p:sp>
      <p:sp>
        <p:nvSpPr>
          <p:cNvPr name="TextBox 4" id="4"/>
          <p:cNvSpPr txBox="true"/>
          <p:nvPr/>
        </p:nvSpPr>
        <p:spPr>
          <a:xfrm rot="0">
            <a:off x="7944891" y="1893888"/>
            <a:ext cx="8909755" cy="5076825"/>
          </a:xfrm>
          <a:prstGeom prst="rect">
            <a:avLst/>
          </a:prstGeom>
        </p:spPr>
        <p:txBody>
          <a:bodyPr anchor="t" rtlCol="false" tIns="0" lIns="0" bIns="0" rIns="0">
            <a:spAutoFit/>
          </a:bodyPr>
          <a:lstStyle/>
          <a:p>
            <a:pPr algn="l">
              <a:lnSpc>
                <a:spcPts val="13200"/>
              </a:lnSpc>
            </a:pPr>
            <a:r>
              <a:rPr lang="en-US" sz="12000" spc="359">
                <a:solidFill>
                  <a:srgbClr val="FFFFFF"/>
                </a:solidFill>
                <a:latin typeface="League Gothic"/>
                <a:ea typeface="League Gothic"/>
                <a:cs typeface="League Gothic"/>
                <a:sym typeface="League Gothic"/>
              </a:rPr>
              <a:t>¿PARA QUIÉN ES EL DIEZMO SEGÚN LA BIBLIA?</a:t>
            </a:r>
          </a:p>
        </p:txBody>
      </p:sp>
      <p:sp>
        <p:nvSpPr>
          <p:cNvPr name="AutoShape 5" id="5"/>
          <p:cNvSpPr/>
          <p:nvPr/>
        </p:nvSpPr>
        <p:spPr>
          <a:xfrm rot="0">
            <a:off x="7260908" y="9153266"/>
            <a:ext cx="4458133" cy="105034"/>
          </a:xfrm>
          <a:prstGeom prst="rect">
            <a:avLst/>
          </a:prstGeom>
          <a:solidFill>
            <a:srgbClr val="FFFFFF"/>
          </a:solidFill>
        </p:spPr>
      </p:sp>
      <p:sp>
        <p:nvSpPr>
          <p:cNvPr name="TextBox 6" id="6"/>
          <p:cNvSpPr txBox="true"/>
          <p:nvPr/>
        </p:nvSpPr>
        <p:spPr>
          <a:xfrm rot="0">
            <a:off x="1028700" y="942975"/>
            <a:ext cx="1918408" cy="1606550"/>
          </a:xfrm>
          <a:prstGeom prst="rect">
            <a:avLst/>
          </a:prstGeom>
        </p:spPr>
        <p:txBody>
          <a:bodyPr anchor="t" rtlCol="false" tIns="0" lIns="0" bIns="0" rIns="0">
            <a:spAutoFit/>
          </a:bodyPr>
          <a:lstStyle/>
          <a:p>
            <a:pPr algn="l">
              <a:lnSpc>
                <a:spcPts val="12999"/>
              </a:lnSpc>
            </a:pPr>
            <a:r>
              <a:rPr lang="en-US" b="true" sz="9999" spc="499">
                <a:solidFill>
                  <a:srgbClr val="2C341F"/>
                </a:solidFill>
                <a:latin typeface="Montserrat Bold"/>
                <a:ea typeface="Montserrat Bold"/>
                <a:cs typeface="Montserrat Bold"/>
                <a:sym typeface="Montserrat Bold"/>
              </a:rPr>
              <a:t>3.</a:t>
            </a:r>
          </a:p>
        </p:txBody>
      </p:sp>
      <p:sp>
        <p:nvSpPr>
          <p:cNvPr name="TextBox 7" id="7"/>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1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905123" y="1079884"/>
            <a:ext cx="16354177" cy="2828925"/>
          </a:xfrm>
          <a:prstGeom prst="rect">
            <a:avLst/>
          </a:prstGeom>
        </p:spPr>
        <p:txBody>
          <a:bodyPr anchor="t" rtlCol="false" tIns="0" lIns="0" bIns="0" rIns="0">
            <a:spAutoFit/>
          </a:bodyPr>
          <a:lstStyle/>
          <a:p>
            <a:pPr algn="l">
              <a:lnSpc>
                <a:spcPts val="4500"/>
              </a:lnSpc>
            </a:pPr>
            <a:r>
              <a:rPr lang="en-US" sz="3000" spc="30">
                <a:solidFill>
                  <a:srgbClr val="2C341F"/>
                </a:solidFill>
                <a:latin typeface="Montserrat Light"/>
                <a:ea typeface="Montserrat Light"/>
                <a:cs typeface="Montserrat Light"/>
                <a:sym typeface="Montserrat Light"/>
              </a:rPr>
              <a:t>Como ya se ha dicho, Abraham</a:t>
            </a:r>
            <a:r>
              <a:rPr lang="en-US" sz="3000" spc="30">
                <a:solidFill>
                  <a:srgbClr val="2C341F"/>
                </a:solidFill>
                <a:latin typeface="Montserrat Light"/>
                <a:ea typeface="Montserrat Light"/>
                <a:cs typeface="Montserrat Light"/>
                <a:sym typeface="Montserrat Light"/>
              </a:rPr>
              <a:t> le dio el diezmo al sacerdote Melquisedec (Génesis 14: 20). Asimismo, el Señor le dijo a Moisés que el diezmo era para los sacerdotes que ministraban tiempo completo en el santuario; de todas las tribus, la única que no tenía tierra para sustentarse ni herencia era la de Leví. Por lo tanto, el Señor determinó que su diezmo era para el sustento de sus sacerdotes y de su familia. </a:t>
            </a:r>
          </a:p>
        </p:txBody>
      </p:sp>
      <p:sp>
        <p:nvSpPr>
          <p:cNvPr name="AutoShape 3" id="3"/>
          <p:cNvSpPr/>
          <p:nvPr/>
        </p:nvSpPr>
        <p:spPr>
          <a:xfrm rot="0">
            <a:off x="-211253" y="4469043"/>
            <a:ext cx="7082207" cy="105034"/>
          </a:xfrm>
          <a:prstGeom prst="rect">
            <a:avLst/>
          </a:prstGeom>
          <a:solidFill>
            <a:srgbClr val="5ACD81"/>
          </a:solidFill>
        </p:spPr>
      </p:sp>
      <p:sp>
        <p:nvSpPr>
          <p:cNvPr name="TextBox 4" id="4"/>
          <p:cNvSpPr txBox="true"/>
          <p:nvPr/>
        </p:nvSpPr>
        <p:spPr>
          <a:xfrm rot="0">
            <a:off x="905123" y="4714875"/>
            <a:ext cx="16354177" cy="4543425"/>
          </a:xfrm>
          <a:prstGeom prst="rect">
            <a:avLst/>
          </a:prstGeom>
        </p:spPr>
        <p:txBody>
          <a:bodyPr anchor="t" rtlCol="false" tIns="0" lIns="0" bIns="0" rIns="0">
            <a:spAutoFit/>
          </a:bodyPr>
          <a:lstStyle/>
          <a:p>
            <a:pPr algn="l">
              <a:lnSpc>
                <a:spcPts val="4500"/>
              </a:lnSpc>
            </a:pPr>
            <a:r>
              <a:rPr lang="en-US" sz="3000" spc="30" b="true">
                <a:solidFill>
                  <a:srgbClr val="2C341F"/>
                </a:solidFill>
                <a:latin typeface="Montserrat Bold"/>
                <a:ea typeface="Montserrat Bold"/>
                <a:cs typeface="Montserrat Bold"/>
                <a:sym typeface="Montserrat Bold"/>
              </a:rPr>
              <a:t>«Yo he dado a los hijos de Leví todos los diezmos en Israel como heredad por su ministerio, por cuanto ellos sirven en el ministerio del tabernáculo de reunión» (Números 18: 21). «Pero los levitas harán el servicio del tabernáculo de reunión, y ellos cargarán con su iniquidad. Es estatuto perpetuo para vuestros descendientes: no poseerán heredad entre los hijos de Israel. Porque a los levitas les he dado como heredad los diezmos de los hijos de Israel, que presentarán como ofrenda a Jehová, por lo cual les he dicho: "Entre los hijos de Israel no poseerán heredad"»(Números 18: 23-24).</a:t>
            </a:r>
          </a:p>
        </p:txBody>
      </p:sp>
      <p:sp>
        <p:nvSpPr>
          <p:cNvPr name="TextBox 5" id="5"/>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1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905123" y="1566260"/>
            <a:ext cx="16354177" cy="1685925"/>
          </a:xfrm>
          <a:prstGeom prst="rect">
            <a:avLst/>
          </a:prstGeom>
        </p:spPr>
        <p:txBody>
          <a:bodyPr anchor="t" rtlCol="false" tIns="0" lIns="0" bIns="0" rIns="0">
            <a:spAutoFit/>
          </a:bodyPr>
          <a:lstStyle/>
          <a:p>
            <a:pPr algn="l">
              <a:lnSpc>
                <a:spcPts val="4500"/>
              </a:lnSpc>
            </a:pPr>
            <a:r>
              <a:rPr lang="en-US" sz="3000" spc="30">
                <a:solidFill>
                  <a:srgbClr val="2C341F"/>
                </a:solidFill>
                <a:latin typeface="Montserrat Light"/>
                <a:ea typeface="Montserrat Light"/>
                <a:cs typeface="Montserrat Light"/>
                <a:sym typeface="Montserrat Light"/>
              </a:rPr>
              <a:t>E</a:t>
            </a:r>
            <a:r>
              <a:rPr lang="en-US" sz="3000" spc="30">
                <a:solidFill>
                  <a:srgbClr val="2C341F"/>
                </a:solidFill>
                <a:latin typeface="Montserrat Light"/>
                <a:ea typeface="Montserrat Light"/>
                <a:cs typeface="Montserrat Light"/>
                <a:sym typeface="Montserrat Light"/>
              </a:rPr>
              <a:t>l diezmo era para el sustento de los ministros o sacerdotes que trabajaban tiempo completo en el santuario, no era destinado para otra cosa que no sea para ese fin. Este principio lo expresó el apóstol Pablo: </a:t>
            </a:r>
          </a:p>
        </p:txBody>
      </p:sp>
      <p:sp>
        <p:nvSpPr>
          <p:cNvPr name="AutoShape 3" id="3"/>
          <p:cNvSpPr/>
          <p:nvPr/>
        </p:nvSpPr>
        <p:spPr>
          <a:xfrm rot="0">
            <a:off x="-183894" y="6995983"/>
            <a:ext cx="7082207" cy="105034"/>
          </a:xfrm>
          <a:prstGeom prst="rect">
            <a:avLst/>
          </a:prstGeom>
          <a:solidFill>
            <a:srgbClr val="5ACD81"/>
          </a:solidFill>
        </p:spPr>
      </p:sp>
      <p:sp>
        <p:nvSpPr>
          <p:cNvPr name="TextBox 4" id="4"/>
          <p:cNvSpPr txBox="true"/>
          <p:nvPr/>
        </p:nvSpPr>
        <p:spPr>
          <a:xfrm rot="0">
            <a:off x="2150432" y="3686175"/>
            <a:ext cx="13399370" cy="2828925"/>
          </a:xfrm>
          <a:prstGeom prst="rect">
            <a:avLst/>
          </a:prstGeom>
        </p:spPr>
        <p:txBody>
          <a:bodyPr anchor="t" rtlCol="false" tIns="0" lIns="0" bIns="0" rIns="0">
            <a:spAutoFit/>
          </a:bodyPr>
          <a:lstStyle/>
          <a:p>
            <a:pPr algn="l">
              <a:lnSpc>
                <a:spcPts val="4500"/>
              </a:lnSpc>
            </a:pPr>
            <a:r>
              <a:rPr lang="en-US" sz="3000" spc="30" b="true">
                <a:solidFill>
                  <a:srgbClr val="2C341F"/>
                </a:solidFill>
                <a:latin typeface="Montserrat Bold"/>
                <a:ea typeface="Montserrat Bold"/>
                <a:cs typeface="Montserrat Bold"/>
                <a:sym typeface="Montserrat Bold"/>
              </a:rPr>
              <a:t>«¿No saben que los que sirven en el templo reciben su alimento del templo y que los que atienden el altar participan de lo que se ofrece en el altar? Así también el Señor ha ordenado que quienes predican el evangelio vivan de este ministerio» (1 Corintios 9: 13-14, NVI). </a:t>
            </a:r>
          </a:p>
        </p:txBody>
      </p:sp>
      <p:sp>
        <p:nvSpPr>
          <p:cNvPr name="TextBox 5" id="5"/>
          <p:cNvSpPr txBox="true"/>
          <p:nvPr/>
        </p:nvSpPr>
        <p:spPr>
          <a:xfrm rot="0">
            <a:off x="1057523" y="7496175"/>
            <a:ext cx="16354177" cy="1685925"/>
          </a:xfrm>
          <a:prstGeom prst="rect">
            <a:avLst/>
          </a:prstGeom>
        </p:spPr>
        <p:txBody>
          <a:bodyPr anchor="t" rtlCol="false" tIns="0" lIns="0" bIns="0" rIns="0">
            <a:spAutoFit/>
          </a:bodyPr>
          <a:lstStyle/>
          <a:p>
            <a:pPr algn="l">
              <a:lnSpc>
                <a:spcPts val="4500"/>
              </a:lnSpc>
            </a:pPr>
            <a:r>
              <a:rPr lang="en-US" sz="3000" spc="30">
                <a:solidFill>
                  <a:srgbClr val="2C341F"/>
                </a:solidFill>
                <a:latin typeface="Montserrat"/>
                <a:ea typeface="Montserrat"/>
                <a:cs typeface="Montserrat"/>
                <a:sym typeface="Montserrat"/>
              </a:rPr>
              <a:t>Es por esta razón bíblica que la Iglesia Adventista del Séptimo Día sustenta a sus pastores como veremos más adelante con parte del diezmo, ya que estos se dedican a tiempo completo a ministrar en favor del pueblo de Dios. </a:t>
            </a:r>
          </a:p>
        </p:txBody>
      </p:sp>
      <p:sp>
        <p:nvSpPr>
          <p:cNvPr name="TextBox 6" id="6"/>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0" y="3857638"/>
            <a:ext cx="8277225" cy="6429362"/>
          </a:xfrm>
          <a:custGeom>
            <a:avLst/>
            <a:gdLst/>
            <a:ahLst/>
            <a:cxnLst/>
            <a:rect r="r" b="b" t="t" l="l"/>
            <a:pathLst>
              <a:path h="6429362" w="8277225">
                <a:moveTo>
                  <a:pt x="0" y="0"/>
                </a:moveTo>
                <a:lnTo>
                  <a:pt x="8277225" y="0"/>
                </a:lnTo>
                <a:lnTo>
                  <a:pt x="8277225" y="6429362"/>
                </a:lnTo>
                <a:lnTo>
                  <a:pt x="0" y="6429362"/>
                </a:lnTo>
                <a:lnTo>
                  <a:pt x="0" y="0"/>
                </a:lnTo>
                <a:close/>
              </a:path>
            </a:pathLst>
          </a:custGeom>
          <a:blipFill>
            <a:blip r:embed="rId3"/>
            <a:stretch>
              <a:fillRect l="0" t="-20000" r="0" b="0"/>
            </a:stretch>
          </a:blipFill>
        </p:spPr>
      </p:sp>
      <p:sp>
        <p:nvSpPr>
          <p:cNvPr name="Freeform 4" id="4"/>
          <p:cNvSpPr/>
          <p:nvPr/>
        </p:nvSpPr>
        <p:spPr>
          <a:xfrm flipH="false" flipV="false" rot="0">
            <a:off x="9353550" y="857250"/>
            <a:ext cx="8934450" cy="428625"/>
          </a:xfrm>
          <a:custGeom>
            <a:avLst/>
            <a:gdLst/>
            <a:ahLst/>
            <a:cxnLst/>
            <a:rect r="r" b="b" t="t" l="l"/>
            <a:pathLst>
              <a:path h="428625" w="8934450">
                <a:moveTo>
                  <a:pt x="0" y="0"/>
                </a:moveTo>
                <a:lnTo>
                  <a:pt x="8934450" y="0"/>
                </a:lnTo>
                <a:lnTo>
                  <a:pt x="8934450" y="428625"/>
                </a:lnTo>
                <a:lnTo>
                  <a:pt x="0" y="428625"/>
                </a:lnTo>
                <a:lnTo>
                  <a:pt x="0" y="0"/>
                </a:lnTo>
                <a:close/>
              </a:path>
            </a:pathLst>
          </a:custGeom>
          <a:blipFill>
            <a:blip r:embed="rId4"/>
            <a:stretch>
              <a:fillRect l="0" t="0" r="0" b="0"/>
            </a:stretch>
          </a:blipFill>
        </p:spPr>
      </p:sp>
      <p:sp>
        <p:nvSpPr>
          <p:cNvPr name="Freeform 5" id="5"/>
          <p:cNvSpPr/>
          <p:nvPr/>
        </p:nvSpPr>
        <p:spPr>
          <a:xfrm flipH="false" flipV="false" rot="0">
            <a:off x="-395085" y="-246381"/>
            <a:ext cx="8462752" cy="6621145"/>
          </a:xfrm>
          <a:custGeom>
            <a:avLst/>
            <a:gdLst/>
            <a:ahLst/>
            <a:cxnLst/>
            <a:rect r="r" b="b" t="t" l="l"/>
            <a:pathLst>
              <a:path h="6621145" w="8462752">
                <a:moveTo>
                  <a:pt x="0" y="0"/>
                </a:moveTo>
                <a:lnTo>
                  <a:pt x="8462752" y="0"/>
                </a:lnTo>
                <a:lnTo>
                  <a:pt x="8462752" y="6621145"/>
                </a:lnTo>
                <a:lnTo>
                  <a:pt x="0" y="6621145"/>
                </a:lnTo>
                <a:lnTo>
                  <a:pt x="0" y="0"/>
                </a:lnTo>
                <a:close/>
              </a:path>
            </a:pathLst>
          </a:custGeom>
          <a:blipFill>
            <a:blip r:embed="rId5"/>
            <a:stretch>
              <a:fillRect l="0" t="-20518" r="0" b="-20518"/>
            </a:stretch>
          </a:blipFill>
        </p:spPr>
      </p:sp>
      <p:sp>
        <p:nvSpPr>
          <p:cNvPr name="Freeform 6" id="6"/>
          <p:cNvSpPr/>
          <p:nvPr/>
        </p:nvSpPr>
        <p:spPr>
          <a:xfrm flipH="false" flipV="false" rot="649408">
            <a:off x="11797000" y="4449638"/>
            <a:ext cx="3339547" cy="5245361"/>
          </a:xfrm>
          <a:custGeom>
            <a:avLst/>
            <a:gdLst/>
            <a:ahLst/>
            <a:cxnLst/>
            <a:rect r="r" b="b" t="t" l="l"/>
            <a:pathLst>
              <a:path h="5245361" w="3339547">
                <a:moveTo>
                  <a:pt x="0" y="0"/>
                </a:moveTo>
                <a:lnTo>
                  <a:pt x="3339547" y="0"/>
                </a:lnTo>
                <a:lnTo>
                  <a:pt x="3339547" y="5245362"/>
                </a:lnTo>
                <a:lnTo>
                  <a:pt x="0" y="5245362"/>
                </a:lnTo>
                <a:lnTo>
                  <a:pt x="0" y="0"/>
                </a:lnTo>
                <a:close/>
              </a:path>
            </a:pathLst>
          </a:custGeom>
          <a:blipFill>
            <a:blip r:embed="rId6"/>
            <a:stretch>
              <a:fillRect l="0" t="0" r="0" b="0"/>
            </a:stretch>
          </a:blipFill>
        </p:spPr>
      </p:sp>
      <p:sp>
        <p:nvSpPr>
          <p:cNvPr name="TextBox 7" id="7"/>
          <p:cNvSpPr txBox="true"/>
          <p:nvPr/>
        </p:nvSpPr>
        <p:spPr>
          <a:xfrm rot="0">
            <a:off x="1115568" y="7188341"/>
            <a:ext cx="3529584" cy="2070325"/>
          </a:xfrm>
          <a:prstGeom prst="rect">
            <a:avLst/>
          </a:prstGeom>
        </p:spPr>
        <p:txBody>
          <a:bodyPr anchor="t" rtlCol="false" tIns="0" lIns="0" bIns="0" rIns="0">
            <a:spAutoFit/>
          </a:bodyPr>
          <a:lstStyle/>
          <a:p>
            <a:pPr algn="l">
              <a:lnSpc>
                <a:spcPts val="8008"/>
              </a:lnSpc>
            </a:pPr>
            <a:r>
              <a:rPr lang="en-US" b="true" sz="8008" spc="160">
                <a:solidFill>
                  <a:srgbClr val="FFFFFF"/>
                </a:solidFill>
                <a:latin typeface="Bebas Neue Bold"/>
                <a:ea typeface="Bebas Neue Bold"/>
                <a:cs typeface="Bebas Neue Bold"/>
                <a:sym typeface="Bebas Neue Bold"/>
              </a:rPr>
              <a:t>INFORME MISIONERO</a:t>
            </a:r>
          </a:p>
        </p:txBody>
      </p:sp>
      <p:sp>
        <p:nvSpPr>
          <p:cNvPr name="TextBox 8" id="8"/>
          <p:cNvSpPr txBox="true"/>
          <p:nvPr/>
        </p:nvSpPr>
        <p:spPr>
          <a:xfrm rot="0">
            <a:off x="9528048" y="3346704"/>
            <a:ext cx="8471183" cy="1371600"/>
          </a:xfrm>
          <a:prstGeom prst="rect">
            <a:avLst/>
          </a:prstGeom>
        </p:spPr>
        <p:txBody>
          <a:bodyPr anchor="t" rtlCol="false" tIns="0" lIns="0" bIns="0" rIns="0">
            <a:spAutoFit/>
          </a:bodyPr>
          <a:lstStyle/>
          <a:p>
            <a:pPr algn="l">
              <a:lnSpc>
                <a:spcPts val="5400"/>
              </a:lnSpc>
            </a:pPr>
            <a:r>
              <a:rPr lang="en-US" sz="4500" spc="450">
                <a:solidFill>
                  <a:srgbClr val="444444"/>
                </a:solidFill>
                <a:latin typeface="Montserrat Light"/>
                <a:ea typeface="Montserrat Light"/>
                <a:cs typeface="Montserrat Light"/>
                <a:sym typeface="Montserrat Light"/>
              </a:rPr>
              <a:t>“LA MAESTRA QUE LLORÓ”</a:t>
            </a:r>
          </a:p>
        </p:txBody>
      </p:sp>
      <p:sp>
        <p:nvSpPr>
          <p:cNvPr name="TextBox 9" id="9"/>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5ACD81"/>
        </a:solidFill>
      </p:bgPr>
    </p:bg>
    <p:spTree>
      <p:nvGrpSpPr>
        <p:cNvPr id="1" name=""/>
        <p:cNvGrpSpPr/>
        <p:nvPr/>
      </p:nvGrpSpPr>
      <p:grpSpPr>
        <a:xfrm>
          <a:off x="0" y="0"/>
          <a:ext cx="0" cy="0"/>
          <a:chOff x="0" y="0"/>
          <a:chExt cx="0" cy="0"/>
        </a:xfrm>
      </p:grpSpPr>
      <p:sp>
        <p:nvSpPr>
          <p:cNvPr name="AutoShape 2" id="2"/>
          <p:cNvSpPr/>
          <p:nvPr/>
        </p:nvSpPr>
        <p:spPr>
          <a:xfrm rot="0">
            <a:off x="-228600" y="-197769"/>
            <a:ext cx="4400550" cy="8229600"/>
          </a:xfrm>
          <a:prstGeom prst="rect">
            <a:avLst/>
          </a:prstGeom>
          <a:solidFill>
            <a:srgbClr val="FFFFFF"/>
          </a:solidFill>
        </p:spPr>
      </p:sp>
      <p:sp>
        <p:nvSpPr>
          <p:cNvPr name="Freeform 3" id="3"/>
          <p:cNvSpPr/>
          <p:nvPr/>
        </p:nvSpPr>
        <p:spPr>
          <a:xfrm flipH="false" flipV="false" rot="0">
            <a:off x="2363969" y="-81878"/>
            <a:ext cx="5306949" cy="10450756"/>
          </a:xfrm>
          <a:custGeom>
            <a:avLst/>
            <a:gdLst/>
            <a:ahLst/>
            <a:cxnLst/>
            <a:rect r="r" b="b" t="t" l="l"/>
            <a:pathLst>
              <a:path h="10450756" w="5306949">
                <a:moveTo>
                  <a:pt x="0" y="0"/>
                </a:moveTo>
                <a:lnTo>
                  <a:pt x="5306949" y="0"/>
                </a:lnTo>
                <a:lnTo>
                  <a:pt x="5306949" y="10450756"/>
                </a:lnTo>
                <a:lnTo>
                  <a:pt x="0" y="10450756"/>
                </a:lnTo>
                <a:lnTo>
                  <a:pt x="0" y="0"/>
                </a:lnTo>
                <a:close/>
              </a:path>
            </a:pathLst>
          </a:custGeom>
          <a:blipFill>
            <a:blip r:embed="rId2"/>
            <a:stretch>
              <a:fillRect l="-69194" t="0" r="-126934" b="0"/>
            </a:stretch>
          </a:blipFill>
        </p:spPr>
      </p:sp>
      <p:sp>
        <p:nvSpPr>
          <p:cNvPr name="TextBox 4" id="4"/>
          <p:cNvSpPr txBox="true"/>
          <p:nvPr/>
        </p:nvSpPr>
        <p:spPr>
          <a:xfrm rot="0">
            <a:off x="8710953" y="512391"/>
            <a:ext cx="8909755" cy="8429625"/>
          </a:xfrm>
          <a:prstGeom prst="rect">
            <a:avLst/>
          </a:prstGeom>
        </p:spPr>
        <p:txBody>
          <a:bodyPr anchor="t" rtlCol="false" tIns="0" lIns="0" bIns="0" rIns="0">
            <a:spAutoFit/>
          </a:bodyPr>
          <a:lstStyle/>
          <a:p>
            <a:pPr algn="l">
              <a:lnSpc>
                <a:spcPts val="13200"/>
              </a:lnSpc>
            </a:pPr>
            <a:r>
              <a:rPr lang="en-US" sz="12000" spc="359">
                <a:solidFill>
                  <a:srgbClr val="FFFFFF"/>
                </a:solidFill>
                <a:latin typeface="League Gothic"/>
                <a:ea typeface="League Gothic"/>
                <a:cs typeface="League Gothic"/>
                <a:sym typeface="League Gothic"/>
              </a:rPr>
              <a:t>¿CÓMO USA Y DISTRIBUYE LA IGLESIA ADVENTISTA EL DIEZMO?</a:t>
            </a:r>
          </a:p>
        </p:txBody>
      </p:sp>
      <p:sp>
        <p:nvSpPr>
          <p:cNvPr name="AutoShape 5" id="5"/>
          <p:cNvSpPr/>
          <p:nvPr/>
        </p:nvSpPr>
        <p:spPr>
          <a:xfrm rot="0">
            <a:off x="7260908" y="9153266"/>
            <a:ext cx="4458133" cy="105034"/>
          </a:xfrm>
          <a:prstGeom prst="rect">
            <a:avLst/>
          </a:prstGeom>
          <a:solidFill>
            <a:srgbClr val="FFFFFF"/>
          </a:solidFill>
        </p:spPr>
      </p:sp>
      <p:sp>
        <p:nvSpPr>
          <p:cNvPr name="TextBox 6" id="6"/>
          <p:cNvSpPr txBox="true"/>
          <p:nvPr/>
        </p:nvSpPr>
        <p:spPr>
          <a:xfrm rot="0">
            <a:off x="1028700" y="942975"/>
            <a:ext cx="1918408" cy="1606550"/>
          </a:xfrm>
          <a:prstGeom prst="rect">
            <a:avLst/>
          </a:prstGeom>
        </p:spPr>
        <p:txBody>
          <a:bodyPr anchor="t" rtlCol="false" tIns="0" lIns="0" bIns="0" rIns="0">
            <a:spAutoFit/>
          </a:bodyPr>
          <a:lstStyle/>
          <a:p>
            <a:pPr algn="l">
              <a:lnSpc>
                <a:spcPts val="12999"/>
              </a:lnSpc>
            </a:pPr>
            <a:r>
              <a:rPr lang="en-US" b="true" sz="9999" spc="499">
                <a:solidFill>
                  <a:srgbClr val="2C341F"/>
                </a:solidFill>
                <a:latin typeface="Montserrat Bold"/>
                <a:ea typeface="Montserrat Bold"/>
                <a:cs typeface="Montserrat Bold"/>
                <a:sym typeface="Montserrat Bold"/>
              </a:rPr>
              <a:t>4.</a:t>
            </a:r>
          </a:p>
        </p:txBody>
      </p:sp>
      <p:sp>
        <p:nvSpPr>
          <p:cNvPr name="TextBox 7" id="7"/>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16.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rot="0">
            <a:off x="-129175" y="5590776"/>
            <a:ext cx="7082207" cy="105034"/>
          </a:xfrm>
          <a:prstGeom prst="rect">
            <a:avLst/>
          </a:prstGeom>
          <a:solidFill>
            <a:srgbClr val="5ACD81"/>
          </a:solidFill>
        </p:spPr>
      </p:sp>
      <p:sp>
        <p:nvSpPr>
          <p:cNvPr name="TextBox 3" id="3"/>
          <p:cNvSpPr txBox="true"/>
          <p:nvPr/>
        </p:nvSpPr>
        <p:spPr>
          <a:xfrm rot="0">
            <a:off x="905123" y="2659380"/>
            <a:ext cx="16354177" cy="2484120"/>
          </a:xfrm>
          <a:prstGeom prst="rect">
            <a:avLst/>
          </a:prstGeom>
        </p:spPr>
        <p:txBody>
          <a:bodyPr anchor="t" rtlCol="false" tIns="0" lIns="0" bIns="0" rIns="0">
            <a:spAutoFit/>
          </a:bodyPr>
          <a:lstStyle/>
          <a:p>
            <a:pPr algn="l">
              <a:lnSpc>
                <a:spcPts val="4950"/>
              </a:lnSpc>
            </a:pPr>
            <a:r>
              <a:rPr lang="en-US" sz="3300" spc="33">
                <a:solidFill>
                  <a:srgbClr val="2C341F"/>
                </a:solidFill>
                <a:latin typeface="Montserrat"/>
                <a:ea typeface="Montserrat"/>
                <a:cs typeface="Montserrat"/>
                <a:sym typeface="Montserrat"/>
              </a:rPr>
              <a:t>Dado que el dueño del diezmo es el Señor, quien estableció que este debe utilizarse para el sostén de su obra, la Iglesia Adventista del Séptimo Día destina el diezmo a la predicación del evangelio. Esto incluye el sustento de los pastores y el desarrollo de la obra evangelizadora. </a:t>
            </a:r>
          </a:p>
        </p:txBody>
      </p:sp>
      <p:sp>
        <p:nvSpPr>
          <p:cNvPr name="TextBox 4" id="4"/>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5ACD81"/>
        </a:solidFill>
      </p:bgPr>
    </p:bg>
    <p:spTree>
      <p:nvGrpSpPr>
        <p:cNvPr id="1" name=""/>
        <p:cNvGrpSpPr/>
        <p:nvPr/>
      </p:nvGrpSpPr>
      <p:grpSpPr>
        <a:xfrm>
          <a:off x="0" y="0"/>
          <a:ext cx="0" cy="0"/>
          <a:chOff x="0" y="0"/>
          <a:chExt cx="0" cy="0"/>
        </a:xfrm>
      </p:grpSpPr>
      <p:sp>
        <p:nvSpPr>
          <p:cNvPr name="AutoShape 2" id="2"/>
          <p:cNvSpPr/>
          <p:nvPr/>
        </p:nvSpPr>
        <p:spPr>
          <a:xfrm rot="0">
            <a:off x="-228600" y="-197769"/>
            <a:ext cx="4400550" cy="8229600"/>
          </a:xfrm>
          <a:prstGeom prst="rect">
            <a:avLst/>
          </a:prstGeom>
          <a:solidFill>
            <a:srgbClr val="FFFFFF"/>
          </a:solidFill>
        </p:spPr>
      </p:sp>
      <p:sp>
        <p:nvSpPr>
          <p:cNvPr name="Freeform 3" id="3"/>
          <p:cNvSpPr/>
          <p:nvPr/>
        </p:nvSpPr>
        <p:spPr>
          <a:xfrm flipH="false" flipV="false" rot="0">
            <a:off x="2363969" y="-81878"/>
            <a:ext cx="5306949" cy="10450756"/>
          </a:xfrm>
          <a:custGeom>
            <a:avLst/>
            <a:gdLst/>
            <a:ahLst/>
            <a:cxnLst/>
            <a:rect r="r" b="b" t="t" l="l"/>
            <a:pathLst>
              <a:path h="10450756" w="5306949">
                <a:moveTo>
                  <a:pt x="0" y="0"/>
                </a:moveTo>
                <a:lnTo>
                  <a:pt x="5306949" y="0"/>
                </a:lnTo>
                <a:lnTo>
                  <a:pt x="5306949" y="10450756"/>
                </a:lnTo>
                <a:lnTo>
                  <a:pt x="0" y="10450756"/>
                </a:lnTo>
                <a:lnTo>
                  <a:pt x="0" y="0"/>
                </a:lnTo>
                <a:close/>
              </a:path>
            </a:pathLst>
          </a:custGeom>
          <a:blipFill>
            <a:blip r:embed="rId2"/>
            <a:stretch>
              <a:fillRect l="-20401" t="0" r="-20401" b="0"/>
            </a:stretch>
          </a:blipFill>
        </p:spPr>
      </p:sp>
      <p:sp>
        <p:nvSpPr>
          <p:cNvPr name="TextBox 4" id="4"/>
          <p:cNvSpPr txBox="true"/>
          <p:nvPr/>
        </p:nvSpPr>
        <p:spPr>
          <a:xfrm rot="0">
            <a:off x="8710953" y="502866"/>
            <a:ext cx="8909755" cy="8375650"/>
          </a:xfrm>
          <a:prstGeom prst="rect">
            <a:avLst/>
          </a:prstGeom>
        </p:spPr>
        <p:txBody>
          <a:bodyPr anchor="t" rtlCol="false" tIns="0" lIns="0" bIns="0" rIns="0">
            <a:spAutoFit/>
          </a:bodyPr>
          <a:lstStyle/>
          <a:p>
            <a:pPr algn="l">
              <a:lnSpc>
                <a:spcPts val="10999"/>
              </a:lnSpc>
            </a:pPr>
            <a:r>
              <a:rPr lang="en-US" sz="9999" spc="299">
                <a:solidFill>
                  <a:srgbClr val="FFFFFF"/>
                </a:solidFill>
                <a:latin typeface="League Gothic"/>
                <a:ea typeface="League Gothic"/>
                <a:cs typeface="League Gothic"/>
                <a:sym typeface="League Gothic"/>
              </a:rPr>
              <a:t>SI NO ESTOY DE ACUERDO CON CÓMO LA IGLESIA USA EL DIEZMO, ¿ESTOY AUTORIZADO PARA RETENERLO?</a:t>
            </a:r>
          </a:p>
        </p:txBody>
      </p:sp>
      <p:sp>
        <p:nvSpPr>
          <p:cNvPr name="AutoShape 5" id="5"/>
          <p:cNvSpPr/>
          <p:nvPr/>
        </p:nvSpPr>
        <p:spPr>
          <a:xfrm rot="0">
            <a:off x="7260908" y="9153266"/>
            <a:ext cx="4458133" cy="105034"/>
          </a:xfrm>
          <a:prstGeom prst="rect">
            <a:avLst/>
          </a:prstGeom>
          <a:solidFill>
            <a:srgbClr val="FFFFFF"/>
          </a:solidFill>
        </p:spPr>
      </p:sp>
      <p:sp>
        <p:nvSpPr>
          <p:cNvPr name="TextBox 6" id="6"/>
          <p:cNvSpPr txBox="true"/>
          <p:nvPr/>
        </p:nvSpPr>
        <p:spPr>
          <a:xfrm rot="0">
            <a:off x="1028700" y="942975"/>
            <a:ext cx="1918408" cy="1606550"/>
          </a:xfrm>
          <a:prstGeom prst="rect">
            <a:avLst/>
          </a:prstGeom>
        </p:spPr>
        <p:txBody>
          <a:bodyPr anchor="t" rtlCol="false" tIns="0" lIns="0" bIns="0" rIns="0">
            <a:spAutoFit/>
          </a:bodyPr>
          <a:lstStyle/>
          <a:p>
            <a:pPr algn="l">
              <a:lnSpc>
                <a:spcPts val="12999"/>
              </a:lnSpc>
            </a:pPr>
            <a:r>
              <a:rPr lang="en-US" b="true" sz="9999" spc="499">
                <a:solidFill>
                  <a:srgbClr val="2C341F"/>
                </a:solidFill>
                <a:latin typeface="Montserrat Bold"/>
                <a:ea typeface="Montserrat Bold"/>
                <a:cs typeface="Montserrat Bold"/>
                <a:sym typeface="Montserrat Bold"/>
              </a:rPr>
              <a:t>5.</a:t>
            </a:r>
          </a:p>
        </p:txBody>
      </p:sp>
      <p:sp>
        <p:nvSpPr>
          <p:cNvPr name="TextBox 7" id="7"/>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18.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rot="0">
            <a:off x="0" y="9503159"/>
            <a:ext cx="7082207" cy="105034"/>
          </a:xfrm>
          <a:prstGeom prst="rect">
            <a:avLst/>
          </a:prstGeom>
          <a:solidFill>
            <a:srgbClr val="5ACD81"/>
          </a:solidFill>
        </p:spPr>
      </p:sp>
      <p:sp>
        <p:nvSpPr>
          <p:cNvPr name="TextBox 3" id="3"/>
          <p:cNvSpPr txBox="true"/>
          <p:nvPr/>
        </p:nvSpPr>
        <p:spPr>
          <a:xfrm rot="0">
            <a:off x="631529" y="942975"/>
            <a:ext cx="16354177" cy="1114425"/>
          </a:xfrm>
          <a:prstGeom prst="rect">
            <a:avLst/>
          </a:prstGeom>
        </p:spPr>
        <p:txBody>
          <a:bodyPr anchor="t" rtlCol="false" tIns="0" lIns="0" bIns="0" rIns="0">
            <a:spAutoFit/>
          </a:bodyPr>
          <a:lstStyle/>
          <a:p>
            <a:pPr algn="l">
              <a:lnSpc>
                <a:spcPts val="4500"/>
              </a:lnSpc>
            </a:pPr>
            <a:r>
              <a:rPr lang="en-US" sz="3000" spc="30">
                <a:solidFill>
                  <a:srgbClr val="2C341F"/>
                </a:solidFill>
                <a:latin typeface="Montserrat"/>
                <a:ea typeface="Montserrat"/>
                <a:cs typeface="Montserrat"/>
                <a:sym typeface="Montserrat"/>
              </a:rPr>
              <a:t> Debemos entender que el diezmo es para el Señor y debe ser depositado en el alfolí. Elena G. de White habló sobre este particular:</a:t>
            </a:r>
          </a:p>
        </p:txBody>
      </p:sp>
      <p:sp>
        <p:nvSpPr>
          <p:cNvPr name="TextBox 4" id="4"/>
          <p:cNvSpPr txBox="true"/>
          <p:nvPr/>
        </p:nvSpPr>
        <p:spPr>
          <a:xfrm rot="0">
            <a:off x="2895744" y="3116973"/>
            <a:ext cx="12496512" cy="5686425"/>
          </a:xfrm>
          <a:prstGeom prst="rect">
            <a:avLst/>
          </a:prstGeom>
        </p:spPr>
        <p:txBody>
          <a:bodyPr anchor="t" rtlCol="false" tIns="0" lIns="0" bIns="0" rIns="0">
            <a:spAutoFit/>
          </a:bodyPr>
          <a:lstStyle/>
          <a:p>
            <a:pPr algn="l">
              <a:lnSpc>
                <a:spcPts val="4500"/>
              </a:lnSpc>
            </a:pPr>
            <a:r>
              <a:rPr lang="en-US" sz="3000" spc="30">
                <a:solidFill>
                  <a:srgbClr val="2C341F"/>
                </a:solidFill>
                <a:latin typeface="Montserrat"/>
                <a:ea typeface="Montserrat"/>
                <a:cs typeface="Montserrat"/>
                <a:sym typeface="Montserrat"/>
              </a:rPr>
              <a:t>«Algunos no han estado satisfechos y han dicho: "No pagaré más mi diezmo, porque no tengo confianza en la forma como se manejan las cosas en el corazón de la obra". ¿Pero robaréis a Dios porque pensáis que el manejo de la obra no es correcto? Presentad vuestras quejas en forma clara y abierta, con el espíritu debido, a las personas debidas. Pedid que las cosas sean ajustadas y puestas en orden; pero no retengáis lo que corresponde a la obra de Dios, demostrando así que son infieles porque otros no estén obrando correctamente». (Elena G. de White, Consejos sobre mayordomía cristiana, p. 91).</a:t>
            </a:r>
          </a:p>
        </p:txBody>
      </p:sp>
      <p:sp>
        <p:nvSpPr>
          <p:cNvPr name="TextBox 5" id="5"/>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1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rot="0">
            <a:off x="0" y="9503159"/>
            <a:ext cx="7082207" cy="105034"/>
          </a:xfrm>
          <a:prstGeom prst="rect">
            <a:avLst/>
          </a:prstGeom>
          <a:solidFill>
            <a:srgbClr val="5ACD81"/>
          </a:solidFill>
        </p:spPr>
      </p:sp>
      <p:sp>
        <p:nvSpPr>
          <p:cNvPr name="TextBox 3" id="3"/>
          <p:cNvSpPr txBox="true"/>
          <p:nvPr/>
        </p:nvSpPr>
        <p:spPr>
          <a:xfrm rot="0">
            <a:off x="2895744" y="2030730"/>
            <a:ext cx="12496512" cy="3112770"/>
          </a:xfrm>
          <a:prstGeom prst="rect">
            <a:avLst/>
          </a:prstGeom>
        </p:spPr>
        <p:txBody>
          <a:bodyPr anchor="t" rtlCol="false" tIns="0" lIns="0" bIns="0" rIns="0">
            <a:spAutoFit/>
          </a:bodyPr>
          <a:lstStyle/>
          <a:p>
            <a:pPr algn="l">
              <a:lnSpc>
                <a:spcPts val="4950"/>
              </a:lnSpc>
            </a:pPr>
            <a:r>
              <a:rPr lang="en-US" sz="3300" spc="33">
                <a:solidFill>
                  <a:srgbClr val="2C341F"/>
                </a:solidFill>
                <a:latin typeface="Montserrat"/>
                <a:ea typeface="Montserrat"/>
                <a:cs typeface="Montserrat"/>
                <a:sym typeface="Montserrat"/>
              </a:rPr>
              <a:t>«¿Retendréis de Dios lo que le pertenece? ¿Alejaréis de la tesorería la porción que Dios reclama como suya? Si lo hacéis, estaréis robando a Dios, y cada peso será imputado contra vosotros en los libros del cielo» (ibid., p. 85).</a:t>
            </a:r>
          </a:p>
        </p:txBody>
      </p:sp>
      <p:sp>
        <p:nvSpPr>
          <p:cNvPr name="TextBox 4" id="4"/>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0" y="0"/>
            <a:ext cx="10239375" cy="10287000"/>
          </a:xfrm>
          <a:custGeom>
            <a:avLst/>
            <a:gdLst/>
            <a:ahLst/>
            <a:cxnLst/>
            <a:rect r="r" b="b" t="t" l="l"/>
            <a:pathLst>
              <a:path h="10287000" w="10239375">
                <a:moveTo>
                  <a:pt x="0" y="0"/>
                </a:moveTo>
                <a:lnTo>
                  <a:pt x="10239375" y="0"/>
                </a:lnTo>
                <a:lnTo>
                  <a:pt x="10239375" y="10287000"/>
                </a:lnTo>
                <a:lnTo>
                  <a:pt x="0" y="10287000"/>
                </a:lnTo>
                <a:lnTo>
                  <a:pt x="0" y="0"/>
                </a:lnTo>
                <a:close/>
              </a:path>
            </a:pathLst>
          </a:custGeom>
          <a:blipFill>
            <a:blip r:embed="rId3"/>
            <a:stretch>
              <a:fillRect l="0" t="0" r="0" b="0"/>
            </a:stretch>
          </a:blipFill>
        </p:spPr>
      </p:sp>
      <p:sp>
        <p:nvSpPr>
          <p:cNvPr name="Freeform 4" id="4"/>
          <p:cNvSpPr/>
          <p:nvPr/>
        </p:nvSpPr>
        <p:spPr>
          <a:xfrm flipH="false" flipV="false" rot="0">
            <a:off x="10010775" y="0"/>
            <a:ext cx="5886450" cy="10287000"/>
          </a:xfrm>
          <a:custGeom>
            <a:avLst/>
            <a:gdLst/>
            <a:ahLst/>
            <a:cxnLst/>
            <a:rect r="r" b="b" t="t" l="l"/>
            <a:pathLst>
              <a:path h="10287000" w="5886450">
                <a:moveTo>
                  <a:pt x="0" y="0"/>
                </a:moveTo>
                <a:lnTo>
                  <a:pt x="5886450" y="0"/>
                </a:lnTo>
                <a:lnTo>
                  <a:pt x="5886450" y="10287000"/>
                </a:lnTo>
                <a:lnTo>
                  <a:pt x="0" y="10287000"/>
                </a:lnTo>
                <a:lnTo>
                  <a:pt x="0" y="0"/>
                </a:lnTo>
                <a:close/>
              </a:path>
            </a:pathLst>
          </a:custGeom>
          <a:blipFill>
            <a:blip r:embed="rId4"/>
            <a:stretch>
              <a:fillRect l="0" t="0" r="0" b="0"/>
            </a:stretch>
          </a:blipFill>
        </p:spPr>
      </p:sp>
      <p:sp>
        <p:nvSpPr>
          <p:cNvPr name="Freeform 5" id="5"/>
          <p:cNvSpPr/>
          <p:nvPr/>
        </p:nvSpPr>
        <p:spPr>
          <a:xfrm flipH="false" flipV="false" rot="0">
            <a:off x="15668625" y="0"/>
            <a:ext cx="2619375" cy="10287000"/>
          </a:xfrm>
          <a:custGeom>
            <a:avLst/>
            <a:gdLst/>
            <a:ahLst/>
            <a:cxnLst/>
            <a:rect r="r" b="b" t="t" l="l"/>
            <a:pathLst>
              <a:path h="10287000" w="2619375">
                <a:moveTo>
                  <a:pt x="0" y="0"/>
                </a:moveTo>
                <a:lnTo>
                  <a:pt x="2619375" y="0"/>
                </a:lnTo>
                <a:lnTo>
                  <a:pt x="2619375" y="10287000"/>
                </a:lnTo>
                <a:lnTo>
                  <a:pt x="0" y="10287000"/>
                </a:lnTo>
                <a:lnTo>
                  <a:pt x="0" y="0"/>
                </a:lnTo>
                <a:close/>
              </a:path>
            </a:pathLst>
          </a:custGeom>
          <a:blipFill>
            <a:blip r:embed="rId5"/>
            <a:stretch>
              <a:fillRect l="0" t="0" r="0" b="0"/>
            </a:stretch>
          </a:blipFill>
        </p:spPr>
      </p:sp>
      <p:sp>
        <p:nvSpPr>
          <p:cNvPr name="Freeform 6" id="6"/>
          <p:cNvSpPr/>
          <p:nvPr/>
        </p:nvSpPr>
        <p:spPr>
          <a:xfrm flipH="false" flipV="false" rot="0">
            <a:off x="8048625" y="9001125"/>
            <a:ext cx="4362450" cy="428625"/>
          </a:xfrm>
          <a:custGeom>
            <a:avLst/>
            <a:gdLst/>
            <a:ahLst/>
            <a:cxnLst/>
            <a:rect r="r" b="b" t="t" l="l"/>
            <a:pathLst>
              <a:path h="428625" w="4362450">
                <a:moveTo>
                  <a:pt x="0" y="0"/>
                </a:moveTo>
                <a:lnTo>
                  <a:pt x="4362450" y="0"/>
                </a:lnTo>
                <a:lnTo>
                  <a:pt x="4362450" y="428625"/>
                </a:lnTo>
                <a:lnTo>
                  <a:pt x="0" y="428625"/>
                </a:lnTo>
                <a:lnTo>
                  <a:pt x="0" y="0"/>
                </a:lnTo>
                <a:close/>
              </a:path>
            </a:pathLst>
          </a:custGeom>
          <a:blipFill>
            <a:blip r:embed="rId6"/>
            <a:stretch>
              <a:fillRect l="0" t="0" r="0" b="0"/>
            </a:stretch>
          </a:blipFill>
        </p:spPr>
      </p:sp>
      <p:sp>
        <p:nvSpPr>
          <p:cNvPr name="TextBox 7" id="7"/>
          <p:cNvSpPr txBox="true"/>
          <p:nvPr/>
        </p:nvSpPr>
        <p:spPr>
          <a:xfrm rot="0">
            <a:off x="603504" y="631035"/>
            <a:ext cx="8668512" cy="8967780"/>
          </a:xfrm>
          <a:prstGeom prst="rect">
            <a:avLst/>
          </a:prstGeom>
        </p:spPr>
        <p:txBody>
          <a:bodyPr anchor="t" rtlCol="false" tIns="0" lIns="0" bIns="0" rIns="0">
            <a:spAutoFit/>
          </a:bodyPr>
          <a:lstStyle/>
          <a:p>
            <a:pPr algn="l">
              <a:lnSpc>
                <a:spcPts val="4462"/>
              </a:lnSpc>
            </a:pPr>
            <a:r>
              <a:rPr lang="en-US" sz="3187">
                <a:solidFill>
                  <a:srgbClr val="242414"/>
                </a:solidFill>
                <a:latin typeface="Montserrat"/>
                <a:ea typeface="Montserrat"/>
                <a:cs typeface="Montserrat"/>
                <a:sym typeface="Montserrat"/>
              </a:rPr>
              <a:t>Hace un tiempo, un predicador dijo: «Del tamaño de tu diezmo y ofrendas así será tu bendición». Luego, otro dijo algo similar: «Debemos dar grandes cantidades de diezmo porque nuestro Dios es grande». Estas declaraciones motivan a varias preguntas:</a:t>
            </a:r>
          </a:p>
          <a:p>
            <a:pPr algn="l" marL="688244" indent="-344122" lvl="1">
              <a:lnSpc>
                <a:spcPts val="4462"/>
              </a:lnSpc>
              <a:buFont typeface="Arial"/>
              <a:buChar char="•"/>
            </a:pPr>
            <a:r>
              <a:rPr lang="en-US" sz="3187">
                <a:solidFill>
                  <a:srgbClr val="242414"/>
                </a:solidFill>
                <a:latin typeface="Montserrat"/>
                <a:ea typeface="Montserrat"/>
                <a:cs typeface="Montserrat"/>
                <a:sym typeface="Montserrat"/>
              </a:rPr>
              <a:t>¿Dios me bendice dependiendo de la cantidad de diezmo que doy?</a:t>
            </a:r>
          </a:p>
          <a:p>
            <a:pPr algn="l" marL="688244" indent="-344122" lvl="1">
              <a:lnSpc>
                <a:spcPts val="4462"/>
              </a:lnSpc>
              <a:buFont typeface="Arial"/>
              <a:buChar char="•"/>
            </a:pPr>
            <a:r>
              <a:rPr lang="en-US" sz="3187">
                <a:solidFill>
                  <a:srgbClr val="242414"/>
                </a:solidFill>
                <a:latin typeface="Montserrat"/>
                <a:ea typeface="Montserrat"/>
                <a:cs typeface="Montserrat"/>
                <a:sym typeface="Montserrat"/>
              </a:rPr>
              <a:t>¿Dios me llama a devolver un porcentaje específico o a darlo todo?</a:t>
            </a:r>
          </a:p>
          <a:p>
            <a:pPr algn="l" marL="688244" indent="-344122" lvl="1">
              <a:lnSpc>
                <a:spcPts val="4462"/>
              </a:lnSpc>
              <a:buFont typeface="Arial"/>
              <a:buChar char="•"/>
            </a:pPr>
            <a:r>
              <a:rPr lang="en-US" sz="3187">
                <a:solidFill>
                  <a:srgbClr val="242414"/>
                </a:solidFill>
                <a:latin typeface="Montserrat"/>
                <a:ea typeface="Montserrat"/>
                <a:cs typeface="Montserrat"/>
                <a:sym typeface="Montserrat"/>
              </a:rPr>
              <a:t>¿Qué es el diezmo?</a:t>
            </a:r>
          </a:p>
          <a:p>
            <a:pPr algn="l" marL="688244" indent="-344122" lvl="1">
              <a:lnSpc>
                <a:spcPts val="4462"/>
              </a:lnSpc>
              <a:buFont typeface="Arial"/>
              <a:buChar char="•"/>
            </a:pPr>
            <a:r>
              <a:rPr lang="en-US" sz="3187">
                <a:solidFill>
                  <a:srgbClr val="242414"/>
                </a:solidFill>
                <a:latin typeface="Montserrat"/>
                <a:ea typeface="Montserrat"/>
                <a:cs typeface="Montserrat"/>
                <a:sym typeface="Montserrat"/>
              </a:rPr>
              <a:t>¿Aún sigue vigente?</a:t>
            </a:r>
          </a:p>
          <a:p>
            <a:pPr algn="l" marL="0" indent="0" lvl="0">
              <a:lnSpc>
                <a:spcPts val="4462"/>
              </a:lnSpc>
            </a:pPr>
          </a:p>
          <a:p>
            <a:pPr algn="l" marL="0" indent="0" lvl="0">
              <a:lnSpc>
                <a:spcPts val="4462"/>
              </a:lnSpc>
            </a:pPr>
            <a:r>
              <a:rPr lang="en-US" sz="3187">
                <a:solidFill>
                  <a:srgbClr val="242414"/>
                </a:solidFill>
                <a:latin typeface="Montserrat"/>
                <a:ea typeface="Montserrat"/>
                <a:cs typeface="Montserrat"/>
                <a:sym typeface="Montserrat"/>
              </a:rPr>
              <a:t>Y muchas preguntas más que trataremos de contestar en el programa de hoy.</a:t>
            </a:r>
          </a:p>
        </p:txBody>
      </p:sp>
      <p:sp>
        <p:nvSpPr>
          <p:cNvPr name="TextBox 8" id="8"/>
          <p:cNvSpPr txBox="true"/>
          <p:nvPr/>
        </p:nvSpPr>
        <p:spPr>
          <a:xfrm rot="5400000">
            <a:off x="14294522" y="4673510"/>
            <a:ext cx="5522976" cy="878257"/>
          </a:xfrm>
          <a:prstGeom prst="rect">
            <a:avLst/>
          </a:prstGeom>
        </p:spPr>
        <p:txBody>
          <a:bodyPr anchor="t" rtlCol="false" tIns="0" lIns="0" bIns="0" rIns="0">
            <a:spAutoFit/>
          </a:bodyPr>
          <a:lstStyle/>
          <a:p>
            <a:pPr algn="ctr">
              <a:lnSpc>
                <a:spcPts val="7242"/>
              </a:lnSpc>
            </a:pPr>
            <a:r>
              <a:rPr lang="en-US" b="true" sz="5172">
                <a:solidFill>
                  <a:srgbClr val="242414"/>
                </a:solidFill>
                <a:latin typeface="Montserrat Bold"/>
                <a:ea typeface="Montserrat Bold"/>
                <a:cs typeface="Montserrat Bold"/>
                <a:sym typeface="Montserrat Bold"/>
              </a:rPr>
              <a:t>INTRODUCCION</a:t>
            </a:r>
          </a:p>
        </p:txBody>
      </p:sp>
      <p:sp>
        <p:nvSpPr>
          <p:cNvPr name="TextBox 9" id="9"/>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0" y="3857638"/>
            <a:ext cx="8277225" cy="6429362"/>
          </a:xfrm>
          <a:custGeom>
            <a:avLst/>
            <a:gdLst/>
            <a:ahLst/>
            <a:cxnLst/>
            <a:rect r="r" b="b" t="t" l="l"/>
            <a:pathLst>
              <a:path h="6429362" w="8277225">
                <a:moveTo>
                  <a:pt x="0" y="0"/>
                </a:moveTo>
                <a:lnTo>
                  <a:pt x="8277225" y="0"/>
                </a:lnTo>
                <a:lnTo>
                  <a:pt x="8277225" y="6429362"/>
                </a:lnTo>
                <a:lnTo>
                  <a:pt x="0" y="6429362"/>
                </a:lnTo>
                <a:lnTo>
                  <a:pt x="0" y="0"/>
                </a:lnTo>
                <a:close/>
              </a:path>
            </a:pathLst>
          </a:custGeom>
          <a:blipFill>
            <a:blip r:embed="rId3"/>
            <a:stretch>
              <a:fillRect l="0" t="-20000" r="0" b="0"/>
            </a:stretch>
          </a:blipFill>
        </p:spPr>
      </p:sp>
      <p:sp>
        <p:nvSpPr>
          <p:cNvPr name="Freeform 4" id="4"/>
          <p:cNvSpPr/>
          <p:nvPr/>
        </p:nvSpPr>
        <p:spPr>
          <a:xfrm flipH="false" flipV="false" rot="0">
            <a:off x="9353550" y="857250"/>
            <a:ext cx="8934450" cy="428625"/>
          </a:xfrm>
          <a:custGeom>
            <a:avLst/>
            <a:gdLst/>
            <a:ahLst/>
            <a:cxnLst/>
            <a:rect r="r" b="b" t="t" l="l"/>
            <a:pathLst>
              <a:path h="428625" w="8934450">
                <a:moveTo>
                  <a:pt x="0" y="0"/>
                </a:moveTo>
                <a:lnTo>
                  <a:pt x="8934450" y="0"/>
                </a:lnTo>
                <a:lnTo>
                  <a:pt x="8934450" y="428625"/>
                </a:lnTo>
                <a:lnTo>
                  <a:pt x="0" y="428625"/>
                </a:lnTo>
                <a:lnTo>
                  <a:pt x="0" y="0"/>
                </a:lnTo>
                <a:close/>
              </a:path>
            </a:pathLst>
          </a:custGeom>
          <a:blipFill>
            <a:blip r:embed="rId4"/>
            <a:stretch>
              <a:fillRect l="0" t="0" r="0" b="0"/>
            </a:stretch>
          </a:blipFill>
        </p:spPr>
      </p:sp>
      <p:sp>
        <p:nvSpPr>
          <p:cNvPr name="Freeform 5" id="5"/>
          <p:cNvSpPr/>
          <p:nvPr/>
        </p:nvSpPr>
        <p:spPr>
          <a:xfrm flipH="false" flipV="false" rot="0">
            <a:off x="-395085" y="-246381"/>
            <a:ext cx="8462752" cy="6621145"/>
          </a:xfrm>
          <a:custGeom>
            <a:avLst/>
            <a:gdLst/>
            <a:ahLst/>
            <a:cxnLst/>
            <a:rect r="r" b="b" t="t" l="l"/>
            <a:pathLst>
              <a:path h="6621145" w="8462752">
                <a:moveTo>
                  <a:pt x="0" y="0"/>
                </a:moveTo>
                <a:lnTo>
                  <a:pt x="8462752" y="0"/>
                </a:lnTo>
                <a:lnTo>
                  <a:pt x="8462752" y="6621145"/>
                </a:lnTo>
                <a:lnTo>
                  <a:pt x="0" y="6621145"/>
                </a:lnTo>
                <a:lnTo>
                  <a:pt x="0" y="0"/>
                </a:lnTo>
                <a:close/>
              </a:path>
            </a:pathLst>
          </a:custGeom>
          <a:blipFill>
            <a:blip r:embed="rId5"/>
            <a:stretch>
              <a:fillRect l="0" t="0" r="0" b="-102879"/>
            </a:stretch>
          </a:blipFill>
        </p:spPr>
      </p:sp>
      <p:sp>
        <p:nvSpPr>
          <p:cNvPr name="TextBox 6" id="6"/>
          <p:cNvSpPr txBox="true"/>
          <p:nvPr/>
        </p:nvSpPr>
        <p:spPr>
          <a:xfrm rot="0">
            <a:off x="1115568" y="7188341"/>
            <a:ext cx="4186208" cy="2070325"/>
          </a:xfrm>
          <a:prstGeom prst="rect">
            <a:avLst/>
          </a:prstGeom>
        </p:spPr>
        <p:txBody>
          <a:bodyPr anchor="t" rtlCol="false" tIns="0" lIns="0" bIns="0" rIns="0">
            <a:spAutoFit/>
          </a:bodyPr>
          <a:lstStyle/>
          <a:p>
            <a:pPr algn="l">
              <a:lnSpc>
                <a:spcPts val="8008"/>
              </a:lnSpc>
            </a:pPr>
            <a:r>
              <a:rPr lang="en-US" b="true" sz="8008" spc="160">
                <a:solidFill>
                  <a:srgbClr val="FFFFFF"/>
                </a:solidFill>
                <a:latin typeface="Bebas Neue Bold"/>
                <a:ea typeface="Bebas Neue Bold"/>
                <a:cs typeface="Bebas Neue Bold"/>
                <a:sym typeface="Bebas Neue Bold"/>
              </a:rPr>
              <a:t>NUEVO HORIZONTE</a:t>
            </a:r>
          </a:p>
        </p:txBody>
      </p:sp>
      <p:sp>
        <p:nvSpPr>
          <p:cNvPr name="TextBox 7" id="7"/>
          <p:cNvSpPr txBox="true"/>
          <p:nvPr/>
        </p:nvSpPr>
        <p:spPr>
          <a:xfrm rot="0">
            <a:off x="9528048" y="3003804"/>
            <a:ext cx="8471183" cy="2057400"/>
          </a:xfrm>
          <a:prstGeom prst="rect">
            <a:avLst/>
          </a:prstGeom>
        </p:spPr>
        <p:txBody>
          <a:bodyPr anchor="t" rtlCol="false" tIns="0" lIns="0" bIns="0" rIns="0">
            <a:spAutoFit/>
          </a:bodyPr>
          <a:lstStyle/>
          <a:p>
            <a:pPr algn="l">
              <a:lnSpc>
                <a:spcPts val="5400"/>
              </a:lnSpc>
            </a:pPr>
            <a:r>
              <a:rPr lang="en-US" sz="4500" spc="450">
                <a:solidFill>
                  <a:srgbClr val="444444"/>
                </a:solidFill>
                <a:latin typeface="Montserrat Light"/>
                <a:ea typeface="Montserrat Light"/>
                <a:cs typeface="Montserrat Light"/>
                <a:sym typeface="Montserrat Light"/>
              </a:rPr>
              <a:t>DISCIPULADO: </a:t>
            </a:r>
            <a:r>
              <a:rPr lang="en-US" b="true" sz="4500" spc="450">
                <a:solidFill>
                  <a:srgbClr val="444444"/>
                </a:solidFill>
                <a:latin typeface="Montserrat Bold"/>
                <a:ea typeface="Montserrat Bold"/>
                <a:cs typeface="Montserrat Bold"/>
                <a:sym typeface="Montserrat Bold"/>
              </a:rPr>
              <a:t>NUESTRA GRAN COMISIÓN: EL DISCIPULADO </a:t>
            </a:r>
          </a:p>
        </p:txBody>
      </p:sp>
      <p:sp>
        <p:nvSpPr>
          <p:cNvPr name="TextBox 8" id="8"/>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0" y="0"/>
            <a:ext cx="2400300" cy="8143875"/>
          </a:xfrm>
          <a:custGeom>
            <a:avLst/>
            <a:gdLst/>
            <a:ahLst/>
            <a:cxnLst/>
            <a:rect r="r" b="b" t="t" l="l"/>
            <a:pathLst>
              <a:path h="8143875" w="2400300">
                <a:moveTo>
                  <a:pt x="0" y="0"/>
                </a:moveTo>
                <a:lnTo>
                  <a:pt x="2400300" y="0"/>
                </a:lnTo>
                <a:lnTo>
                  <a:pt x="2400300" y="8143875"/>
                </a:lnTo>
                <a:lnTo>
                  <a:pt x="0" y="8143875"/>
                </a:lnTo>
                <a:lnTo>
                  <a:pt x="0" y="0"/>
                </a:lnTo>
                <a:close/>
              </a:path>
            </a:pathLst>
          </a:custGeom>
          <a:blipFill>
            <a:blip r:embed="rId3"/>
            <a:stretch>
              <a:fillRect l="0" t="0" r="0" b="0"/>
            </a:stretch>
          </a:blipFill>
        </p:spPr>
      </p:sp>
      <p:sp>
        <p:nvSpPr>
          <p:cNvPr name="Freeform 4" id="4"/>
          <p:cNvSpPr/>
          <p:nvPr/>
        </p:nvSpPr>
        <p:spPr>
          <a:xfrm flipH="false" flipV="false" rot="0">
            <a:off x="0" y="7924800"/>
            <a:ext cx="2400300" cy="2362200"/>
          </a:xfrm>
          <a:custGeom>
            <a:avLst/>
            <a:gdLst/>
            <a:ahLst/>
            <a:cxnLst/>
            <a:rect r="r" b="b" t="t" l="l"/>
            <a:pathLst>
              <a:path h="2362200" w="2400300">
                <a:moveTo>
                  <a:pt x="0" y="0"/>
                </a:moveTo>
                <a:lnTo>
                  <a:pt x="2400300" y="0"/>
                </a:lnTo>
                <a:lnTo>
                  <a:pt x="2400300" y="2362200"/>
                </a:lnTo>
                <a:lnTo>
                  <a:pt x="0" y="2362200"/>
                </a:lnTo>
                <a:lnTo>
                  <a:pt x="0" y="0"/>
                </a:lnTo>
                <a:close/>
              </a:path>
            </a:pathLst>
          </a:custGeom>
          <a:blipFill>
            <a:blip r:embed="rId4"/>
            <a:stretch>
              <a:fillRect l="0" t="0" r="0" b="0"/>
            </a:stretch>
          </a:blipFill>
        </p:spPr>
      </p:sp>
      <p:sp>
        <p:nvSpPr>
          <p:cNvPr name="Freeform 5" id="5"/>
          <p:cNvSpPr/>
          <p:nvPr/>
        </p:nvSpPr>
        <p:spPr>
          <a:xfrm flipH="false" flipV="false" rot="0">
            <a:off x="2171700" y="0"/>
            <a:ext cx="5667375" cy="10287000"/>
          </a:xfrm>
          <a:custGeom>
            <a:avLst/>
            <a:gdLst/>
            <a:ahLst/>
            <a:cxnLst/>
            <a:rect r="r" b="b" t="t" l="l"/>
            <a:pathLst>
              <a:path h="10287000" w="5667375">
                <a:moveTo>
                  <a:pt x="0" y="0"/>
                </a:moveTo>
                <a:lnTo>
                  <a:pt x="5667375" y="0"/>
                </a:lnTo>
                <a:lnTo>
                  <a:pt x="5667375" y="10287000"/>
                </a:lnTo>
                <a:lnTo>
                  <a:pt x="0" y="10287000"/>
                </a:lnTo>
                <a:lnTo>
                  <a:pt x="0" y="0"/>
                </a:lnTo>
                <a:close/>
              </a:path>
            </a:pathLst>
          </a:custGeom>
          <a:blipFill>
            <a:blip r:embed="rId5"/>
            <a:stretch>
              <a:fillRect l="0" t="0" r="0" b="0"/>
            </a:stretch>
          </a:blipFill>
        </p:spPr>
      </p:sp>
      <p:sp>
        <p:nvSpPr>
          <p:cNvPr name="Freeform 6" id="6"/>
          <p:cNvSpPr/>
          <p:nvPr/>
        </p:nvSpPr>
        <p:spPr>
          <a:xfrm flipH="false" flipV="false" rot="0">
            <a:off x="7620000" y="0"/>
            <a:ext cx="10668000" cy="10287000"/>
          </a:xfrm>
          <a:custGeom>
            <a:avLst/>
            <a:gdLst/>
            <a:ahLst/>
            <a:cxnLst/>
            <a:rect r="r" b="b" t="t" l="l"/>
            <a:pathLst>
              <a:path h="10287000" w="10668000">
                <a:moveTo>
                  <a:pt x="0" y="0"/>
                </a:moveTo>
                <a:lnTo>
                  <a:pt x="10668000" y="0"/>
                </a:lnTo>
                <a:lnTo>
                  <a:pt x="10668000" y="10287000"/>
                </a:lnTo>
                <a:lnTo>
                  <a:pt x="0" y="10287000"/>
                </a:lnTo>
                <a:lnTo>
                  <a:pt x="0" y="0"/>
                </a:lnTo>
                <a:close/>
              </a:path>
            </a:pathLst>
          </a:custGeom>
          <a:blipFill>
            <a:blip r:embed="rId6"/>
            <a:stretch>
              <a:fillRect l="0" t="0" r="0" b="0"/>
            </a:stretch>
          </a:blipFill>
        </p:spPr>
      </p:sp>
      <p:sp>
        <p:nvSpPr>
          <p:cNvPr name="Freeform 7" id="7"/>
          <p:cNvSpPr/>
          <p:nvPr/>
        </p:nvSpPr>
        <p:spPr>
          <a:xfrm flipH="false" flipV="false" rot="0">
            <a:off x="7620000" y="9639300"/>
            <a:ext cx="4572000" cy="219075"/>
          </a:xfrm>
          <a:custGeom>
            <a:avLst/>
            <a:gdLst/>
            <a:ahLst/>
            <a:cxnLst/>
            <a:rect r="r" b="b" t="t" l="l"/>
            <a:pathLst>
              <a:path h="219075" w="4572000">
                <a:moveTo>
                  <a:pt x="0" y="0"/>
                </a:moveTo>
                <a:lnTo>
                  <a:pt x="4572000" y="0"/>
                </a:lnTo>
                <a:lnTo>
                  <a:pt x="4572000" y="219075"/>
                </a:lnTo>
                <a:lnTo>
                  <a:pt x="0" y="219075"/>
                </a:lnTo>
                <a:lnTo>
                  <a:pt x="0" y="0"/>
                </a:lnTo>
                <a:close/>
              </a:path>
            </a:pathLst>
          </a:custGeom>
          <a:blipFill>
            <a:blip r:embed="rId7"/>
            <a:stretch>
              <a:fillRect l="0" t="0" r="0" b="0"/>
            </a:stretch>
          </a:blipFill>
        </p:spPr>
      </p:sp>
      <p:sp>
        <p:nvSpPr>
          <p:cNvPr name="TextBox 8" id="8"/>
          <p:cNvSpPr txBox="true"/>
          <p:nvPr/>
        </p:nvSpPr>
        <p:spPr>
          <a:xfrm rot="0">
            <a:off x="1024128" y="828344"/>
            <a:ext cx="1225296" cy="1774597"/>
          </a:xfrm>
          <a:prstGeom prst="rect">
            <a:avLst/>
          </a:prstGeom>
        </p:spPr>
        <p:txBody>
          <a:bodyPr anchor="t" rtlCol="false" tIns="0" lIns="0" bIns="0" rIns="0">
            <a:spAutoFit/>
          </a:bodyPr>
          <a:lstStyle/>
          <a:p>
            <a:pPr algn="l">
              <a:lnSpc>
                <a:spcPts val="14537"/>
              </a:lnSpc>
            </a:pPr>
            <a:r>
              <a:rPr lang="en-US" sz="10383" b="true">
                <a:solidFill>
                  <a:srgbClr val="545454"/>
                </a:solidFill>
                <a:latin typeface="Open Sans Ultra-Bold"/>
                <a:ea typeface="Open Sans Ultra-Bold"/>
                <a:cs typeface="Open Sans Ultra-Bold"/>
                <a:sym typeface="Open Sans Ultra-Bold"/>
              </a:rPr>
              <a:t>6.</a:t>
            </a:r>
          </a:p>
        </p:txBody>
      </p:sp>
      <p:sp>
        <p:nvSpPr>
          <p:cNvPr name="TextBox 9" id="9"/>
          <p:cNvSpPr txBox="true"/>
          <p:nvPr/>
        </p:nvSpPr>
        <p:spPr>
          <a:xfrm rot="-507600">
            <a:off x="3086012" y="7635919"/>
            <a:ext cx="4078224" cy="1397228"/>
          </a:xfrm>
          <a:prstGeom prst="rect">
            <a:avLst/>
          </a:prstGeom>
        </p:spPr>
        <p:txBody>
          <a:bodyPr anchor="t" rtlCol="false" tIns="0" lIns="0" bIns="0" rIns="0">
            <a:spAutoFit/>
          </a:bodyPr>
          <a:lstStyle/>
          <a:p>
            <a:pPr algn="ctr">
              <a:lnSpc>
                <a:spcPts val="10383"/>
              </a:lnSpc>
            </a:pPr>
            <a:r>
              <a:rPr lang="en-US" sz="10383" b="true">
                <a:solidFill>
                  <a:srgbClr val="545454"/>
                </a:solidFill>
                <a:latin typeface="Bebas Neue Bold"/>
                <a:ea typeface="Bebas Neue Bold"/>
                <a:cs typeface="Bebas Neue Bold"/>
                <a:sym typeface="Bebas Neue Bold"/>
              </a:rPr>
              <a:t>donación</a:t>
            </a:r>
          </a:p>
        </p:txBody>
      </p:sp>
      <p:sp>
        <p:nvSpPr>
          <p:cNvPr name="TextBox 10" id="10"/>
          <p:cNvSpPr txBox="true"/>
          <p:nvPr/>
        </p:nvSpPr>
        <p:spPr>
          <a:xfrm rot="0">
            <a:off x="8723376" y="974716"/>
            <a:ext cx="8540496" cy="8284228"/>
          </a:xfrm>
          <a:prstGeom prst="rect">
            <a:avLst/>
          </a:prstGeom>
        </p:spPr>
        <p:txBody>
          <a:bodyPr anchor="t" rtlCol="false" tIns="0" lIns="0" bIns="0" rIns="0">
            <a:spAutoFit/>
          </a:bodyPr>
          <a:lstStyle/>
          <a:p>
            <a:pPr algn="l">
              <a:lnSpc>
                <a:spcPts val="8150"/>
              </a:lnSpc>
            </a:pPr>
            <a:r>
              <a:rPr lang="en-US" sz="8150" b="true">
                <a:solidFill>
                  <a:srgbClr val="FFFFFF"/>
                </a:solidFill>
                <a:latin typeface="Bebas Neue Bold"/>
                <a:ea typeface="Bebas Neue Bold"/>
                <a:cs typeface="Bebas Neue Bold"/>
                <a:sym typeface="Bebas Neue Bold"/>
              </a:rPr>
              <a:t>¿Puedo usar el diezmo para ayudar a los enfermos o destinarlo para cualquier obra benéfica? Si tengo el diezmo en casa, ¿puedo usarlo si se me presenta alguna emergencia?</a:t>
            </a:r>
          </a:p>
        </p:txBody>
      </p:sp>
      <p:sp>
        <p:nvSpPr>
          <p:cNvPr name="TextBox 11" id="11"/>
          <p:cNvSpPr txBox="true"/>
          <p:nvPr/>
        </p:nvSpPr>
        <p:spPr>
          <a:xfrm rot="0">
            <a:off x="13606272" y="363663"/>
            <a:ext cx="2944368" cy="231651"/>
          </a:xfrm>
          <a:prstGeom prst="rect">
            <a:avLst/>
          </a:prstGeom>
        </p:spPr>
        <p:txBody>
          <a:bodyPr anchor="t" rtlCol="false" tIns="0" lIns="0" bIns="0" rIns="0">
            <a:spAutoFit/>
          </a:bodyPr>
          <a:lstStyle/>
          <a:p>
            <a:pPr algn="r">
              <a:lnSpc>
                <a:spcPts val="1931"/>
              </a:lnSpc>
            </a:pPr>
            <a:r>
              <a:rPr lang="en-US" b="true" sz="1379" spc="275">
                <a:solidFill>
                  <a:srgbClr val="545454">
                    <a:alpha val="49804"/>
                  </a:srgbClr>
                </a:solidFill>
                <a:latin typeface="Open Sans Ultra-Bold"/>
                <a:ea typeface="Open Sans Ultra-Bold"/>
                <a:cs typeface="Open Sans Ultra-Bold"/>
                <a:sym typeface="Open Sans Ultra-Bold"/>
              </a:rPr>
              <a:t>RECURSOS: BIBLIOS.COM</a:t>
            </a:r>
          </a:p>
        </p:txBody>
      </p:sp>
    </p:spTree>
  </p:cSld>
  <p:clrMapOvr>
    <a:masterClrMapping/>
  </p:clrMapOvr>
</p:sld>
</file>

<file path=ppt/slides/slide2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rot="0">
            <a:off x="0" y="9503159"/>
            <a:ext cx="7082207" cy="105034"/>
          </a:xfrm>
          <a:prstGeom prst="rect">
            <a:avLst/>
          </a:prstGeom>
          <a:solidFill>
            <a:srgbClr val="5ACD81"/>
          </a:solidFill>
        </p:spPr>
      </p:sp>
      <p:sp>
        <p:nvSpPr>
          <p:cNvPr name="TextBox 3" id="3"/>
          <p:cNvSpPr txBox="true"/>
          <p:nvPr/>
        </p:nvSpPr>
        <p:spPr>
          <a:xfrm rot="0">
            <a:off x="1028700" y="1298646"/>
            <a:ext cx="15957007" cy="1114425"/>
          </a:xfrm>
          <a:prstGeom prst="rect">
            <a:avLst/>
          </a:prstGeom>
        </p:spPr>
        <p:txBody>
          <a:bodyPr anchor="t" rtlCol="false" tIns="0" lIns="0" bIns="0" rIns="0">
            <a:spAutoFit/>
          </a:bodyPr>
          <a:lstStyle/>
          <a:p>
            <a:pPr algn="l">
              <a:lnSpc>
                <a:spcPts val="4500"/>
              </a:lnSpc>
            </a:pPr>
            <a:r>
              <a:rPr lang="en-US" sz="3000" spc="30">
                <a:solidFill>
                  <a:srgbClr val="2C341F"/>
                </a:solidFill>
                <a:latin typeface="Montserrat"/>
                <a:ea typeface="Montserrat"/>
                <a:cs typeface="Montserrat"/>
                <a:sym typeface="Montserrat"/>
              </a:rPr>
              <a:t>Obedecer a Dios es la clave del éxito; si ya él dijo para qué debe usarse el diezmo, no podemos desviarlo a otra causa. Elena G. de White bajo inspiración dijo: </a:t>
            </a:r>
          </a:p>
        </p:txBody>
      </p:sp>
      <p:sp>
        <p:nvSpPr>
          <p:cNvPr name="TextBox 4" id="4"/>
          <p:cNvSpPr txBox="true"/>
          <p:nvPr/>
        </p:nvSpPr>
        <p:spPr>
          <a:xfrm rot="0">
            <a:off x="2895744" y="3465705"/>
            <a:ext cx="12496512" cy="4543425"/>
          </a:xfrm>
          <a:prstGeom prst="rect">
            <a:avLst/>
          </a:prstGeom>
        </p:spPr>
        <p:txBody>
          <a:bodyPr anchor="t" rtlCol="false" tIns="0" lIns="0" bIns="0" rIns="0">
            <a:spAutoFit/>
          </a:bodyPr>
          <a:lstStyle/>
          <a:p>
            <a:pPr algn="l">
              <a:lnSpc>
                <a:spcPts val="4500"/>
              </a:lnSpc>
            </a:pPr>
            <a:r>
              <a:rPr lang="en-US" sz="3000" spc="30">
                <a:solidFill>
                  <a:srgbClr val="2C341F"/>
                </a:solidFill>
                <a:latin typeface="Montserrat"/>
                <a:ea typeface="Montserrat"/>
                <a:cs typeface="Montserrat"/>
                <a:sym typeface="Montserrat"/>
              </a:rPr>
              <a:t>«Dios ha dado indicaciones especiales acerca del uso del diezmo [...] la porción que Dios se ha reservado no ha de ser dedicada a ningún otro propósito que el especificado por él. No se sienta nadie libre para retener su diezmo, a fin de emplearlo según su criterio. No se ha de emplear para uso propio en caso de emergencia, ni debe dársele la aplicación que parezca conveniente, ni siquiera en lo que pueda considerarse como obra del Señor» (Obreros evangélicos, p. 236). </a:t>
            </a:r>
          </a:p>
        </p:txBody>
      </p:sp>
      <p:sp>
        <p:nvSpPr>
          <p:cNvPr name="TextBox 5" id="5"/>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2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rot="0">
            <a:off x="0" y="9503159"/>
            <a:ext cx="7082207" cy="105034"/>
          </a:xfrm>
          <a:prstGeom prst="rect">
            <a:avLst/>
          </a:prstGeom>
          <a:solidFill>
            <a:srgbClr val="5ACD81"/>
          </a:solidFill>
        </p:spPr>
      </p:sp>
      <p:sp>
        <p:nvSpPr>
          <p:cNvPr name="TextBox 3" id="3"/>
          <p:cNvSpPr txBox="true"/>
          <p:nvPr/>
        </p:nvSpPr>
        <p:spPr>
          <a:xfrm rot="0">
            <a:off x="2895744" y="2910840"/>
            <a:ext cx="12496512" cy="4370070"/>
          </a:xfrm>
          <a:prstGeom prst="rect">
            <a:avLst/>
          </a:prstGeom>
        </p:spPr>
        <p:txBody>
          <a:bodyPr anchor="t" rtlCol="false" tIns="0" lIns="0" bIns="0" rIns="0">
            <a:spAutoFit/>
          </a:bodyPr>
          <a:lstStyle/>
          <a:p>
            <a:pPr algn="l">
              <a:lnSpc>
                <a:spcPts val="4950"/>
              </a:lnSpc>
            </a:pPr>
            <a:r>
              <a:rPr lang="en-US" sz="3300" spc="33">
                <a:solidFill>
                  <a:srgbClr val="2C341F"/>
                </a:solidFill>
                <a:latin typeface="Montserrat"/>
                <a:ea typeface="Montserrat"/>
                <a:cs typeface="Montserrat"/>
                <a:sym typeface="Montserrat"/>
              </a:rPr>
              <a:t>«Dios dice que debería haber alimento en su casa, y si el dinero de la tesorería es usado indebidamente, si se considera correcto que las personas usen el diezmo en la forma como les plazca, el Señor no puede bendecir. No puede sostener a los que piensan que pueden hacer lo que quieran con lo que pertenece a él» (Consejos sobre mayordomía cristiana, р. 103).</a:t>
            </a:r>
          </a:p>
        </p:txBody>
      </p:sp>
      <p:sp>
        <p:nvSpPr>
          <p:cNvPr name="TextBox 4" id="4"/>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0" y="3318781"/>
            <a:ext cx="8277225" cy="6968219"/>
          </a:xfrm>
          <a:custGeom>
            <a:avLst/>
            <a:gdLst/>
            <a:ahLst/>
            <a:cxnLst/>
            <a:rect r="r" b="b" t="t" l="l"/>
            <a:pathLst>
              <a:path h="6968219" w="8277225">
                <a:moveTo>
                  <a:pt x="0" y="0"/>
                </a:moveTo>
                <a:lnTo>
                  <a:pt x="8277225" y="0"/>
                </a:lnTo>
                <a:lnTo>
                  <a:pt x="8277225" y="6968219"/>
                </a:lnTo>
                <a:lnTo>
                  <a:pt x="0" y="6968219"/>
                </a:lnTo>
                <a:lnTo>
                  <a:pt x="0" y="0"/>
                </a:lnTo>
                <a:close/>
              </a:path>
            </a:pathLst>
          </a:custGeom>
          <a:blipFill>
            <a:blip r:embed="rId3"/>
            <a:stretch>
              <a:fillRect l="0" t="-10720" r="0" b="0"/>
            </a:stretch>
          </a:blipFill>
        </p:spPr>
      </p:sp>
      <p:sp>
        <p:nvSpPr>
          <p:cNvPr name="Freeform 4" id="4"/>
          <p:cNvSpPr/>
          <p:nvPr/>
        </p:nvSpPr>
        <p:spPr>
          <a:xfrm flipH="false" flipV="false" rot="0">
            <a:off x="9353550" y="857250"/>
            <a:ext cx="8934450" cy="428625"/>
          </a:xfrm>
          <a:custGeom>
            <a:avLst/>
            <a:gdLst/>
            <a:ahLst/>
            <a:cxnLst/>
            <a:rect r="r" b="b" t="t" l="l"/>
            <a:pathLst>
              <a:path h="428625" w="8934450">
                <a:moveTo>
                  <a:pt x="0" y="0"/>
                </a:moveTo>
                <a:lnTo>
                  <a:pt x="8934450" y="0"/>
                </a:lnTo>
                <a:lnTo>
                  <a:pt x="8934450" y="428625"/>
                </a:lnTo>
                <a:lnTo>
                  <a:pt x="0" y="428625"/>
                </a:lnTo>
                <a:lnTo>
                  <a:pt x="0" y="0"/>
                </a:lnTo>
                <a:close/>
              </a:path>
            </a:pathLst>
          </a:custGeom>
          <a:blipFill>
            <a:blip r:embed="rId4"/>
            <a:stretch>
              <a:fillRect l="0" t="0" r="0" b="0"/>
            </a:stretch>
          </a:blipFill>
        </p:spPr>
      </p:sp>
      <p:sp>
        <p:nvSpPr>
          <p:cNvPr name="Freeform 5" id="5"/>
          <p:cNvSpPr/>
          <p:nvPr/>
        </p:nvSpPr>
        <p:spPr>
          <a:xfrm flipH="false" flipV="false" rot="0">
            <a:off x="8064175" y="3318781"/>
            <a:ext cx="12775068" cy="6968219"/>
          </a:xfrm>
          <a:custGeom>
            <a:avLst/>
            <a:gdLst/>
            <a:ahLst/>
            <a:cxnLst/>
            <a:rect r="r" b="b" t="t" l="l"/>
            <a:pathLst>
              <a:path h="6968219" w="12775068">
                <a:moveTo>
                  <a:pt x="0" y="0"/>
                </a:moveTo>
                <a:lnTo>
                  <a:pt x="12775068" y="0"/>
                </a:lnTo>
                <a:lnTo>
                  <a:pt x="12775068" y="6968219"/>
                </a:lnTo>
                <a:lnTo>
                  <a:pt x="0" y="6968219"/>
                </a:lnTo>
                <a:lnTo>
                  <a:pt x="0" y="0"/>
                </a:lnTo>
                <a:close/>
              </a:path>
            </a:pathLst>
          </a:custGeom>
          <a:blipFill>
            <a:blip r:embed="rId5"/>
            <a:stretch>
              <a:fillRect l="0" t="0" r="0" b="0"/>
            </a:stretch>
          </a:blipFill>
        </p:spPr>
      </p:sp>
      <p:sp>
        <p:nvSpPr>
          <p:cNvPr name="TextBox 6" id="6"/>
          <p:cNvSpPr txBox="true"/>
          <p:nvPr/>
        </p:nvSpPr>
        <p:spPr>
          <a:xfrm rot="0">
            <a:off x="1028700" y="5656219"/>
            <a:ext cx="5061706" cy="2070325"/>
          </a:xfrm>
          <a:prstGeom prst="rect">
            <a:avLst/>
          </a:prstGeom>
        </p:spPr>
        <p:txBody>
          <a:bodyPr anchor="t" rtlCol="false" tIns="0" lIns="0" bIns="0" rIns="0">
            <a:spAutoFit/>
          </a:bodyPr>
          <a:lstStyle/>
          <a:p>
            <a:pPr algn="l">
              <a:lnSpc>
                <a:spcPts val="8008"/>
              </a:lnSpc>
            </a:pPr>
            <a:r>
              <a:rPr lang="en-US" b="true" sz="8008" spc="160">
                <a:solidFill>
                  <a:srgbClr val="FFFFFF"/>
                </a:solidFill>
                <a:latin typeface="Bebas Neue Bold"/>
                <a:ea typeface="Bebas Neue Bold"/>
                <a:cs typeface="Bebas Neue Bold"/>
                <a:sym typeface="Bebas Neue Bold"/>
              </a:rPr>
              <a:t>INFORME SECRETARIAL</a:t>
            </a:r>
          </a:p>
        </p:txBody>
      </p:sp>
      <p:sp>
        <p:nvSpPr>
          <p:cNvPr name="TextBox 7" id="7"/>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0" y="3857638"/>
            <a:ext cx="8277225" cy="6429362"/>
          </a:xfrm>
          <a:custGeom>
            <a:avLst/>
            <a:gdLst/>
            <a:ahLst/>
            <a:cxnLst/>
            <a:rect r="r" b="b" t="t" l="l"/>
            <a:pathLst>
              <a:path h="6429362" w="8277225">
                <a:moveTo>
                  <a:pt x="0" y="0"/>
                </a:moveTo>
                <a:lnTo>
                  <a:pt x="8277225" y="0"/>
                </a:lnTo>
                <a:lnTo>
                  <a:pt x="8277225" y="6429362"/>
                </a:lnTo>
                <a:lnTo>
                  <a:pt x="0" y="6429362"/>
                </a:lnTo>
                <a:lnTo>
                  <a:pt x="0" y="0"/>
                </a:lnTo>
                <a:close/>
              </a:path>
            </a:pathLst>
          </a:custGeom>
          <a:blipFill>
            <a:blip r:embed="rId3"/>
            <a:stretch>
              <a:fillRect l="0" t="-20000" r="0" b="0"/>
            </a:stretch>
          </a:blipFill>
        </p:spPr>
      </p:sp>
      <p:sp>
        <p:nvSpPr>
          <p:cNvPr name="Freeform 4" id="4"/>
          <p:cNvSpPr/>
          <p:nvPr/>
        </p:nvSpPr>
        <p:spPr>
          <a:xfrm flipH="false" flipV="false" rot="0">
            <a:off x="9353550" y="857250"/>
            <a:ext cx="8934450" cy="428625"/>
          </a:xfrm>
          <a:custGeom>
            <a:avLst/>
            <a:gdLst/>
            <a:ahLst/>
            <a:cxnLst/>
            <a:rect r="r" b="b" t="t" l="l"/>
            <a:pathLst>
              <a:path h="428625" w="8934450">
                <a:moveTo>
                  <a:pt x="0" y="0"/>
                </a:moveTo>
                <a:lnTo>
                  <a:pt x="8934450" y="0"/>
                </a:lnTo>
                <a:lnTo>
                  <a:pt x="8934450" y="428625"/>
                </a:lnTo>
                <a:lnTo>
                  <a:pt x="0" y="428625"/>
                </a:lnTo>
                <a:lnTo>
                  <a:pt x="0" y="0"/>
                </a:lnTo>
                <a:close/>
              </a:path>
            </a:pathLst>
          </a:custGeom>
          <a:blipFill>
            <a:blip r:embed="rId4"/>
            <a:stretch>
              <a:fillRect l="0" t="0" r="0" b="0"/>
            </a:stretch>
          </a:blipFill>
        </p:spPr>
      </p:sp>
      <p:sp>
        <p:nvSpPr>
          <p:cNvPr name="Freeform 5" id="5"/>
          <p:cNvSpPr/>
          <p:nvPr/>
        </p:nvSpPr>
        <p:spPr>
          <a:xfrm flipH="false" flipV="false" rot="0">
            <a:off x="-395085" y="-246381"/>
            <a:ext cx="8462752" cy="6621145"/>
          </a:xfrm>
          <a:custGeom>
            <a:avLst/>
            <a:gdLst/>
            <a:ahLst/>
            <a:cxnLst/>
            <a:rect r="r" b="b" t="t" l="l"/>
            <a:pathLst>
              <a:path h="6621145" w="8462752">
                <a:moveTo>
                  <a:pt x="0" y="0"/>
                </a:moveTo>
                <a:lnTo>
                  <a:pt x="8462752" y="0"/>
                </a:lnTo>
                <a:lnTo>
                  <a:pt x="8462752" y="6621145"/>
                </a:lnTo>
                <a:lnTo>
                  <a:pt x="0" y="6621145"/>
                </a:lnTo>
                <a:lnTo>
                  <a:pt x="0" y="0"/>
                </a:lnTo>
                <a:close/>
              </a:path>
            </a:pathLst>
          </a:custGeom>
          <a:blipFill>
            <a:blip r:embed="rId5"/>
            <a:stretch>
              <a:fillRect l="-2159" t="0" r="-2159" b="0"/>
            </a:stretch>
          </a:blipFill>
        </p:spPr>
      </p:sp>
      <p:sp>
        <p:nvSpPr>
          <p:cNvPr name="Freeform 6" id="6"/>
          <p:cNvSpPr/>
          <p:nvPr/>
        </p:nvSpPr>
        <p:spPr>
          <a:xfrm flipH="false" flipV="false" rot="0">
            <a:off x="8738914" y="2035766"/>
            <a:ext cx="9549086" cy="6756702"/>
          </a:xfrm>
          <a:custGeom>
            <a:avLst/>
            <a:gdLst/>
            <a:ahLst/>
            <a:cxnLst/>
            <a:rect r="r" b="b" t="t" l="l"/>
            <a:pathLst>
              <a:path h="6756702" w="9549086">
                <a:moveTo>
                  <a:pt x="0" y="0"/>
                </a:moveTo>
                <a:lnTo>
                  <a:pt x="9549086" y="0"/>
                </a:lnTo>
                <a:lnTo>
                  <a:pt x="9549086" y="6756701"/>
                </a:lnTo>
                <a:lnTo>
                  <a:pt x="0" y="6756701"/>
                </a:lnTo>
                <a:lnTo>
                  <a:pt x="0" y="0"/>
                </a:lnTo>
                <a:close/>
              </a:path>
            </a:pathLst>
          </a:custGeom>
          <a:blipFill>
            <a:blip r:embed="rId6"/>
            <a:stretch>
              <a:fillRect l="0" t="0" r="0" b="0"/>
            </a:stretch>
          </a:blipFill>
        </p:spPr>
      </p:sp>
      <p:sp>
        <p:nvSpPr>
          <p:cNvPr name="TextBox 7" id="7"/>
          <p:cNvSpPr txBox="true"/>
          <p:nvPr/>
        </p:nvSpPr>
        <p:spPr>
          <a:xfrm rot="0">
            <a:off x="1115568" y="7188341"/>
            <a:ext cx="4186208" cy="2070325"/>
          </a:xfrm>
          <a:prstGeom prst="rect">
            <a:avLst/>
          </a:prstGeom>
        </p:spPr>
        <p:txBody>
          <a:bodyPr anchor="t" rtlCol="false" tIns="0" lIns="0" bIns="0" rIns="0">
            <a:spAutoFit/>
          </a:bodyPr>
          <a:lstStyle/>
          <a:p>
            <a:pPr algn="l">
              <a:lnSpc>
                <a:spcPts val="8008"/>
              </a:lnSpc>
            </a:pPr>
            <a:r>
              <a:rPr lang="en-US" b="true" sz="8008" spc="160">
                <a:solidFill>
                  <a:srgbClr val="FFFFFF"/>
                </a:solidFill>
                <a:latin typeface="Bebas Neue Bold"/>
                <a:ea typeface="Bebas Neue Bold"/>
                <a:cs typeface="Bebas Neue Bold"/>
                <a:sym typeface="Bebas Neue Bold"/>
              </a:rPr>
              <a:t>TIEMPO DE LA LECCION</a:t>
            </a:r>
          </a:p>
        </p:txBody>
      </p:sp>
      <p:sp>
        <p:nvSpPr>
          <p:cNvPr name="TextBox 8" id="8"/>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0" y="0"/>
            <a:ext cx="10239375" cy="10287000"/>
          </a:xfrm>
          <a:custGeom>
            <a:avLst/>
            <a:gdLst/>
            <a:ahLst/>
            <a:cxnLst/>
            <a:rect r="r" b="b" t="t" l="l"/>
            <a:pathLst>
              <a:path h="10287000" w="10239375">
                <a:moveTo>
                  <a:pt x="0" y="0"/>
                </a:moveTo>
                <a:lnTo>
                  <a:pt x="10239375" y="0"/>
                </a:lnTo>
                <a:lnTo>
                  <a:pt x="10239375" y="10287000"/>
                </a:lnTo>
                <a:lnTo>
                  <a:pt x="0" y="10287000"/>
                </a:lnTo>
                <a:lnTo>
                  <a:pt x="0" y="0"/>
                </a:lnTo>
                <a:close/>
              </a:path>
            </a:pathLst>
          </a:custGeom>
          <a:blipFill>
            <a:blip r:embed="rId3"/>
            <a:stretch>
              <a:fillRect l="0" t="0" r="0" b="0"/>
            </a:stretch>
          </a:blipFill>
        </p:spPr>
      </p:sp>
      <p:sp>
        <p:nvSpPr>
          <p:cNvPr name="Freeform 4" id="4"/>
          <p:cNvSpPr/>
          <p:nvPr/>
        </p:nvSpPr>
        <p:spPr>
          <a:xfrm flipH="false" flipV="false" rot="0">
            <a:off x="10010775" y="0"/>
            <a:ext cx="5886450" cy="10287000"/>
          </a:xfrm>
          <a:custGeom>
            <a:avLst/>
            <a:gdLst/>
            <a:ahLst/>
            <a:cxnLst/>
            <a:rect r="r" b="b" t="t" l="l"/>
            <a:pathLst>
              <a:path h="10287000" w="5886450">
                <a:moveTo>
                  <a:pt x="0" y="0"/>
                </a:moveTo>
                <a:lnTo>
                  <a:pt x="5886450" y="0"/>
                </a:lnTo>
                <a:lnTo>
                  <a:pt x="5886450" y="10287000"/>
                </a:lnTo>
                <a:lnTo>
                  <a:pt x="0" y="10287000"/>
                </a:lnTo>
                <a:lnTo>
                  <a:pt x="0" y="0"/>
                </a:lnTo>
                <a:close/>
              </a:path>
            </a:pathLst>
          </a:custGeom>
          <a:blipFill>
            <a:blip r:embed="rId4"/>
            <a:stretch>
              <a:fillRect l="-81396" t="0" r="-81396" b="0"/>
            </a:stretch>
          </a:blipFill>
        </p:spPr>
      </p:sp>
      <p:sp>
        <p:nvSpPr>
          <p:cNvPr name="Freeform 5" id="5"/>
          <p:cNvSpPr/>
          <p:nvPr/>
        </p:nvSpPr>
        <p:spPr>
          <a:xfrm flipH="false" flipV="false" rot="0">
            <a:off x="15668625" y="0"/>
            <a:ext cx="2619375" cy="10287000"/>
          </a:xfrm>
          <a:custGeom>
            <a:avLst/>
            <a:gdLst/>
            <a:ahLst/>
            <a:cxnLst/>
            <a:rect r="r" b="b" t="t" l="l"/>
            <a:pathLst>
              <a:path h="10287000" w="2619375">
                <a:moveTo>
                  <a:pt x="0" y="0"/>
                </a:moveTo>
                <a:lnTo>
                  <a:pt x="2619375" y="0"/>
                </a:lnTo>
                <a:lnTo>
                  <a:pt x="2619375" y="10287000"/>
                </a:lnTo>
                <a:lnTo>
                  <a:pt x="0" y="10287000"/>
                </a:lnTo>
                <a:lnTo>
                  <a:pt x="0" y="0"/>
                </a:lnTo>
                <a:close/>
              </a:path>
            </a:pathLst>
          </a:custGeom>
          <a:blipFill>
            <a:blip r:embed="rId5"/>
            <a:stretch>
              <a:fillRect l="0" t="0" r="0" b="0"/>
            </a:stretch>
          </a:blipFill>
        </p:spPr>
      </p:sp>
      <p:sp>
        <p:nvSpPr>
          <p:cNvPr name="Freeform 6" id="6"/>
          <p:cNvSpPr/>
          <p:nvPr/>
        </p:nvSpPr>
        <p:spPr>
          <a:xfrm flipH="false" flipV="false" rot="0">
            <a:off x="8048625" y="9001125"/>
            <a:ext cx="4362450" cy="428625"/>
          </a:xfrm>
          <a:custGeom>
            <a:avLst/>
            <a:gdLst/>
            <a:ahLst/>
            <a:cxnLst/>
            <a:rect r="r" b="b" t="t" l="l"/>
            <a:pathLst>
              <a:path h="428625" w="4362450">
                <a:moveTo>
                  <a:pt x="0" y="0"/>
                </a:moveTo>
                <a:lnTo>
                  <a:pt x="4362450" y="0"/>
                </a:lnTo>
                <a:lnTo>
                  <a:pt x="4362450" y="428625"/>
                </a:lnTo>
                <a:lnTo>
                  <a:pt x="0" y="428625"/>
                </a:lnTo>
                <a:lnTo>
                  <a:pt x="0" y="0"/>
                </a:lnTo>
                <a:close/>
              </a:path>
            </a:pathLst>
          </a:custGeom>
          <a:blipFill>
            <a:blip r:embed="rId6"/>
            <a:stretch>
              <a:fillRect l="0" t="0" r="0" b="0"/>
            </a:stretch>
          </a:blipFill>
        </p:spPr>
      </p:sp>
      <p:sp>
        <p:nvSpPr>
          <p:cNvPr name="TextBox 7" id="7"/>
          <p:cNvSpPr txBox="true"/>
          <p:nvPr/>
        </p:nvSpPr>
        <p:spPr>
          <a:xfrm rot="0">
            <a:off x="603504" y="631035"/>
            <a:ext cx="8668512" cy="3348030"/>
          </a:xfrm>
          <a:prstGeom prst="rect">
            <a:avLst/>
          </a:prstGeom>
        </p:spPr>
        <p:txBody>
          <a:bodyPr anchor="t" rtlCol="false" tIns="0" lIns="0" bIns="0" rIns="0">
            <a:spAutoFit/>
          </a:bodyPr>
          <a:lstStyle/>
          <a:p>
            <a:pPr algn="l" marL="0" indent="0" lvl="0">
              <a:lnSpc>
                <a:spcPts val="4462"/>
              </a:lnSpc>
            </a:pPr>
            <a:r>
              <a:rPr lang="en-US" sz="3187">
                <a:solidFill>
                  <a:srgbClr val="242414"/>
                </a:solidFill>
                <a:latin typeface="Montserrat"/>
                <a:ea typeface="Montserrat"/>
                <a:cs typeface="Montserrat"/>
                <a:sym typeface="Montserrat"/>
              </a:rPr>
              <a:t>«La desobediencia a los mandamientos positivos dados por Dios concernientes a los diezmos y las ofrendas, queda registrada en los libros del cielo como un rob</a:t>
            </a:r>
            <a:r>
              <a:rPr lang="en-US" sz="3187">
                <a:solidFill>
                  <a:srgbClr val="242414"/>
                </a:solidFill>
                <a:latin typeface="Montserrat"/>
                <a:ea typeface="Montserrat"/>
                <a:cs typeface="Montserrat"/>
                <a:sym typeface="Montserrat"/>
              </a:rPr>
              <a:t>o perpetrado contra él» (Consejos sobre mayordomía cristiana, p. 76). </a:t>
            </a:r>
          </a:p>
        </p:txBody>
      </p:sp>
      <p:sp>
        <p:nvSpPr>
          <p:cNvPr name="TextBox 8" id="8"/>
          <p:cNvSpPr txBox="true"/>
          <p:nvPr/>
        </p:nvSpPr>
        <p:spPr>
          <a:xfrm rot="5400000">
            <a:off x="14287537" y="4647475"/>
            <a:ext cx="5522976" cy="930327"/>
          </a:xfrm>
          <a:prstGeom prst="rect">
            <a:avLst/>
          </a:prstGeom>
        </p:spPr>
        <p:txBody>
          <a:bodyPr anchor="t" rtlCol="false" tIns="0" lIns="0" bIns="0" rIns="0">
            <a:spAutoFit/>
          </a:bodyPr>
          <a:lstStyle/>
          <a:p>
            <a:pPr algn="ctr">
              <a:lnSpc>
                <a:spcPts val="7522"/>
              </a:lnSpc>
            </a:pPr>
            <a:r>
              <a:rPr lang="en-US" b="true" sz="5372">
                <a:solidFill>
                  <a:srgbClr val="242414"/>
                </a:solidFill>
                <a:latin typeface="Montserrat Bold"/>
                <a:ea typeface="Montserrat Bold"/>
                <a:cs typeface="Montserrat Bold"/>
                <a:sym typeface="Montserrat Bold"/>
              </a:rPr>
              <a:t>CONCLUSION</a:t>
            </a:r>
          </a:p>
        </p:txBody>
      </p:sp>
      <p:sp>
        <p:nvSpPr>
          <p:cNvPr name="TextBox 9" id="9"/>
          <p:cNvSpPr txBox="true"/>
          <p:nvPr/>
        </p:nvSpPr>
        <p:spPr>
          <a:xfrm rot="0">
            <a:off x="618363" y="4526097"/>
            <a:ext cx="8668512" cy="5033955"/>
          </a:xfrm>
          <a:prstGeom prst="rect">
            <a:avLst/>
          </a:prstGeom>
        </p:spPr>
        <p:txBody>
          <a:bodyPr anchor="t" rtlCol="false" tIns="0" lIns="0" bIns="0" rIns="0">
            <a:spAutoFit/>
          </a:bodyPr>
          <a:lstStyle/>
          <a:p>
            <a:pPr algn="l" marL="0" indent="0" lvl="0">
              <a:lnSpc>
                <a:spcPts val="4462"/>
              </a:lnSpc>
            </a:pPr>
            <a:r>
              <a:rPr lang="en-US" sz="3187">
                <a:solidFill>
                  <a:srgbClr val="242414"/>
                </a:solidFill>
                <a:latin typeface="Montserrat"/>
                <a:ea typeface="Montserrat"/>
                <a:cs typeface="Montserrat"/>
                <a:sym typeface="Montserrat"/>
              </a:rPr>
              <a:t>«El diezmo de todo lo que poseemos es del Señor. Él se lo ha reservado para que sea empleado con propósitos religiosos. Es santo. En ninguna dispensación él ha aceptado menos que esto. Un descuido o una postergación de este deber provocará el desagrado divino. Si todos los cristianos profes</a:t>
            </a:r>
            <a:r>
              <a:rPr lang="en-US" sz="3187">
                <a:solidFill>
                  <a:srgbClr val="242414"/>
                </a:solidFill>
                <a:latin typeface="Montserrat"/>
                <a:ea typeface="Montserrat"/>
                <a:cs typeface="Montserrat"/>
                <a:sym typeface="Montserrat"/>
              </a:rPr>
              <a:t>os llevaran sus diezmos a Dios, su tesorería estaría llena» (ibid., p. 67).</a:t>
            </a:r>
          </a:p>
        </p:txBody>
      </p:sp>
      <p:sp>
        <p:nvSpPr>
          <p:cNvPr name="TextBox 10" id="10"/>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0" y="0"/>
            <a:ext cx="6534150" cy="6858000"/>
          </a:xfrm>
          <a:custGeom>
            <a:avLst/>
            <a:gdLst/>
            <a:ahLst/>
            <a:cxnLst/>
            <a:rect r="r" b="b" t="t" l="l"/>
            <a:pathLst>
              <a:path h="6858000" w="6534150">
                <a:moveTo>
                  <a:pt x="0" y="0"/>
                </a:moveTo>
                <a:lnTo>
                  <a:pt x="6534150" y="0"/>
                </a:lnTo>
                <a:lnTo>
                  <a:pt x="6534150" y="6858000"/>
                </a:lnTo>
                <a:lnTo>
                  <a:pt x="0" y="6858000"/>
                </a:lnTo>
                <a:lnTo>
                  <a:pt x="0" y="0"/>
                </a:lnTo>
                <a:close/>
              </a:path>
            </a:pathLst>
          </a:custGeom>
          <a:blipFill>
            <a:blip r:embed="rId3"/>
            <a:stretch>
              <a:fillRect l="0" t="0" r="0" b="0"/>
            </a:stretch>
          </a:blipFill>
        </p:spPr>
      </p:sp>
      <p:sp>
        <p:nvSpPr>
          <p:cNvPr name="Freeform 4" id="4"/>
          <p:cNvSpPr/>
          <p:nvPr/>
        </p:nvSpPr>
        <p:spPr>
          <a:xfrm flipH="false" flipV="false" rot="0">
            <a:off x="6305550" y="0"/>
            <a:ext cx="11982450" cy="6858000"/>
          </a:xfrm>
          <a:custGeom>
            <a:avLst/>
            <a:gdLst/>
            <a:ahLst/>
            <a:cxnLst/>
            <a:rect r="r" b="b" t="t" l="l"/>
            <a:pathLst>
              <a:path h="6858000" w="11982450">
                <a:moveTo>
                  <a:pt x="0" y="0"/>
                </a:moveTo>
                <a:lnTo>
                  <a:pt x="11982450" y="0"/>
                </a:lnTo>
                <a:lnTo>
                  <a:pt x="11982450" y="6858000"/>
                </a:lnTo>
                <a:lnTo>
                  <a:pt x="0" y="6858000"/>
                </a:lnTo>
                <a:lnTo>
                  <a:pt x="0" y="0"/>
                </a:lnTo>
                <a:close/>
              </a:path>
            </a:pathLst>
          </a:custGeom>
          <a:blipFill>
            <a:blip r:embed="rId4"/>
            <a:stretch>
              <a:fillRect l="0" t="-8095" r="0" b="-8095"/>
            </a:stretch>
          </a:blipFill>
        </p:spPr>
      </p:sp>
      <p:sp>
        <p:nvSpPr>
          <p:cNvPr name="TextBox 5" id="5"/>
          <p:cNvSpPr txBox="true"/>
          <p:nvPr/>
        </p:nvSpPr>
        <p:spPr>
          <a:xfrm rot="0">
            <a:off x="1024128" y="2808335"/>
            <a:ext cx="4882896" cy="1223042"/>
          </a:xfrm>
          <a:prstGeom prst="rect">
            <a:avLst/>
          </a:prstGeom>
        </p:spPr>
        <p:txBody>
          <a:bodyPr anchor="t" rtlCol="false" tIns="0" lIns="0" bIns="0" rIns="0">
            <a:spAutoFit/>
          </a:bodyPr>
          <a:lstStyle/>
          <a:p>
            <a:pPr algn="l">
              <a:lnSpc>
                <a:spcPts val="9271"/>
              </a:lnSpc>
            </a:pPr>
            <a:r>
              <a:rPr lang="en-US" sz="9001" spc="225">
                <a:solidFill>
                  <a:srgbClr val="FFFFFF"/>
                </a:solidFill>
                <a:latin typeface="League Gothic"/>
                <a:ea typeface="League Gothic"/>
                <a:cs typeface="League Gothic"/>
                <a:sym typeface="League Gothic"/>
              </a:rPr>
              <a:t>HIMNO FINAL</a:t>
            </a:r>
          </a:p>
        </p:txBody>
      </p:sp>
      <p:sp>
        <p:nvSpPr>
          <p:cNvPr name="Freeform 6" id="6"/>
          <p:cNvSpPr/>
          <p:nvPr/>
        </p:nvSpPr>
        <p:spPr>
          <a:xfrm flipH="false" flipV="false" rot="0">
            <a:off x="0" y="9001125"/>
            <a:ext cx="10020300" cy="219075"/>
          </a:xfrm>
          <a:custGeom>
            <a:avLst/>
            <a:gdLst/>
            <a:ahLst/>
            <a:cxnLst/>
            <a:rect r="r" b="b" t="t" l="l"/>
            <a:pathLst>
              <a:path h="219075" w="10020300">
                <a:moveTo>
                  <a:pt x="0" y="0"/>
                </a:moveTo>
                <a:lnTo>
                  <a:pt x="10020300" y="0"/>
                </a:lnTo>
                <a:lnTo>
                  <a:pt x="10020300" y="219075"/>
                </a:lnTo>
                <a:lnTo>
                  <a:pt x="0" y="219075"/>
                </a:lnTo>
                <a:lnTo>
                  <a:pt x="0" y="0"/>
                </a:lnTo>
                <a:close/>
              </a:path>
            </a:pathLst>
          </a:custGeom>
          <a:blipFill>
            <a:blip r:embed="rId5"/>
            <a:stretch>
              <a:fillRect l="0" t="0" r="0" b="0"/>
            </a:stretch>
          </a:blipFill>
        </p:spPr>
      </p:sp>
      <p:sp>
        <p:nvSpPr>
          <p:cNvPr name="TextBox 7" id="7"/>
          <p:cNvSpPr txBox="true"/>
          <p:nvPr/>
        </p:nvSpPr>
        <p:spPr>
          <a:xfrm rot="0">
            <a:off x="4523617" y="7135813"/>
            <a:ext cx="12735683" cy="1568450"/>
          </a:xfrm>
          <a:prstGeom prst="rect">
            <a:avLst/>
          </a:prstGeom>
        </p:spPr>
        <p:txBody>
          <a:bodyPr anchor="t" rtlCol="false" tIns="0" lIns="0" bIns="0" rIns="0">
            <a:spAutoFit/>
          </a:bodyPr>
          <a:lstStyle/>
          <a:p>
            <a:pPr algn="l">
              <a:lnSpc>
                <a:spcPts val="6250"/>
              </a:lnSpc>
            </a:pPr>
            <a:r>
              <a:rPr lang="en-US" sz="5000" spc="750">
                <a:solidFill>
                  <a:srgbClr val="545454"/>
                </a:solidFill>
                <a:latin typeface="Montserrat Light"/>
                <a:ea typeface="Montserrat Light"/>
                <a:cs typeface="Montserrat Light"/>
                <a:sym typeface="Montserrat Light"/>
              </a:rPr>
              <a:t>#  524, TRAÍAN EN SILENCIO PRESENTES AL SEÑOR</a:t>
            </a:r>
          </a:p>
        </p:txBody>
      </p:sp>
      <p:sp>
        <p:nvSpPr>
          <p:cNvPr name="TextBox 8" id="8"/>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0" y="0"/>
            <a:ext cx="6534150" cy="6858000"/>
          </a:xfrm>
          <a:custGeom>
            <a:avLst/>
            <a:gdLst/>
            <a:ahLst/>
            <a:cxnLst/>
            <a:rect r="r" b="b" t="t" l="l"/>
            <a:pathLst>
              <a:path h="6858000" w="6534150">
                <a:moveTo>
                  <a:pt x="0" y="0"/>
                </a:moveTo>
                <a:lnTo>
                  <a:pt x="6534150" y="0"/>
                </a:lnTo>
                <a:lnTo>
                  <a:pt x="6534150" y="6858000"/>
                </a:lnTo>
                <a:lnTo>
                  <a:pt x="0" y="6858000"/>
                </a:lnTo>
                <a:lnTo>
                  <a:pt x="0" y="0"/>
                </a:lnTo>
                <a:close/>
              </a:path>
            </a:pathLst>
          </a:custGeom>
          <a:blipFill>
            <a:blip r:embed="rId3"/>
            <a:stretch>
              <a:fillRect l="0" t="0" r="0" b="0"/>
            </a:stretch>
          </a:blipFill>
        </p:spPr>
      </p:sp>
      <p:sp>
        <p:nvSpPr>
          <p:cNvPr name="Freeform 4" id="4"/>
          <p:cNvSpPr/>
          <p:nvPr/>
        </p:nvSpPr>
        <p:spPr>
          <a:xfrm flipH="false" flipV="false" rot="0">
            <a:off x="6305550" y="0"/>
            <a:ext cx="11982450" cy="6858000"/>
          </a:xfrm>
          <a:custGeom>
            <a:avLst/>
            <a:gdLst/>
            <a:ahLst/>
            <a:cxnLst/>
            <a:rect r="r" b="b" t="t" l="l"/>
            <a:pathLst>
              <a:path h="6858000" w="11982450">
                <a:moveTo>
                  <a:pt x="0" y="0"/>
                </a:moveTo>
                <a:lnTo>
                  <a:pt x="11982450" y="0"/>
                </a:lnTo>
                <a:lnTo>
                  <a:pt x="11982450" y="6858000"/>
                </a:lnTo>
                <a:lnTo>
                  <a:pt x="0" y="6858000"/>
                </a:lnTo>
                <a:lnTo>
                  <a:pt x="0" y="0"/>
                </a:lnTo>
                <a:close/>
              </a:path>
            </a:pathLst>
          </a:custGeom>
          <a:blipFill>
            <a:blip r:embed="rId4"/>
            <a:stretch>
              <a:fillRect l="0" t="-8095" r="0" b="-8095"/>
            </a:stretch>
          </a:blipFill>
        </p:spPr>
      </p:sp>
      <p:sp>
        <p:nvSpPr>
          <p:cNvPr name="TextBox 5" id="5"/>
          <p:cNvSpPr txBox="true"/>
          <p:nvPr/>
        </p:nvSpPr>
        <p:spPr>
          <a:xfrm rot="0">
            <a:off x="1024128" y="2808335"/>
            <a:ext cx="4882896" cy="1223042"/>
          </a:xfrm>
          <a:prstGeom prst="rect">
            <a:avLst/>
          </a:prstGeom>
        </p:spPr>
        <p:txBody>
          <a:bodyPr anchor="t" rtlCol="false" tIns="0" lIns="0" bIns="0" rIns="0">
            <a:spAutoFit/>
          </a:bodyPr>
          <a:lstStyle/>
          <a:p>
            <a:pPr algn="l">
              <a:lnSpc>
                <a:spcPts val="9271"/>
              </a:lnSpc>
            </a:pPr>
            <a:r>
              <a:rPr lang="en-US" sz="9001" spc="225">
                <a:solidFill>
                  <a:srgbClr val="FFFFFF"/>
                </a:solidFill>
                <a:latin typeface="League Gothic"/>
                <a:ea typeface="League Gothic"/>
                <a:cs typeface="League Gothic"/>
                <a:sym typeface="League Gothic"/>
              </a:rPr>
              <a:t>HIMNO INICIAL</a:t>
            </a:r>
          </a:p>
        </p:txBody>
      </p:sp>
      <p:sp>
        <p:nvSpPr>
          <p:cNvPr name="Freeform 6" id="6"/>
          <p:cNvSpPr/>
          <p:nvPr/>
        </p:nvSpPr>
        <p:spPr>
          <a:xfrm flipH="false" flipV="false" rot="0">
            <a:off x="0" y="9001125"/>
            <a:ext cx="10020300" cy="219075"/>
          </a:xfrm>
          <a:custGeom>
            <a:avLst/>
            <a:gdLst/>
            <a:ahLst/>
            <a:cxnLst/>
            <a:rect r="r" b="b" t="t" l="l"/>
            <a:pathLst>
              <a:path h="219075" w="10020300">
                <a:moveTo>
                  <a:pt x="0" y="0"/>
                </a:moveTo>
                <a:lnTo>
                  <a:pt x="10020300" y="0"/>
                </a:lnTo>
                <a:lnTo>
                  <a:pt x="10020300" y="219075"/>
                </a:lnTo>
                <a:lnTo>
                  <a:pt x="0" y="219075"/>
                </a:lnTo>
                <a:lnTo>
                  <a:pt x="0" y="0"/>
                </a:lnTo>
                <a:close/>
              </a:path>
            </a:pathLst>
          </a:custGeom>
          <a:blipFill>
            <a:blip r:embed="rId5"/>
            <a:stretch>
              <a:fillRect l="0" t="0" r="0" b="0"/>
            </a:stretch>
          </a:blipFill>
        </p:spPr>
      </p:sp>
      <p:sp>
        <p:nvSpPr>
          <p:cNvPr name="TextBox 7" id="7"/>
          <p:cNvSpPr txBox="true"/>
          <p:nvPr/>
        </p:nvSpPr>
        <p:spPr>
          <a:xfrm rot="0">
            <a:off x="4523617" y="7531100"/>
            <a:ext cx="12735683" cy="777875"/>
          </a:xfrm>
          <a:prstGeom prst="rect">
            <a:avLst/>
          </a:prstGeom>
        </p:spPr>
        <p:txBody>
          <a:bodyPr anchor="t" rtlCol="false" tIns="0" lIns="0" bIns="0" rIns="0">
            <a:spAutoFit/>
          </a:bodyPr>
          <a:lstStyle/>
          <a:p>
            <a:pPr algn="l">
              <a:lnSpc>
                <a:spcPts val="6250"/>
              </a:lnSpc>
            </a:pPr>
            <a:r>
              <a:rPr lang="en-US" sz="5000" spc="750">
                <a:solidFill>
                  <a:srgbClr val="545454"/>
                </a:solidFill>
                <a:latin typeface="Montserrat Light"/>
                <a:ea typeface="Montserrat Light"/>
                <a:cs typeface="Montserrat Light"/>
                <a:sym typeface="Montserrat Light"/>
              </a:rPr>
              <a:t># 522, SUENEN LAS PALABRAS</a:t>
            </a:r>
          </a:p>
        </p:txBody>
      </p:sp>
      <p:sp>
        <p:nvSpPr>
          <p:cNvPr name="TextBox 8" id="8"/>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5ACD81"/>
        </a:solidFill>
      </p:bgPr>
    </p:bg>
    <p:spTree>
      <p:nvGrpSpPr>
        <p:cNvPr id="1" name=""/>
        <p:cNvGrpSpPr/>
        <p:nvPr/>
      </p:nvGrpSpPr>
      <p:grpSpPr>
        <a:xfrm>
          <a:off x="0" y="0"/>
          <a:ext cx="0" cy="0"/>
          <a:chOff x="0" y="0"/>
          <a:chExt cx="0" cy="0"/>
        </a:xfrm>
      </p:grpSpPr>
      <p:sp>
        <p:nvSpPr>
          <p:cNvPr name="AutoShape 2" id="2"/>
          <p:cNvSpPr/>
          <p:nvPr/>
        </p:nvSpPr>
        <p:spPr>
          <a:xfrm rot="0">
            <a:off x="-228600" y="-197769"/>
            <a:ext cx="4400550" cy="8229600"/>
          </a:xfrm>
          <a:prstGeom prst="rect">
            <a:avLst/>
          </a:prstGeom>
          <a:solidFill>
            <a:srgbClr val="FFFFFF"/>
          </a:solidFill>
        </p:spPr>
      </p:sp>
      <p:sp>
        <p:nvSpPr>
          <p:cNvPr name="Freeform 3" id="3"/>
          <p:cNvSpPr/>
          <p:nvPr/>
        </p:nvSpPr>
        <p:spPr>
          <a:xfrm flipH="false" flipV="false" rot="0">
            <a:off x="2363969" y="-81878"/>
            <a:ext cx="5306949" cy="10450756"/>
          </a:xfrm>
          <a:custGeom>
            <a:avLst/>
            <a:gdLst/>
            <a:ahLst/>
            <a:cxnLst/>
            <a:rect r="r" b="b" t="t" l="l"/>
            <a:pathLst>
              <a:path h="10450756" w="5306949">
                <a:moveTo>
                  <a:pt x="0" y="0"/>
                </a:moveTo>
                <a:lnTo>
                  <a:pt x="5306949" y="0"/>
                </a:lnTo>
                <a:lnTo>
                  <a:pt x="5306949" y="10450756"/>
                </a:lnTo>
                <a:lnTo>
                  <a:pt x="0" y="10450756"/>
                </a:lnTo>
                <a:lnTo>
                  <a:pt x="0" y="0"/>
                </a:lnTo>
                <a:close/>
              </a:path>
            </a:pathLst>
          </a:custGeom>
          <a:blipFill>
            <a:blip r:embed="rId2"/>
            <a:stretch>
              <a:fillRect l="-56193" t="0" r="-139195" b="0"/>
            </a:stretch>
          </a:blipFill>
        </p:spPr>
      </p:sp>
      <p:sp>
        <p:nvSpPr>
          <p:cNvPr name="TextBox 4" id="4"/>
          <p:cNvSpPr txBox="true"/>
          <p:nvPr/>
        </p:nvSpPr>
        <p:spPr>
          <a:xfrm rot="0">
            <a:off x="7835454" y="457673"/>
            <a:ext cx="8909755" cy="8429625"/>
          </a:xfrm>
          <a:prstGeom prst="rect">
            <a:avLst/>
          </a:prstGeom>
        </p:spPr>
        <p:txBody>
          <a:bodyPr anchor="t" rtlCol="false" tIns="0" lIns="0" bIns="0" rIns="0">
            <a:spAutoFit/>
          </a:bodyPr>
          <a:lstStyle/>
          <a:p>
            <a:pPr algn="l">
              <a:lnSpc>
                <a:spcPts val="13200"/>
              </a:lnSpc>
            </a:pPr>
            <a:r>
              <a:rPr lang="en-US" sz="12000" spc="359">
                <a:solidFill>
                  <a:srgbClr val="FFFFFF"/>
                </a:solidFill>
                <a:latin typeface="League Gothic"/>
                <a:ea typeface="League Gothic"/>
                <a:cs typeface="League Gothic"/>
                <a:sym typeface="League Gothic"/>
              </a:rPr>
              <a:t>¿QUÉ ES EL DIEZMO? ¿AUN SIGUE VIGENTE EN EL NUEVO TESTAMENTO?</a:t>
            </a:r>
          </a:p>
        </p:txBody>
      </p:sp>
      <p:sp>
        <p:nvSpPr>
          <p:cNvPr name="AutoShape 5" id="5"/>
          <p:cNvSpPr/>
          <p:nvPr/>
        </p:nvSpPr>
        <p:spPr>
          <a:xfrm rot="0">
            <a:off x="7260908" y="9153266"/>
            <a:ext cx="4458133" cy="105034"/>
          </a:xfrm>
          <a:prstGeom prst="rect">
            <a:avLst/>
          </a:prstGeom>
          <a:solidFill>
            <a:srgbClr val="FFFFFF"/>
          </a:solidFill>
        </p:spPr>
      </p:sp>
      <p:sp>
        <p:nvSpPr>
          <p:cNvPr name="TextBox 6" id="6"/>
          <p:cNvSpPr txBox="true"/>
          <p:nvPr/>
        </p:nvSpPr>
        <p:spPr>
          <a:xfrm rot="0">
            <a:off x="1028700" y="942975"/>
            <a:ext cx="1918408" cy="1606550"/>
          </a:xfrm>
          <a:prstGeom prst="rect">
            <a:avLst/>
          </a:prstGeom>
        </p:spPr>
        <p:txBody>
          <a:bodyPr anchor="t" rtlCol="false" tIns="0" lIns="0" bIns="0" rIns="0">
            <a:spAutoFit/>
          </a:bodyPr>
          <a:lstStyle/>
          <a:p>
            <a:pPr algn="l">
              <a:lnSpc>
                <a:spcPts val="12999"/>
              </a:lnSpc>
            </a:pPr>
            <a:r>
              <a:rPr lang="en-US" b="true" sz="9999" spc="499">
                <a:solidFill>
                  <a:srgbClr val="2C341F"/>
                </a:solidFill>
                <a:latin typeface="Montserrat Bold"/>
                <a:ea typeface="Montserrat Bold"/>
                <a:cs typeface="Montserrat Bold"/>
                <a:sym typeface="Montserrat Bold"/>
              </a:rPr>
              <a:t>1.</a:t>
            </a:r>
          </a:p>
        </p:txBody>
      </p:sp>
      <p:sp>
        <p:nvSpPr>
          <p:cNvPr name="TextBox 7" id="7"/>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905123" y="973493"/>
            <a:ext cx="16354177" cy="3400425"/>
          </a:xfrm>
          <a:prstGeom prst="rect">
            <a:avLst/>
          </a:prstGeom>
        </p:spPr>
        <p:txBody>
          <a:bodyPr anchor="t" rtlCol="false" tIns="0" lIns="0" bIns="0" rIns="0">
            <a:spAutoFit/>
          </a:bodyPr>
          <a:lstStyle/>
          <a:p>
            <a:pPr algn="l">
              <a:lnSpc>
                <a:spcPts val="4500"/>
              </a:lnSpc>
            </a:pPr>
            <a:r>
              <a:rPr lang="en-US" sz="3000" spc="30">
                <a:solidFill>
                  <a:srgbClr val="2C341F"/>
                </a:solidFill>
                <a:latin typeface="Montserrat Light"/>
                <a:ea typeface="Montserrat Light"/>
                <a:cs typeface="Montserrat Light"/>
                <a:sym typeface="Montserrat Light"/>
              </a:rPr>
              <a:t>El diezmo co</a:t>
            </a:r>
            <a:r>
              <a:rPr lang="en-US" sz="3000" spc="30">
                <a:solidFill>
                  <a:srgbClr val="2C341F"/>
                </a:solidFill>
                <a:latin typeface="Montserrat Light"/>
                <a:ea typeface="Montserrat Light"/>
                <a:cs typeface="Montserrat Light"/>
                <a:sym typeface="Montserrat Light"/>
              </a:rPr>
              <a:t>nsiste en la devolución al Señor de la décima parte, es decir, el 10% de nuestros ingresos. La primera referencia bíblica aparece en Génesis 14: 20, cuando Abraham entregó el diezmo de todo al sacerdote Melquisedec: </a:t>
            </a:r>
            <a:r>
              <a:rPr lang="en-US" b="true" sz="3000" spc="30">
                <a:solidFill>
                  <a:srgbClr val="2C341F"/>
                </a:solidFill>
                <a:latin typeface="Montserrat Bold"/>
                <a:ea typeface="Montserrat Bold"/>
                <a:cs typeface="Montserrat Bold"/>
                <a:sym typeface="Montserrat Bold"/>
              </a:rPr>
              <a:t>«Y bendito sea el Dios Altísimo, que entregó tus enemigos en tu mano. Y le dio Abram los diezmos de todo».</a:t>
            </a:r>
            <a:r>
              <a:rPr lang="en-US" sz="3000" spc="30">
                <a:solidFill>
                  <a:srgbClr val="2C341F"/>
                </a:solidFill>
                <a:latin typeface="Montserrat Light"/>
                <a:ea typeface="Montserrat Light"/>
                <a:cs typeface="Montserrat Light"/>
                <a:sym typeface="Montserrat Light"/>
              </a:rPr>
              <a:t> Este pasaje muestra que el diezmo no se entregó a un particular, sino a un sacerdote.</a:t>
            </a:r>
          </a:p>
        </p:txBody>
      </p:sp>
      <p:sp>
        <p:nvSpPr>
          <p:cNvPr name="AutoShape 3" id="3"/>
          <p:cNvSpPr/>
          <p:nvPr/>
        </p:nvSpPr>
        <p:spPr>
          <a:xfrm rot="0">
            <a:off x="-211253" y="4469043"/>
            <a:ext cx="7082207" cy="105034"/>
          </a:xfrm>
          <a:prstGeom prst="rect">
            <a:avLst/>
          </a:prstGeom>
          <a:solidFill>
            <a:srgbClr val="5ACD81"/>
          </a:solidFill>
        </p:spPr>
      </p:sp>
      <p:sp>
        <p:nvSpPr>
          <p:cNvPr name="TextBox 4" id="4"/>
          <p:cNvSpPr txBox="true"/>
          <p:nvPr/>
        </p:nvSpPr>
        <p:spPr>
          <a:xfrm rot="0">
            <a:off x="912193" y="4973915"/>
            <a:ext cx="16354177" cy="4543425"/>
          </a:xfrm>
          <a:prstGeom prst="rect">
            <a:avLst/>
          </a:prstGeom>
        </p:spPr>
        <p:txBody>
          <a:bodyPr anchor="t" rtlCol="false" tIns="0" lIns="0" bIns="0" rIns="0">
            <a:spAutoFit/>
          </a:bodyPr>
          <a:lstStyle/>
          <a:p>
            <a:pPr algn="l">
              <a:lnSpc>
                <a:spcPts val="4500"/>
              </a:lnSpc>
            </a:pPr>
            <a:r>
              <a:rPr lang="en-US" sz="3000" spc="30">
                <a:solidFill>
                  <a:srgbClr val="2C341F"/>
                </a:solidFill>
                <a:latin typeface="Montserrat Light"/>
                <a:ea typeface="Montserrat Light"/>
                <a:cs typeface="Montserrat Light"/>
                <a:sym typeface="Montserrat Light"/>
              </a:rPr>
              <a:t>En Malaquías 3: 8-10 se e</a:t>
            </a:r>
            <a:r>
              <a:rPr lang="en-US" sz="3000" spc="30">
                <a:solidFill>
                  <a:srgbClr val="2C341F"/>
                </a:solidFill>
                <a:latin typeface="Montserrat Light"/>
                <a:ea typeface="Montserrat Light"/>
                <a:cs typeface="Montserrat Light"/>
                <a:sym typeface="Montserrat Light"/>
              </a:rPr>
              <a:t>nseña que tanto el diezmo como la ofrenda pertenecen al Señor, y que ignorar este mandato equivale a robarle. Al mismo tiempo, se promete abundante bendición a quienes son fieles: </a:t>
            </a:r>
            <a:r>
              <a:rPr lang="en-US" b="true" sz="3000" spc="30">
                <a:solidFill>
                  <a:srgbClr val="2C341F"/>
                </a:solidFill>
                <a:latin typeface="Montserrat Bold"/>
                <a:ea typeface="Montserrat Bold"/>
                <a:cs typeface="Montserrat Bold"/>
                <a:sym typeface="Montserrat Bold"/>
              </a:rPr>
              <a:t>«¿Robará el hombre a Dios? ¡Pues ustedes me han robado! Pero dicen: "¿En qué te hemos robado?". ¡En los diezmos y en las ofrendas! [...] "Traigan todo el diezmo al tesoro y haya alimento en mi casa. Pruébenme en esto, ha dicho el Señor de los Ejércitos, si no les abriré las ventanas de los cielos y vaciaré sobre ustedes bendición hasta que sobreabunde”»</a:t>
            </a:r>
          </a:p>
        </p:txBody>
      </p:sp>
      <p:sp>
        <p:nvSpPr>
          <p:cNvPr name="TextBox 5" id="5"/>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6.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rot="0">
            <a:off x="0" y="8381427"/>
            <a:ext cx="7082207" cy="105034"/>
          </a:xfrm>
          <a:prstGeom prst="rect">
            <a:avLst/>
          </a:prstGeom>
          <a:solidFill>
            <a:srgbClr val="5ACD81"/>
          </a:solidFill>
        </p:spPr>
      </p:sp>
      <p:sp>
        <p:nvSpPr>
          <p:cNvPr name="TextBox 3" id="3"/>
          <p:cNvSpPr txBox="true"/>
          <p:nvPr/>
        </p:nvSpPr>
        <p:spPr>
          <a:xfrm rot="0">
            <a:off x="1028700" y="2835406"/>
            <a:ext cx="16354177" cy="3400425"/>
          </a:xfrm>
          <a:prstGeom prst="rect">
            <a:avLst/>
          </a:prstGeom>
        </p:spPr>
        <p:txBody>
          <a:bodyPr anchor="t" rtlCol="false" tIns="0" lIns="0" bIns="0" rIns="0">
            <a:spAutoFit/>
          </a:bodyPr>
          <a:lstStyle/>
          <a:p>
            <a:pPr algn="l">
              <a:lnSpc>
                <a:spcPts val="4500"/>
              </a:lnSpc>
            </a:pPr>
            <a:r>
              <a:rPr lang="en-US" sz="3000" spc="30">
                <a:solidFill>
                  <a:srgbClr val="2C341F"/>
                </a:solidFill>
                <a:latin typeface="Montserrat Light"/>
                <a:ea typeface="Montserrat Light"/>
                <a:cs typeface="Montserrat Light"/>
                <a:sym typeface="Montserrat Light"/>
              </a:rPr>
              <a:t>Por su parte, e</a:t>
            </a:r>
            <a:r>
              <a:rPr lang="en-US" sz="3000" spc="30">
                <a:solidFill>
                  <a:srgbClr val="2C341F"/>
                </a:solidFill>
                <a:latin typeface="Montserrat Light"/>
                <a:ea typeface="Montserrat Light"/>
                <a:cs typeface="Montserrat Light"/>
                <a:sym typeface="Montserrat Light"/>
              </a:rPr>
              <a:t>n Mateo 23: 23 Jesús reprendió a los fariseos por su hipocresía, ya que diezmaban con rigor, pero maltrataban a su prójimo, descuidando principios fundamentales como la justicia, la misericordia y la fe: «Esto era necesario hacer, sin dejar de hacer aquello». De este modo, Jesús no rechaza el diezmo, sino que enfatiza que debe ir acompañado de una vida coherente, marcada por la justicia, la misericordia y la fe, sin dejar de hacer aqueIlo (diezmar).</a:t>
            </a:r>
          </a:p>
        </p:txBody>
      </p:sp>
      <p:sp>
        <p:nvSpPr>
          <p:cNvPr name="TextBox 4" id="4"/>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337447" y="4046426"/>
            <a:ext cx="5614105" cy="2373947"/>
          </a:xfrm>
          <a:prstGeom prst="rect">
            <a:avLst/>
          </a:prstGeom>
        </p:spPr>
        <p:txBody>
          <a:bodyPr anchor="t" rtlCol="false" tIns="0" lIns="0" bIns="0" rIns="0">
            <a:spAutoFit/>
          </a:bodyPr>
          <a:lstStyle/>
          <a:p>
            <a:pPr algn="r">
              <a:lnSpc>
                <a:spcPts val="9267"/>
              </a:lnSpc>
            </a:pPr>
            <a:r>
              <a:rPr lang="en-US" sz="8424" spc="252">
                <a:solidFill>
                  <a:srgbClr val="2C341F"/>
                </a:solidFill>
                <a:latin typeface="League Gothic"/>
                <a:ea typeface="League Gothic"/>
                <a:cs typeface="League Gothic"/>
                <a:sym typeface="League Gothic"/>
              </a:rPr>
              <a:t>LECTURA BIBLICA Y ORACION</a:t>
            </a:r>
          </a:p>
        </p:txBody>
      </p:sp>
      <p:sp>
        <p:nvSpPr>
          <p:cNvPr name="AutoShape 3" id="3"/>
          <p:cNvSpPr/>
          <p:nvPr/>
        </p:nvSpPr>
        <p:spPr>
          <a:xfrm rot="0">
            <a:off x="-184855" y="-186326"/>
            <a:ext cx="9906000" cy="10763250"/>
          </a:xfrm>
          <a:prstGeom prst="rect">
            <a:avLst/>
          </a:prstGeom>
          <a:solidFill>
            <a:srgbClr val="5ACD81"/>
          </a:solidFill>
        </p:spPr>
      </p:sp>
      <p:sp>
        <p:nvSpPr>
          <p:cNvPr name="AutoShape 4" id="4"/>
          <p:cNvSpPr/>
          <p:nvPr/>
        </p:nvSpPr>
        <p:spPr>
          <a:xfrm rot="-5400000">
            <a:off x="12036480" y="6137220"/>
            <a:ext cx="10331340" cy="114300"/>
          </a:xfrm>
          <a:prstGeom prst="rect">
            <a:avLst/>
          </a:prstGeom>
          <a:solidFill>
            <a:srgbClr val="5ACD81"/>
          </a:solidFill>
        </p:spPr>
      </p:sp>
      <p:sp>
        <p:nvSpPr>
          <p:cNvPr name="Freeform 5" id="5"/>
          <p:cNvSpPr/>
          <p:nvPr/>
        </p:nvSpPr>
        <p:spPr>
          <a:xfrm flipH="false" flipV="false" rot="0">
            <a:off x="466995" y="1028700"/>
            <a:ext cx="1435205" cy="1083580"/>
          </a:xfrm>
          <a:custGeom>
            <a:avLst/>
            <a:gdLst/>
            <a:ahLst/>
            <a:cxnLst/>
            <a:rect r="r" b="b" t="t" l="l"/>
            <a:pathLst>
              <a:path h="1083580" w="1435205">
                <a:moveTo>
                  <a:pt x="0" y="0"/>
                </a:moveTo>
                <a:lnTo>
                  <a:pt x="1435205" y="0"/>
                </a:lnTo>
                <a:lnTo>
                  <a:pt x="1435205" y="1083580"/>
                </a:lnTo>
                <a:lnTo>
                  <a:pt x="0" y="108358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AutoShape 6" id="6"/>
          <p:cNvSpPr/>
          <p:nvPr/>
        </p:nvSpPr>
        <p:spPr>
          <a:xfrm rot="0">
            <a:off x="2575245" y="1513764"/>
            <a:ext cx="7145900" cy="138178"/>
          </a:xfrm>
          <a:prstGeom prst="rect">
            <a:avLst/>
          </a:prstGeom>
          <a:solidFill>
            <a:srgbClr val="FFFFFF"/>
          </a:solidFill>
        </p:spPr>
      </p:sp>
      <p:grpSp>
        <p:nvGrpSpPr>
          <p:cNvPr name="Group 7" id="7"/>
          <p:cNvGrpSpPr/>
          <p:nvPr/>
        </p:nvGrpSpPr>
        <p:grpSpPr>
          <a:xfrm rot="0">
            <a:off x="272513" y="1938384"/>
            <a:ext cx="8871487" cy="4357097"/>
            <a:chOff x="0" y="0"/>
            <a:chExt cx="11828650" cy="5809462"/>
          </a:xfrm>
        </p:grpSpPr>
        <p:sp>
          <p:nvSpPr>
            <p:cNvPr name="TextBox 8" id="8"/>
            <p:cNvSpPr txBox="true"/>
            <p:nvPr/>
          </p:nvSpPr>
          <p:spPr>
            <a:xfrm rot="0">
              <a:off x="0" y="-47625"/>
              <a:ext cx="11828650" cy="4461298"/>
            </a:xfrm>
            <a:prstGeom prst="rect">
              <a:avLst/>
            </a:prstGeom>
          </p:spPr>
          <p:txBody>
            <a:bodyPr anchor="t" rtlCol="false" tIns="0" lIns="0" bIns="0" rIns="0">
              <a:spAutoFit/>
            </a:bodyPr>
            <a:lstStyle/>
            <a:p>
              <a:pPr algn="r">
                <a:lnSpc>
                  <a:spcPts val="5359"/>
                </a:lnSpc>
              </a:pPr>
            </a:p>
            <a:p>
              <a:pPr algn="r">
                <a:lnSpc>
                  <a:spcPts val="5359"/>
                </a:lnSpc>
              </a:pPr>
              <a:r>
                <a:rPr lang="en-US" sz="3999" spc="79">
                  <a:solidFill>
                    <a:srgbClr val="FFFFFF"/>
                  </a:solidFill>
                  <a:latin typeface="Montserrat"/>
                  <a:ea typeface="Montserrat"/>
                  <a:cs typeface="Montserrat"/>
                  <a:sym typeface="Montserrat"/>
                </a:rPr>
                <a:t>Y </a:t>
              </a:r>
              <a:r>
                <a:rPr lang="en-US" sz="3999" spc="79">
                  <a:solidFill>
                    <a:srgbClr val="FFFFFF"/>
                  </a:solidFill>
                  <a:latin typeface="Montserrat"/>
                  <a:ea typeface="Montserrat"/>
                  <a:cs typeface="Montserrat"/>
                  <a:sym typeface="Montserrat"/>
                </a:rPr>
                <a:t>esta piedra que he puesto por señal será casa de Dios; y de todo lo que me des, el diezmo apartaré para ti.»</a:t>
              </a:r>
            </a:p>
          </p:txBody>
        </p:sp>
        <p:sp>
          <p:nvSpPr>
            <p:cNvPr name="TextBox 9" id="9"/>
            <p:cNvSpPr txBox="true"/>
            <p:nvPr/>
          </p:nvSpPr>
          <p:spPr>
            <a:xfrm rot="0">
              <a:off x="0" y="5187162"/>
              <a:ext cx="11828650" cy="622300"/>
            </a:xfrm>
            <a:prstGeom prst="rect">
              <a:avLst/>
            </a:prstGeom>
          </p:spPr>
          <p:txBody>
            <a:bodyPr anchor="t" rtlCol="false" tIns="0" lIns="0" bIns="0" rIns="0">
              <a:spAutoFit/>
            </a:bodyPr>
            <a:lstStyle/>
            <a:p>
              <a:pPr algn="r">
                <a:lnSpc>
                  <a:spcPts val="3726"/>
                </a:lnSpc>
              </a:pPr>
              <a:r>
                <a:rPr lang="en-US" sz="3104" spc="310">
                  <a:solidFill>
                    <a:srgbClr val="2C341F"/>
                  </a:solidFill>
                  <a:latin typeface="Montserrat Light"/>
                  <a:ea typeface="Montserrat Light"/>
                  <a:cs typeface="Montserrat Light"/>
                  <a:sym typeface="Montserrat Light"/>
                </a:rPr>
                <a:t>GÉ</a:t>
              </a:r>
              <a:r>
                <a:rPr lang="en-US" sz="3104" spc="310">
                  <a:solidFill>
                    <a:srgbClr val="2C341F"/>
                  </a:solidFill>
                  <a:latin typeface="Montserrat Light"/>
                  <a:ea typeface="Montserrat Light"/>
                  <a:cs typeface="Montserrat Light"/>
                  <a:sym typeface="Montserrat Light"/>
                </a:rPr>
                <a:t>NESIS 28:22</a:t>
              </a:r>
            </a:p>
          </p:txBody>
        </p:sp>
      </p:grpSp>
      <p:sp>
        <p:nvSpPr>
          <p:cNvPr name="TextBox 10" id="10"/>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5ACD81"/>
        </a:solidFill>
      </p:bgPr>
    </p:bg>
    <p:spTree>
      <p:nvGrpSpPr>
        <p:cNvPr id="1" name=""/>
        <p:cNvGrpSpPr/>
        <p:nvPr/>
      </p:nvGrpSpPr>
      <p:grpSpPr>
        <a:xfrm>
          <a:off x="0" y="0"/>
          <a:ext cx="0" cy="0"/>
          <a:chOff x="0" y="0"/>
          <a:chExt cx="0" cy="0"/>
        </a:xfrm>
      </p:grpSpPr>
      <p:sp>
        <p:nvSpPr>
          <p:cNvPr name="AutoShape 2" id="2"/>
          <p:cNvSpPr/>
          <p:nvPr/>
        </p:nvSpPr>
        <p:spPr>
          <a:xfrm rot="0">
            <a:off x="-228600" y="-197769"/>
            <a:ext cx="4400550" cy="8229600"/>
          </a:xfrm>
          <a:prstGeom prst="rect">
            <a:avLst/>
          </a:prstGeom>
          <a:solidFill>
            <a:srgbClr val="FFFFFF"/>
          </a:solidFill>
        </p:spPr>
      </p:sp>
      <p:sp>
        <p:nvSpPr>
          <p:cNvPr name="Freeform 3" id="3"/>
          <p:cNvSpPr/>
          <p:nvPr/>
        </p:nvSpPr>
        <p:spPr>
          <a:xfrm flipH="false" flipV="false" rot="0">
            <a:off x="2363969" y="-81878"/>
            <a:ext cx="5306949" cy="10450756"/>
          </a:xfrm>
          <a:custGeom>
            <a:avLst/>
            <a:gdLst/>
            <a:ahLst/>
            <a:cxnLst/>
            <a:rect r="r" b="b" t="t" l="l"/>
            <a:pathLst>
              <a:path h="10450756" w="5306949">
                <a:moveTo>
                  <a:pt x="0" y="0"/>
                </a:moveTo>
                <a:lnTo>
                  <a:pt x="5306949" y="0"/>
                </a:lnTo>
                <a:lnTo>
                  <a:pt x="5306949" y="10450756"/>
                </a:lnTo>
                <a:lnTo>
                  <a:pt x="0" y="10450756"/>
                </a:lnTo>
                <a:lnTo>
                  <a:pt x="0" y="0"/>
                </a:lnTo>
                <a:close/>
              </a:path>
            </a:pathLst>
          </a:custGeom>
          <a:blipFill>
            <a:blip r:embed="rId2"/>
            <a:stretch>
              <a:fillRect l="-84145" t="0" r="-111984" b="0"/>
            </a:stretch>
          </a:blipFill>
        </p:spPr>
      </p:sp>
      <p:sp>
        <p:nvSpPr>
          <p:cNvPr name="TextBox 4" id="4"/>
          <p:cNvSpPr txBox="true"/>
          <p:nvPr/>
        </p:nvSpPr>
        <p:spPr>
          <a:xfrm rot="0">
            <a:off x="7890173" y="1133475"/>
            <a:ext cx="8909755" cy="6753225"/>
          </a:xfrm>
          <a:prstGeom prst="rect">
            <a:avLst/>
          </a:prstGeom>
        </p:spPr>
        <p:txBody>
          <a:bodyPr anchor="t" rtlCol="false" tIns="0" lIns="0" bIns="0" rIns="0">
            <a:spAutoFit/>
          </a:bodyPr>
          <a:lstStyle/>
          <a:p>
            <a:pPr algn="l">
              <a:lnSpc>
                <a:spcPts val="13200"/>
              </a:lnSpc>
            </a:pPr>
            <a:r>
              <a:rPr lang="en-US" sz="12000" spc="359">
                <a:solidFill>
                  <a:srgbClr val="FFFFFF"/>
                </a:solidFill>
                <a:latin typeface="League Gothic"/>
                <a:ea typeface="League Gothic"/>
                <a:cs typeface="League Gothic"/>
                <a:sym typeface="League Gothic"/>
              </a:rPr>
              <a:t> ¿DIOS ME BENDICE DEPENDIENDO DE LA CANTIDAD DE DIEZMO QUE DOY?</a:t>
            </a:r>
          </a:p>
        </p:txBody>
      </p:sp>
      <p:sp>
        <p:nvSpPr>
          <p:cNvPr name="AutoShape 5" id="5"/>
          <p:cNvSpPr/>
          <p:nvPr/>
        </p:nvSpPr>
        <p:spPr>
          <a:xfrm rot="0">
            <a:off x="7260908" y="9153266"/>
            <a:ext cx="4458133" cy="105034"/>
          </a:xfrm>
          <a:prstGeom prst="rect">
            <a:avLst/>
          </a:prstGeom>
          <a:solidFill>
            <a:srgbClr val="FFFFFF"/>
          </a:solidFill>
        </p:spPr>
      </p:sp>
      <p:sp>
        <p:nvSpPr>
          <p:cNvPr name="TextBox 6" id="6"/>
          <p:cNvSpPr txBox="true"/>
          <p:nvPr/>
        </p:nvSpPr>
        <p:spPr>
          <a:xfrm rot="0">
            <a:off x="1028700" y="942975"/>
            <a:ext cx="1918408" cy="1606550"/>
          </a:xfrm>
          <a:prstGeom prst="rect">
            <a:avLst/>
          </a:prstGeom>
        </p:spPr>
        <p:txBody>
          <a:bodyPr anchor="t" rtlCol="false" tIns="0" lIns="0" bIns="0" rIns="0">
            <a:spAutoFit/>
          </a:bodyPr>
          <a:lstStyle/>
          <a:p>
            <a:pPr algn="l">
              <a:lnSpc>
                <a:spcPts val="12999"/>
              </a:lnSpc>
            </a:pPr>
            <a:r>
              <a:rPr lang="en-US" b="true" sz="9999" spc="499">
                <a:solidFill>
                  <a:srgbClr val="2C341F"/>
                </a:solidFill>
                <a:latin typeface="Montserrat Bold"/>
                <a:ea typeface="Montserrat Bold"/>
                <a:cs typeface="Montserrat Bold"/>
                <a:sym typeface="Montserrat Bold"/>
              </a:rPr>
              <a:t>2.</a:t>
            </a:r>
          </a:p>
        </p:txBody>
      </p:sp>
      <p:sp>
        <p:nvSpPr>
          <p:cNvPr name="TextBox 7" id="7"/>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slides/slide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905123" y="1651384"/>
            <a:ext cx="16354177" cy="2257425"/>
          </a:xfrm>
          <a:prstGeom prst="rect">
            <a:avLst/>
          </a:prstGeom>
        </p:spPr>
        <p:txBody>
          <a:bodyPr anchor="t" rtlCol="false" tIns="0" lIns="0" bIns="0" rIns="0">
            <a:spAutoFit/>
          </a:bodyPr>
          <a:lstStyle/>
          <a:p>
            <a:pPr algn="l">
              <a:lnSpc>
                <a:spcPts val="4500"/>
              </a:lnSpc>
            </a:pPr>
            <a:r>
              <a:rPr lang="en-US" sz="3000" spc="30">
                <a:solidFill>
                  <a:srgbClr val="2C341F"/>
                </a:solidFill>
                <a:latin typeface="Montserrat Light"/>
                <a:ea typeface="Montserrat Light"/>
                <a:cs typeface="Montserrat Light"/>
                <a:sym typeface="Montserrat Light"/>
              </a:rPr>
              <a:t> Si bie</a:t>
            </a:r>
            <a:r>
              <a:rPr lang="en-US" sz="3000" spc="30">
                <a:solidFill>
                  <a:srgbClr val="2C341F"/>
                </a:solidFill>
                <a:latin typeface="Montserrat Light"/>
                <a:ea typeface="Montserrat Light"/>
                <a:cs typeface="Montserrat Light"/>
                <a:sym typeface="Montserrat Light"/>
              </a:rPr>
              <a:t>n es cierto que en Malaquías 3: 10 hay una promesa para el que diezma y ofrenda, nosotros no diezmamos para que Dios nos bendiga, sino porque ya nos ha bendecido. Este principio lo vemos en el caso de Jacob que huía de su hermano Esaú y, antes de retornar a su casa, hizo un pacto cono Dios: </a:t>
            </a:r>
          </a:p>
        </p:txBody>
      </p:sp>
      <p:sp>
        <p:nvSpPr>
          <p:cNvPr name="AutoShape 3" id="3"/>
          <p:cNvSpPr/>
          <p:nvPr/>
        </p:nvSpPr>
        <p:spPr>
          <a:xfrm rot="0">
            <a:off x="-211253" y="4469043"/>
            <a:ext cx="7082207" cy="105034"/>
          </a:xfrm>
          <a:prstGeom prst="rect">
            <a:avLst/>
          </a:prstGeom>
          <a:solidFill>
            <a:srgbClr val="5ACD81"/>
          </a:solidFill>
        </p:spPr>
      </p:sp>
      <p:sp>
        <p:nvSpPr>
          <p:cNvPr name="TextBox 4" id="4"/>
          <p:cNvSpPr txBox="true"/>
          <p:nvPr/>
        </p:nvSpPr>
        <p:spPr>
          <a:xfrm rot="0">
            <a:off x="905123" y="4846682"/>
            <a:ext cx="16354177" cy="3971925"/>
          </a:xfrm>
          <a:prstGeom prst="rect">
            <a:avLst/>
          </a:prstGeom>
        </p:spPr>
        <p:txBody>
          <a:bodyPr anchor="t" rtlCol="false" tIns="0" lIns="0" bIns="0" rIns="0">
            <a:spAutoFit/>
          </a:bodyPr>
          <a:lstStyle/>
          <a:p>
            <a:pPr algn="l">
              <a:lnSpc>
                <a:spcPts val="4500"/>
              </a:lnSpc>
            </a:pPr>
            <a:r>
              <a:rPr lang="en-US" sz="3000" spc="30">
                <a:solidFill>
                  <a:srgbClr val="2C341F"/>
                </a:solidFill>
                <a:latin typeface="Montserrat Light"/>
                <a:ea typeface="Montserrat Light"/>
                <a:cs typeface="Montserrat Light"/>
                <a:sym typeface="Montserrat Light"/>
              </a:rPr>
              <a:t>«Allí h</a:t>
            </a:r>
            <a:r>
              <a:rPr lang="en-US" sz="3000" spc="30">
                <a:solidFill>
                  <a:srgbClr val="2C341F"/>
                </a:solidFill>
                <a:latin typeface="Montserrat Light"/>
                <a:ea typeface="Montserrat Light"/>
                <a:cs typeface="Montserrat Light"/>
                <a:sym typeface="Montserrat Light"/>
              </a:rPr>
              <a:t>izo voto Jacob, diciendo: </a:t>
            </a:r>
            <a:r>
              <a:rPr lang="en-US" b="true" sz="3000" spc="30">
                <a:solidFill>
                  <a:srgbClr val="2C341F"/>
                </a:solidFill>
                <a:latin typeface="Montserrat Bold"/>
                <a:ea typeface="Montserrat Bold"/>
                <a:cs typeface="Montserrat Bold"/>
                <a:sym typeface="Montserrat Bold"/>
              </a:rPr>
              <a:t>"Si va Dios conmigo y me guarda en este viaje en que estoy, si me da pan para comer y vestido para vestir y si vuelvo en paz a casa de mi padre, Jehová será mi Dios. Y esta piedra que he puesto por señal será casa de Dios; y de todo lo que me des, el diezmo apartaré para ti"» (Génesis 28: 20-22).</a:t>
            </a:r>
            <a:r>
              <a:rPr lang="en-US" sz="3000" spc="30">
                <a:solidFill>
                  <a:srgbClr val="2C341F"/>
                </a:solidFill>
                <a:latin typeface="Montserrat Light"/>
                <a:ea typeface="Montserrat Light"/>
                <a:cs typeface="Montserrat Light"/>
                <a:sym typeface="Montserrat Light"/>
              </a:rPr>
              <a:t> En la última frase del pasaje se ve claramente que Jacob va a diezmar de todo lo que Dios le diera. No podemos dar lo que no tenemos, le devolvemos a Dios el 10% de lo que él ya nos ha dado, es decir, le devolvemos parte de su bendición. </a:t>
            </a:r>
          </a:p>
        </p:txBody>
      </p:sp>
      <p:sp>
        <p:nvSpPr>
          <p:cNvPr name="TextBox 5" id="5"/>
          <p:cNvSpPr txBox="true"/>
          <p:nvPr/>
        </p:nvSpPr>
        <p:spPr>
          <a:xfrm rot="0">
            <a:off x="13606913" y="318489"/>
            <a:ext cx="3652387" cy="219710"/>
          </a:xfrm>
          <a:prstGeom prst="rect">
            <a:avLst/>
          </a:prstGeom>
        </p:spPr>
        <p:txBody>
          <a:bodyPr anchor="t" rtlCol="false" tIns="0" lIns="0" bIns="0" rIns="0">
            <a:spAutoFit/>
          </a:bodyPr>
          <a:lstStyle/>
          <a:p>
            <a:pPr algn="l">
              <a:lnSpc>
                <a:spcPts val="1750"/>
              </a:lnSpc>
            </a:pPr>
            <a:r>
              <a:rPr lang="en-US" sz="1400" spc="210">
                <a:solidFill>
                  <a:srgbClr val="545454">
                    <a:alpha val="45882"/>
                  </a:srgbClr>
                </a:solidFill>
                <a:latin typeface="Montserrat Light"/>
                <a:ea typeface="Montserrat Light"/>
                <a:cs typeface="Montserrat Light"/>
                <a:sym typeface="Montserrat Light"/>
              </a:rPr>
              <a:t>RECURSOS-BIBLICOS.COM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DAHUpXuYUuQ</dc:identifier>
  <dcterms:modified xsi:type="dcterms:W3CDTF">2011-08-01T06:04:30Z</dcterms:modified>
  <cp:revision>1</cp:revision>
  <dc:title>Programa DIA PPT 12-09-26</dc:title>
</cp:coreProperties>
</file>