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Bebas Neue Bold" charset="1" panose="020B0606020202050201"/>
      <p:regular r:id="rId22"/>
    </p:embeddedFont>
    <p:embeddedFont>
      <p:font typeface="Brittany" charset="1" panose="00000000000000000000"/>
      <p:regular r:id="rId23"/>
    </p:embeddedFont>
    <p:embeddedFont>
      <p:font typeface="Bebas Neue" charset="1" panose="00000500000000000000"/>
      <p:regular r:id="rId24"/>
    </p:embeddedFont>
    <p:embeddedFont>
      <p:font typeface="Poppins" charset="1" panose="00000500000000000000"/>
      <p:regular r:id="rId25"/>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3441846" y="4427234"/>
            <a:ext cx="12030510" cy="2757510"/>
          </a:xfrm>
          <a:prstGeom prst="rect">
            <a:avLst/>
          </a:prstGeom>
        </p:spPr>
        <p:txBody>
          <a:bodyPr anchor="t" rtlCol="false" tIns="0" lIns="0" bIns="0" rIns="0">
            <a:spAutoFit/>
          </a:bodyPr>
          <a:lstStyle/>
          <a:p>
            <a:pPr algn="ctr">
              <a:lnSpc>
                <a:spcPts val="20484"/>
              </a:lnSpc>
            </a:pPr>
            <a:r>
              <a:rPr lang="en-US" b="true" sz="20484">
                <a:solidFill>
                  <a:srgbClr val="000000"/>
                </a:solidFill>
                <a:latin typeface="Bebas Neue Bold"/>
                <a:ea typeface="Bebas Neue Bold"/>
                <a:cs typeface="Bebas Neue Bold"/>
                <a:sym typeface="Bebas Neue Bold"/>
              </a:rPr>
              <a:t>A LA MADUREZ</a:t>
            </a:r>
          </a:p>
        </p:txBody>
      </p:sp>
      <p:grpSp>
        <p:nvGrpSpPr>
          <p:cNvPr name="Group 3" id="3"/>
          <p:cNvGrpSpPr/>
          <p:nvPr/>
        </p:nvGrpSpPr>
        <p:grpSpPr>
          <a:xfrm rot="0">
            <a:off x="6637827" y="6538132"/>
            <a:ext cx="5012346" cy="1180011"/>
            <a:chOff x="0" y="0"/>
            <a:chExt cx="6609980" cy="1556128"/>
          </a:xfrm>
        </p:grpSpPr>
        <p:sp>
          <p:nvSpPr>
            <p:cNvPr name="Freeform 4" id="4"/>
            <p:cNvSpPr/>
            <p:nvPr/>
          </p:nvSpPr>
          <p:spPr>
            <a:xfrm flipH="false" flipV="false" rot="0">
              <a:off x="31750" y="31750"/>
              <a:ext cx="6545238" cy="1492627"/>
            </a:xfrm>
            <a:custGeom>
              <a:avLst/>
              <a:gdLst/>
              <a:ahLst/>
              <a:cxnLst/>
              <a:rect r="r" b="b" t="t" l="l"/>
              <a:pathLst>
                <a:path h="1492627" w="6545238">
                  <a:moveTo>
                    <a:pt x="6453770" y="1492627"/>
                  </a:moveTo>
                  <a:lnTo>
                    <a:pt x="92710" y="1492627"/>
                  </a:lnTo>
                  <a:cubicBezTo>
                    <a:pt x="41910" y="1492627"/>
                    <a:pt x="0" y="1450717"/>
                    <a:pt x="0" y="1399917"/>
                  </a:cubicBezTo>
                  <a:lnTo>
                    <a:pt x="0" y="92710"/>
                  </a:lnTo>
                  <a:cubicBezTo>
                    <a:pt x="0" y="41910"/>
                    <a:pt x="41910" y="0"/>
                    <a:pt x="92710" y="0"/>
                  </a:cubicBezTo>
                  <a:lnTo>
                    <a:pt x="6452500" y="0"/>
                  </a:lnTo>
                  <a:cubicBezTo>
                    <a:pt x="6503300" y="0"/>
                    <a:pt x="6545210" y="41910"/>
                    <a:pt x="6545210" y="92710"/>
                  </a:cubicBezTo>
                  <a:lnTo>
                    <a:pt x="6545210" y="1398648"/>
                  </a:lnTo>
                  <a:cubicBezTo>
                    <a:pt x="6546479" y="1450717"/>
                    <a:pt x="6504570" y="1492627"/>
                    <a:pt x="6453770" y="1492627"/>
                  </a:cubicBezTo>
                  <a:close/>
                </a:path>
              </a:pathLst>
            </a:custGeom>
            <a:solidFill>
              <a:srgbClr val="DFD8CA"/>
            </a:solidFill>
          </p:spPr>
        </p:sp>
        <p:sp>
          <p:nvSpPr>
            <p:cNvPr name="Freeform 5" id="5"/>
            <p:cNvSpPr/>
            <p:nvPr/>
          </p:nvSpPr>
          <p:spPr>
            <a:xfrm flipH="false" flipV="false" rot="0">
              <a:off x="0" y="0"/>
              <a:ext cx="6609980" cy="1556128"/>
            </a:xfrm>
            <a:custGeom>
              <a:avLst/>
              <a:gdLst/>
              <a:ahLst/>
              <a:cxnLst/>
              <a:rect r="r" b="b" t="t" l="l"/>
              <a:pathLst>
                <a:path h="1556128" w="6609980">
                  <a:moveTo>
                    <a:pt x="6485520" y="59690"/>
                  </a:moveTo>
                  <a:cubicBezTo>
                    <a:pt x="6521079" y="59690"/>
                    <a:pt x="6550290" y="88900"/>
                    <a:pt x="6550290" y="124460"/>
                  </a:cubicBezTo>
                  <a:lnTo>
                    <a:pt x="6550290" y="1431668"/>
                  </a:lnTo>
                  <a:cubicBezTo>
                    <a:pt x="6550290" y="1467228"/>
                    <a:pt x="6521079" y="1496438"/>
                    <a:pt x="6485520" y="1496438"/>
                  </a:cubicBezTo>
                  <a:lnTo>
                    <a:pt x="124460" y="1496438"/>
                  </a:lnTo>
                  <a:cubicBezTo>
                    <a:pt x="88900" y="1496438"/>
                    <a:pt x="59690" y="1467228"/>
                    <a:pt x="59690" y="1431668"/>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1431668"/>
                  </a:lnTo>
                  <a:cubicBezTo>
                    <a:pt x="0" y="1500248"/>
                    <a:pt x="55880" y="1556128"/>
                    <a:pt x="124460" y="1556128"/>
                  </a:cubicBezTo>
                  <a:lnTo>
                    <a:pt x="6485520" y="1556128"/>
                  </a:lnTo>
                  <a:cubicBezTo>
                    <a:pt x="6554100" y="1556128"/>
                    <a:pt x="6609980" y="1500248"/>
                    <a:pt x="6609980" y="1431668"/>
                  </a:cubicBezTo>
                  <a:lnTo>
                    <a:pt x="6609980" y="124460"/>
                  </a:lnTo>
                  <a:cubicBezTo>
                    <a:pt x="6609980" y="55880"/>
                    <a:pt x="6554100" y="0"/>
                    <a:pt x="6485520" y="0"/>
                  </a:cubicBezTo>
                  <a:close/>
                </a:path>
              </a:pathLst>
            </a:custGeom>
            <a:solidFill>
              <a:srgbClr val="000000"/>
            </a:solidFill>
          </p:spPr>
        </p:sp>
      </p:grpSp>
      <p:sp>
        <p:nvSpPr>
          <p:cNvPr name="AutoShape 6" id="6"/>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7" id="7"/>
          <p:cNvGrpSpPr/>
          <p:nvPr/>
        </p:nvGrpSpPr>
        <p:grpSpPr>
          <a:xfrm rot="0">
            <a:off x="16981873" y="1121493"/>
            <a:ext cx="277427" cy="2774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9" id="9"/>
          <p:cNvGrpSpPr/>
          <p:nvPr/>
        </p:nvGrpSpPr>
        <p:grpSpPr>
          <a:xfrm rot="0">
            <a:off x="16575495" y="1121493"/>
            <a:ext cx="277427" cy="277427"/>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11" id="11"/>
          <p:cNvGrpSpPr/>
          <p:nvPr/>
        </p:nvGrpSpPr>
        <p:grpSpPr>
          <a:xfrm rot="0">
            <a:off x="16169118" y="1121493"/>
            <a:ext cx="277427" cy="277427"/>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3" id="13"/>
          <p:cNvSpPr txBox="true"/>
          <p:nvPr/>
        </p:nvSpPr>
        <p:spPr>
          <a:xfrm rot="0">
            <a:off x="5243398" y="2885842"/>
            <a:ext cx="7822302" cy="2064004"/>
          </a:xfrm>
          <a:prstGeom prst="rect">
            <a:avLst/>
          </a:prstGeom>
        </p:spPr>
        <p:txBody>
          <a:bodyPr anchor="t" rtlCol="false" tIns="0" lIns="0" bIns="0" rIns="0">
            <a:spAutoFit/>
          </a:bodyPr>
          <a:lstStyle/>
          <a:p>
            <a:pPr algn="ctr">
              <a:lnSpc>
                <a:spcPts val="15459"/>
              </a:lnSpc>
            </a:pPr>
            <a:r>
              <a:rPr lang="en-US" sz="15459">
                <a:solidFill>
                  <a:srgbClr val="B91646"/>
                </a:solidFill>
                <a:latin typeface="Brittany"/>
                <a:ea typeface="Brittany"/>
                <a:cs typeface="Brittany"/>
                <a:sym typeface="Brittany"/>
              </a:rPr>
              <a:t>de la niñez</a:t>
            </a:r>
          </a:p>
        </p:txBody>
      </p:sp>
      <p:sp>
        <p:nvSpPr>
          <p:cNvPr name="TextBox 14" id="14"/>
          <p:cNvSpPr txBox="true"/>
          <p:nvPr/>
        </p:nvSpPr>
        <p:spPr>
          <a:xfrm rot="0">
            <a:off x="6862056" y="6661966"/>
            <a:ext cx="4582676" cy="1056177"/>
          </a:xfrm>
          <a:prstGeom prst="rect">
            <a:avLst/>
          </a:prstGeom>
        </p:spPr>
        <p:txBody>
          <a:bodyPr anchor="t" rtlCol="false" tIns="0" lIns="0" bIns="0" rIns="0">
            <a:spAutoFit/>
          </a:bodyPr>
          <a:lstStyle/>
          <a:p>
            <a:pPr algn="ctr">
              <a:lnSpc>
                <a:spcPts val="4260"/>
              </a:lnSpc>
            </a:pPr>
            <a:r>
              <a:rPr lang="en-US" sz="3043" spc="456">
                <a:solidFill>
                  <a:srgbClr val="000000"/>
                </a:solidFill>
                <a:latin typeface="Bebas Neue"/>
                <a:ea typeface="Bebas Neue"/>
                <a:cs typeface="Bebas Neue"/>
                <a:sym typeface="Bebas Neue"/>
              </a:rPr>
              <a:t>programa de escuela sabatica</a:t>
            </a:r>
          </a:p>
        </p:txBody>
      </p:sp>
      <p:sp>
        <p:nvSpPr>
          <p:cNvPr name="TextBox 15" id="15"/>
          <p:cNvSpPr txBox="true"/>
          <p:nvPr/>
        </p:nvSpPr>
        <p:spPr>
          <a:xfrm rot="0">
            <a:off x="1028700" y="952500"/>
            <a:ext cx="5327435" cy="581186"/>
          </a:xfrm>
          <a:prstGeom prst="rect">
            <a:avLst/>
          </a:prstGeom>
        </p:spPr>
        <p:txBody>
          <a:bodyPr anchor="t" rtlCol="false" tIns="0" lIns="0" bIns="0" rIns="0">
            <a:spAutoFit/>
          </a:bodyPr>
          <a:lstStyle/>
          <a:p>
            <a:pPr algn="l">
              <a:lnSpc>
                <a:spcPts val="4716"/>
              </a:lnSpc>
            </a:pPr>
            <a:r>
              <a:rPr lang="en-US" sz="3368" b="true">
                <a:solidFill>
                  <a:srgbClr val="000000"/>
                </a:solidFill>
                <a:latin typeface="Bebas Neue Bold"/>
                <a:ea typeface="Bebas Neue Bold"/>
                <a:cs typeface="Bebas Neue Bold"/>
                <a:sym typeface="Bebas Neue Bold"/>
              </a:rPr>
              <a:t>tema: Madurez espiritual</a:t>
            </a:r>
          </a:p>
        </p:txBody>
      </p:sp>
      <p:sp>
        <p:nvSpPr>
          <p:cNvPr name="TextBox 16" id="16"/>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028700" y="3156329"/>
            <a:ext cx="8838697" cy="3974343"/>
            <a:chOff x="0" y="0"/>
            <a:chExt cx="11655940" cy="5241123"/>
          </a:xfrm>
        </p:grpSpPr>
        <p:sp>
          <p:nvSpPr>
            <p:cNvPr name="Freeform 4" id="4"/>
            <p:cNvSpPr/>
            <p:nvPr/>
          </p:nvSpPr>
          <p:spPr>
            <a:xfrm flipH="false" flipV="false" rot="0">
              <a:off x="31750" y="31750"/>
              <a:ext cx="11591199" cy="5177623"/>
            </a:xfrm>
            <a:custGeom>
              <a:avLst/>
              <a:gdLst/>
              <a:ahLst/>
              <a:cxnLst/>
              <a:rect r="r" b="b" t="t" l="l"/>
              <a:pathLst>
                <a:path h="5177623" w="11591199">
                  <a:moveTo>
                    <a:pt x="11499731" y="5177623"/>
                  </a:moveTo>
                  <a:lnTo>
                    <a:pt x="92710" y="5177623"/>
                  </a:lnTo>
                  <a:cubicBezTo>
                    <a:pt x="41910" y="5177623"/>
                    <a:pt x="0" y="5135713"/>
                    <a:pt x="0" y="5084913"/>
                  </a:cubicBezTo>
                  <a:lnTo>
                    <a:pt x="0" y="92710"/>
                  </a:lnTo>
                  <a:cubicBezTo>
                    <a:pt x="0" y="41910"/>
                    <a:pt x="41910" y="0"/>
                    <a:pt x="92710" y="0"/>
                  </a:cubicBezTo>
                  <a:lnTo>
                    <a:pt x="11498460" y="0"/>
                  </a:lnTo>
                  <a:cubicBezTo>
                    <a:pt x="11549260" y="0"/>
                    <a:pt x="11591171" y="41910"/>
                    <a:pt x="11591171" y="92710"/>
                  </a:cubicBezTo>
                  <a:lnTo>
                    <a:pt x="11591171" y="5083644"/>
                  </a:lnTo>
                  <a:cubicBezTo>
                    <a:pt x="11592440" y="5135713"/>
                    <a:pt x="11550531" y="5177623"/>
                    <a:pt x="11499731" y="5177623"/>
                  </a:cubicBezTo>
                  <a:close/>
                </a:path>
              </a:pathLst>
            </a:custGeom>
            <a:solidFill>
              <a:srgbClr val="F9C041"/>
            </a:solidFill>
          </p:spPr>
        </p:sp>
        <p:sp>
          <p:nvSpPr>
            <p:cNvPr name="Freeform 5" id="5"/>
            <p:cNvSpPr/>
            <p:nvPr/>
          </p:nvSpPr>
          <p:spPr>
            <a:xfrm flipH="false" flipV="false" rot="0">
              <a:off x="0" y="0"/>
              <a:ext cx="11655940" cy="5241123"/>
            </a:xfrm>
            <a:custGeom>
              <a:avLst/>
              <a:gdLst/>
              <a:ahLst/>
              <a:cxnLst/>
              <a:rect r="r" b="b" t="t" l="l"/>
              <a:pathLst>
                <a:path h="5241123" w="11655940">
                  <a:moveTo>
                    <a:pt x="11531481" y="59690"/>
                  </a:moveTo>
                  <a:cubicBezTo>
                    <a:pt x="11567040" y="59690"/>
                    <a:pt x="11596250" y="88900"/>
                    <a:pt x="11596250" y="124460"/>
                  </a:cubicBezTo>
                  <a:lnTo>
                    <a:pt x="11596250" y="5116664"/>
                  </a:lnTo>
                  <a:cubicBezTo>
                    <a:pt x="11596250" y="5152223"/>
                    <a:pt x="11567040" y="5181433"/>
                    <a:pt x="11531481" y="5181433"/>
                  </a:cubicBezTo>
                  <a:lnTo>
                    <a:pt x="124460" y="5181433"/>
                  </a:lnTo>
                  <a:cubicBezTo>
                    <a:pt x="88900" y="5181433"/>
                    <a:pt x="59690" y="5152223"/>
                    <a:pt x="59690" y="5116664"/>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5116664"/>
                  </a:lnTo>
                  <a:cubicBezTo>
                    <a:pt x="0" y="5185244"/>
                    <a:pt x="55880" y="5241123"/>
                    <a:pt x="124460" y="5241123"/>
                  </a:cubicBezTo>
                  <a:lnTo>
                    <a:pt x="11531481" y="5241123"/>
                  </a:lnTo>
                  <a:cubicBezTo>
                    <a:pt x="11600060" y="5241123"/>
                    <a:pt x="11655940" y="5185244"/>
                    <a:pt x="11655940" y="5116664"/>
                  </a:cubicBezTo>
                  <a:lnTo>
                    <a:pt x="11655940" y="124460"/>
                  </a:lnTo>
                  <a:cubicBezTo>
                    <a:pt x="11655940" y="55880"/>
                    <a:pt x="11600060" y="0"/>
                    <a:pt x="11531481" y="0"/>
                  </a:cubicBezTo>
                  <a:close/>
                </a:path>
              </a:pathLst>
            </a:custGeom>
            <a:solidFill>
              <a:srgbClr val="000000"/>
            </a:solidFill>
          </p:spPr>
        </p:sp>
      </p:grpSp>
      <p:grpSp>
        <p:nvGrpSpPr>
          <p:cNvPr name="Group 6" id="6"/>
          <p:cNvGrpSpPr/>
          <p:nvPr/>
        </p:nvGrpSpPr>
        <p:grpSpPr>
          <a:xfrm rot="-5400000">
            <a:off x="10966431" y="1835349"/>
            <a:ext cx="5935216" cy="3974343"/>
            <a:chOff x="0" y="0"/>
            <a:chExt cx="7827005" cy="5241123"/>
          </a:xfrm>
        </p:grpSpPr>
        <p:sp>
          <p:nvSpPr>
            <p:cNvPr name="Freeform 7" id="7"/>
            <p:cNvSpPr/>
            <p:nvPr/>
          </p:nvSpPr>
          <p:spPr>
            <a:xfrm flipH="false" flipV="false" rot="0">
              <a:off x="31750" y="31750"/>
              <a:ext cx="7762263" cy="5177623"/>
            </a:xfrm>
            <a:custGeom>
              <a:avLst/>
              <a:gdLst/>
              <a:ahLst/>
              <a:cxnLst/>
              <a:rect r="r" b="b" t="t" l="l"/>
              <a:pathLst>
                <a:path h="5177623" w="7762263">
                  <a:moveTo>
                    <a:pt x="7670795" y="5177623"/>
                  </a:moveTo>
                  <a:lnTo>
                    <a:pt x="92710" y="5177623"/>
                  </a:lnTo>
                  <a:cubicBezTo>
                    <a:pt x="41910" y="5177623"/>
                    <a:pt x="0" y="5135713"/>
                    <a:pt x="0" y="5084913"/>
                  </a:cubicBezTo>
                  <a:lnTo>
                    <a:pt x="0" y="92710"/>
                  </a:lnTo>
                  <a:cubicBezTo>
                    <a:pt x="0" y="41910"/>
                    <a:pt x="41910" y="0"/>
                    <a:pt x="92710" y="0"/>
                  </a:cubicBezTo>
                  <a:lnTo>
                    <a:pt x="7669525" y="0"/>
                  </a:lnTo>
                  <a:cubicBezTo>
                    <a:pt x="7720325" y="0"/>
                    <a:pt x="7762235" y="41910"/>
                    <a:pt x="7762235" y="92710"/>
                  </a:cubicBezTo>
                  <a:lnTo>
                    <a:pt x="7762235" y="5083644"/>
                  </a:lnTo>
                  <a:cubicBezTo>
                    <a:pt x="7763505" y="5135713"/>
                    <a:pt x="7721595" y="5177623"/>
                    <a:pt x="7670795" y="5177623"/>
                  </a:cubicBezTo>
                  <a:close/>
                </a:path>
              </a:pathLst>
            </a:custGeom>
            <a:solidFill>
              <a:srgbClr val="105652"/>
            </a:solidFill>
          </p:spPr>
        </p:sp>
        <p:sp>
          <p:nvSpPr>
            <p:cNvPr name="Freeform 8" id="8"/>
            <p:cNvSpPr/>
            <p:nvPr/>
          </p:nvSpPr>
          <p:spPr>
            <a:xfrm flipH="false" flipV="false" rot="0">
              <a:off x="0" y="0"/>
              <a:ext cx="7827005" cy="5241123"/>
            </a:xfrm>
            <a:custGeom>
              <a:avLst/>
              <a:gdLst/>
              <a:ahLst/>
              <a:cxnLst/>
              <a:rect r="r" b="b" t="t" l="l"/>
              <a:pathLst>
                <a:path h="5241123" w="7827005">
                  <a:moveTo>
                    <a:pt x="7702545" y="59690"/>
                  </a:moveTo>
                  <a:cubicBezTo>
                    <a:pt x="7738105" y="59690"/>
                    <a:pt x="7767315" y="88900"/>
                    <a:pt x="7767315" y="124460"/>
                  </a:cubicBezTo>
                  <a:lnTo>
                    <a:pt x="7767315" y="5116664"/>
                  </a:lnTo>
                  <a:cubicBezTo>
                    <a:pt x="7767315" y="5152223"/>
                    <a:pt x="7738105" y="5181433"/>
                    <a:pt x="7702545" y="5181433"/>
                  </a:cubicBezTo>
                  <a:lnTo>
                    <a:pt x="124460" y="5181433"/>
                  </a:lnTo>
                  <a:cubicBezTo>
                    <a:pt x="88900" y="5181433"/>
                    <a:pt x="59690" y="5152223"/>
                    <a:pt x="59690" y="5116664"/>
                  </a:cubicBezTo>
                  <a:lnTo>
                    <a:pt x="59690" y="124460"/>
                  </a:lnTo>
                  <a:cubicBezTo>
                    <a:pt x="59690" y="88900"/>
                    <a:pt x="88900" y="59690"/>
                    <a:pt x="124460" y="59690"/>
                  </a:cubicBezTo>
                  <a:lnTo>
                    <a:pt x="7702545" y="59690"/>
                  </a:lnTo>
                  <a:moveTo>
                    <a:pt x="7702545" y="0"/>
                  </a:moveTo>
                  <a:lnTo>
                    <a:pt x="124460" y="0"/>
                  </a:lnTo>
                  <a:cubicBezTo>
                    <a:pt x="55880" y="0"/>
                    <a:pt x="0" y="55880"/>
                    <a:pt x="0" y="124460"/>
                  </a:cubicBezTo>
                  <a:lnTo>
                    <a:pt x="0" y="5116664"/>
                  </a:lnTo>
                  <a:cubicBezTo>
                    <a:pt x="0" y="5185244"/>
                    <a:pt x="55880" y="5241123"/>
                    <a:pt x="124460" y="5241123"/>
                  </a:cubicBezTo>
                  <a:lnTo>
                    <a:pt x="7702545" y="5241123"/>
                  </a:lnTo>
                  <a:cubicBezTo>
                    <a:pt x="7771125" y="5241123"/>
                    <a:pt x="7827005" y="5185244"/>
                    <a:pt x="7827005" y="5116664"/>
                  </a:cubicBezTo>
                  <a:lnTo>
                    <a:pt x="7827005" y="124460"/>
                  </a:lnTo>
                  <a:cubicBezTo>
                    <a:pt x="7827005" y="55880"/>
                    <a:pt x="7771125" y="0"/>
                    <a:pt x="7702545" y="0"/>
                  </a:cubicBezTo>
                  <a:close/>
                </a:path>
              </a:pathLst>
            </a:custGeom>
            <a:solidFill>
              <a:srgbClr val="000000"/>
            </a:solidFill>
          </p:spPr>
        </p:sp>
      </p:grpSp>
      <p:grpSp>
        <p:nvGrpSpPr>
          <p:cNvPr name="Group 9" id="9"/>
          <p:cNvGrpSpPr/>
          <p:nvPr/>
        </p:nvGrpSpPr>
        <p:grpSpPr>
          <a:xfrm rot="0">
            <a:off x="1361173" y="3453040"/>
            <a:ext cx="8173752" cy="3338879"/>
            <a:chOff x="0" y="0"/>
            <a:chExt cx="10898336" cy="4451839"/>
          </a:xfrm>
        </p:grpSpPr>
        <p:pic>
          <p:nvPicPr>
            <p:cNvPr name="Picture 10" id="10"/>
            <p:cNvPicPr>
              <a:picLocks noChangeAspect="true"/>
            </p:cNvPicPr>
            <p:nvPr/>
          </p:nvPicPr>
          <p:blipFill>
            <a:blip r:embed="rId2"/>
            <a:srcRect l="0" t="13645" r="0" b="13645"/>
            <a:stretch>
              <a:fillRect/>
            </a:stretch>
          </p:blipFill>
          <p:spPr>
            <a:xfrm flipH="false" flipV="false">
              <a:off x="0" y="0"/>
              <a:ext cx="10898336" cy="4451839"/>
            </a:xfrm>
            <a:prstGeom prst="rect">
              <a:avLst/>
            </a:prstGeom>
          </p:spPr>
        </p:pic>
      </p:grpSp>
      <p:sp>
        <p:nvSpPr>
          <p:cNvPr name="Freeform 11" id="11"/>
          <p:cNvSpPr/>
          <p:nvPr/>
        </p:nvSpPr>
        <p:spPr>
          <a:xfrm flipH="false" flipV="false" rot="0">
            <a:off x="12264266" y="1199840"/>
            <a:ext cx="3339547" cy="5245361"/>
          </a:xfrm>
          <a:custGeom>
            <a:avLst/>
            <a:gdLst/>
            <a:ahLst/>
            <a:cxnLst/>
            <a:rect r="r" b="b" t="t" l="l"/>
            <a:pathLst>
              <a:path h="5245361" w="3339547">
                <a:moveTo>
                  <a:pt x="0" y="0"/>
                </a:moveTo>
                <a:lnTo>
                  <a:pt x="3339547" y="0"/>
                </a:lnTo>
                <a:lnTo>
                  <a:pt x="3339547" y="5245361"/>
                </a:lnTo>
                <a:lnTo>
                  <a:pt x="0" y="5245361"/>
                </a:lnTo>
                <a:lnTo>
                  <a:pt x="0" y="0"/>
                </a:lnTo>
                <a:close/>
              </a:path>
            </a:pathLst>
          </a:custGeom>
          <a:blipFill>
            <a:blip r:embed="rId3"/>
            <a:stretch>
              <a:fillRect l="0" t="0" r="0" b="0"/>
            </a:stretch>
          </a:blipFill>
        </p:spPr>
      </p:sp>
      <p:sp>
        <p:nvSpPr>
          <p:cNvPr name="TextBox 12" id="12"/>
          <p:cNvSpPr txBox="true"/>
          <p:nvPr/>
        </p:nvSpPr>
        <p:spPr>
          <a:xfrm rot="0">
            <a:off x="1028700" y="2288252"/>
            <a:ext cx="7268359" cy="828675"/>
          </a:xfrm>
          <a:prstGeom prst="rect">
            <a:avLst/>
          </a:prstGeom>
        </p:spPr>
        <p:txBody>
          <a:bodyPr anchor="t" rtlCol="false" tIns="0" lIns="0" bIns="0" rIns="0">
            <a:spAutoFit/>
          </a:bodyPr>
          <a:lstStyle/>
          <a:p>
            <a:pPr algn="l">
              <a:lnSpc>
                <a:spcPts val="6000"/>
              </a:lnSpc>
            </a:pPr>
            <a:r>
              <a:rPr lang="en-US" b="true" sz="6000">
                <a:solidFill>
                  <a:srgbClr val="000000"/>
                </a:solidFill>
                <a:latin typeface="Bebas Neue Bold"/>
                <a:ea typeface="Bebas Neue Bold"/>
                <a:cs typeface="Bebas Neue Bold"/>
                <a:sym typeface="Bebas Neue Bold"/>
              </a:rPr>
              <a:t>INFORME MISIONERO</a:t>
            </a:r>
          </a:p>
        </p:txBody>
      </p:sp>
      <p:sp>
        <p:nvSpPr>
          <p:cNvPr name="TextBox 13" id="13"/>
          <p:cNvSpPr txBox="true"/>
          <p:nvPr/>
        </p:nvSpPr>
        <p:spPr>
          <a:xfrm rot="0">
            <a:off x="2790664" y="7292596"/>
            <a:ext cx="6065162" cy="712473"/>
          </a:xfrm>
          <a:prstGeom prst="rect">
            <a:avLst/>
          </a:prstGeom>
        </p:spPr>
        <p:txBody>
          <a:bodyPr anchor="t" rtlCol="false" tIns="0" lIns="0" bIns="0" rIns="0">
            <a:spAutoFit/>
          </a:bodyPr>
          <a:lstStyle/>
          <a:p>
            <a:pPr algn="l">
              <a:lnSpc>
                <a:spcPts val="5759"/>
              </a:lnSpc>
            </a:pPr>
            <a:r>
              <a:rPr lang="en-US" sz="3599">
                <a:solidFill>
                  <a:srgbClr val="000000"/>
                </a:solidFill>
                <a:latin typeface="Poppins"/>
                <a:ea typeface="Poppins"/>
                <a:cs typeface="Poppins"/>
                <a:sym typeface="Poppins"/>
              </a:rPr>
              <a:t>“Un té por un celular”</a:t>
            </a:r>
          </a:p>
        </p:txBody>
      </p:sp>
      <p:sp>
        <p:nvSpPr>
          <p:cNvPr name="TextBox 14" id="14"/>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
        <p:nvSpPr>
          <p:cNvPr name="TextBox 15" id="15"/>
          <p:cNvSpPr txBox="true"/>
          <p:nvPr/>
        </p:nvSpPr>
        <p:spPr>
          <a:xfrm rot="0">
            <a:off x="4124465" y="4101414"/>
            <a:ext cx="5410460" cy="640080"/>
          </a:xfrm>
          <a:prstGeom prst="rect">
            <a:avLst/>
          </a:prstGeom>
        </p:spPr>
        <p:txBody>
          <a:bodyPr anchor="t" rtlCol="false" tIns="0" lIns="0" bIns="0" rIns="0">
            <a:spAutoFit/>
          </a:bodyPr>
          <a:lstStyle/>
          <a:p>
            <a:pPr algn="ctr">
              <a:lnSpc>
                <a:spcPts val="2520"/>
              </a:lnSpc>
            </a:pPr>
            <a:r>
              <a:rPr lang="en-US" sz="1800">
                <a:solidFill>
                  <a:srgbClr val="105652"/>
                </a:solidFill>
                <a:latin typeface="Poppins"/>
                <a:ea typeface="Poppins"/>
                <a:cs typeface="Poppins"/>
                <a:sym typeface="Poppins"/>
              </a:rPr>
              <a:t>«AYUDO A LOS ESTUDIANTES A PASAR MENOS TIEMPO EN SUS TELÉFONOS»</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1028700" y="1952625"/>
            <a:ext cx="15506224" cy="7053149"/>
            <a:chOff x="0" y="0"/>
            <a:chExt cx="20448673" cy="9301267"/>
          </a:xfrm>
        </p:grpSpPr>
        <p:sp>
          <p:nvSpPr>
            <p:cNvPr name="Freeform 3" id="3"/>
            <p:cNvSpPr/>
            <p:nvPr/>
          </p:nvSpPr>
          <p:spPr>
            <a:xfrm flipH="false" flipV="false" rot="0">
              <a:off x="31750" y="31750"/>
              <a:ext cx="20383931" cy="9237767"/>
            </a:xfrm>
            <a:custGeom>
              <a:avLst/>
              <a:gdLst/>
              <a:ahLst/>
              <a:cxnLst/>
              <a:rect r="r" b="b" t="t" l="l"/>
              <a:pathLst>
                <a:path h="9237767" w="20383931">
                  <a:moveTo>
                    <a:pt x="20292462" y="9237767"/>
                  </a:moveTo>
                  <a:lnTo>
                    <a:pt x="92710" y="9237767"/>
                  </a:lnTo>
                  <a:cubicBezTo>
                    <a:pt x="41910" y="9237767"/>
                    <a:pt x="0" y="9195857"/>
                    <a:pt x="0" y="9145057"/>
                  </a:cubicBezTo>
                  <a:lnTo>
                    <a:pt x="0" y="92710"/>
                  </a:lnTo>
                  <a:cubicBezTo>
                    <a:pt x="0" y="41910"/>
                    <a:pt x="41910" y="0"/>
                    <a:pt x="92710" y="0"/>
                  </a:cubicBezTo>
                  <a:lnTo>
                    <a:pt x="20291192" y="0"/>
                  </a:lnTo>
                  <a:cubicBezTo>
                    <a:pt x="20341992" y="0"/>
                    <a:pt x="20383903" y="41910"/>
                    <a:pt x="20383903" y="92710"/>
                  </a:cubicBezTo>
                  <a:lnTo>
                    <a:pt x="20383903" y="9143788"/>
                  </a:lnTo>
                  <a:cubicBezTo>
                    <a:pt x="20385173" y="9195857"/>
                    <a:pt x="20343262" y="9237767"/>
                    <a:pt x="20292462" y="9237767"/>
                  </a:cubicBezTo>
                  <a:close/>
                </a:path>
              </a:pathLst>
            </a:custGeom>
            <a:solidFill>
              <a:srgbClr val="B91646"/>
            </a:solidFill>
          </p:spPr>
        </p:sp>
        <p:sp>
          <p:nvSpPr>
            <p:cNvPr name="Freeform 4" id="4"/>
            <p:cNvSpPr/>
            <p:nvPr/>
          </p:nvSpPr>
          <p:spPr>
            <a:xfrm flipH="false" flipV="false" rot="0">
              <a:off x="0" y="0"/>
              <a:ext cx="20448673" cy="9301267"/>
            </a:xfrm>
            <a:custGeom>
              <a:avLst/>
              <a:gdLst/>
              <a:ahLst/>
              <a:cxnLst/>
              <a:rect r="r" b="b" t="t" l="l"/>
              <a:pathLst>
                <a:path h="9301267" w="20448673">
                  <a:moveTo>
                    <a:pt x="20324212" y="59690"/>
                  </a:moveTo>
                  <a:cubicBezTo>
                    <a:pt x="20359773" y="59690"/>
                    <a:pt x="20388983" y="88900"/>
                    <a:pt x="20388983" y="124460"/>
                  </a:cubicBezTo>
                  <a:lnTo>
                    <a:pt x="20388983" y="9176807"/>
                  </a:lnTo>
                  <a:cubicBezTo>
                    <a:pt x="20388983" y="9212367"/>
                    <a:pt x="20359773" y="9241577"/>
                    <a:pt x="20324212" y="9241577"/>
                  </a:cubicBezTo>
                  <a:lnTo>
                    <a:pt x="124460" y="9241577"/>
                  </a:lnTo>
                  <a:cubicBezTo>
                    <a:pt x="88900" y="9241577"/>
                    <a:pt x="59690" y="9212367"/>
                    <a:pt x="59690" y="9176807"/>
                  </a:cubicBezTo>
                  <a:lnTo>
                    <a:pt x="59690" y="124460"/>
                  </a:lnTo>
                  <a:cubicBezTo>
                    <a:pt x="59690" y="88900"/>
                    <a:pt x="88900" y="59690"/>
                    <a:pt x="124460" y="59690"/>
                  </a:cubicBezTo>
                  <a:lnTo>
                    <a:pt x="20324214" y="59690"/>
                  </a:lnTo>
                  <a:moveTo>
                    <a:pt x="20324214" y="0"/>
                  </a:moveTo>
                  <a:lnTo>
                    <a:pt x="124460" y="0"/>
                  </a:lnTo>
                  <a:cubicBezTo>
                    <a:pt x="55880" y="0"/>
                    <a:pt x="0" y="55880"/>
                    <a:pt x="0" y="124460"/>
                  </a:cubicBezTo>
                  <a:lnTo>
                    <a:pt x="0" y="9176807"/>
                  </a:lnTo>
                  <a:cubicBezTo>
                    <a:pt x="0" y="9245388"/>
                    <a:pt x="55880" y="9301267"/>
                    <a:pt x="124460" y="9301267"/>
                  </a:cubicBezTo>
                  <a:lnTo>
                    <a:pt x="20324214" y="9301267"/>
                  </a:lnTo>
                  <a:cubicBezTo>
                    <a:pt x="20392792" y="9301267"/>
                    <a:pt x="20448673" y="9245388"/>
                    <a:pt x="20448673" y="9176807"/>
                  </a:cubicBezTo>
                  <a:lnTo>
                    <a:pt x="20448673" y="124460"/>
                  </a:lnTo>
                  <a:cubicBezTo>
                    <a:pt x="20448673" y="55880"/>
                    <a:pt x="20392792" y="0"/>
                    <a:pt x="20324214" y="0"/>
                  </a:cubicBezTo>
                  <a:close/>
                </a:path>
              </a:pathLst>
            </a:custGeom>
            <a:solidFill>
              <a:srgbClr val="000000"/>
            </a:solidFill>
          </p:spPr>
        </p:sp>
      </p:grpSp>
      <p:sp>
        <p:nvSpPr>
          <p:cNvPr name="TextBox 5" id="5"/>
          <p:cNvSpPr txBox="true"/>
          <p:nvPr/>
        </p:nvSpPr>
        <p:spPr>
          <a:xfrm rot="0">
            <a:off x="1028700" y="1123950"/>
            <a:ext cx="6012740" cy="828675"/>
          </a:xfrm>
          <a:prstGeom prst="rect">
            <a:avLst/>
          </a:prstGeom>
        </p:spPr>
        <p:txBody>
          <a:bodyPr anchor="t" rtlCol="false" tIns="0" lIns="0" bIns="0" rIns="0">
            <a:spAutoFit/>
          </a:bodyPr>
          <a:lstStyle/>
          <a:p>
            <a:pPr algn="l">
              <a:lnSpc>
                <a:spcPts val="6000"/>
              </a:lnSpc>
            </a:pPr>
            <a:r>
              <a:rPr lang="en-US" b="true" sz="6000">
                <a:solidFill>
                  <a:srgbClr val="000000"/>
                </a:solidFill>
                <a:latin typeface="Bebas Neue Bold"/>
                <a:ea typeface="Bebas Neue Bold"/>
                <a:cs typeface="Bebas Neue Bold"/>
                <a:sym typeface="Bebas Neue Bold"/>
              </a:rPr>
              <a:t>UNIDAD O RIVALIDAD</a:t>
            </a:r>
          </a:p>
        </p:txBody>
      </p:sp>
      <p:sp>
        <p:nvSpPr>
          <p:cNvPr name="TextBox 6" id="6"/>
          <p:cNvSpPr txBox="true"/>
          <p:nvPr/>
        </p:nvSpPr>
        <p:spPr>
          <a:xfrm rot="0">
            <a:off x="2192257" y="2421674"/>
            <a:ext cx="13179110" cy="5981702"/>
          </a:xfrm>
          <a:prstGeom prst="rect">
            <a:avLst/>
          </a:prstGeom>
        </p:spPr>
        <p:txBody>
          <a:bodyPr anchor="t" rtlCol="false" tIns="0" lIns="0" bIns="0" rIns="0">
            <a:spAutoFit/>
          </a:bodyPr>
          <a:lstStyle/>
          <a:p>
            <a:pPr algn="l">
              <a:lnSpc>
                <a:spcPts val="4799"/>
              </a:lnSpc>
            </a:pPr>
            <a:r>
              <a:rPr lang="en-US" sz="2999">
                <a:solidFill>
                  <a:srgbClr val="FBF3E4"/>
                </a:solidFill>
                <a:latin typeface="Poppins"/>
                <a:ea typeface="Poppins"/>
                <a:cs typeface="Poppins"/>
                <a:sym typeface="Poppins"/>
              </a:rPr>
              <a:t>L</a:t>
            </a:r>
            <a:r>
              <a:rPr lang="en-US" sz="2999">
                <a:solidFill>
                  <a:srgbClr val="FBF3E4"/>
                </a:solidFill>
                <a:latin typeface="Poppins"/>
                <a:ea typeface="Poppins"/>
                <a:cs typeface="Poppins"/>
                <a:sym typeface="Poppins"/>
              </a:rPr>
              <a:t>os creyentes en Corinto evidenciaban una clara falta de madurez cristiana, lo cual se manifestaba en divisiones, rivalidades y una comprensión superficial de la vida espiritual. Aunque poseían dones y conocimiento, no estaban prepаrados para vivir en la unidad que el evangelio exige ni para discernir correctamente la voluntad de Dios. Su pensamiento seguía siendo carnal, lo que les impedía comprender los misterios divinos que solo pueden entenderse bajo la guía del Espíritu Santo. Nuestra iglesia puede ser diferente si damos prioridad a la unidad en Cristo y en su Palabra, por encima de nuestras intenciones individuales. </a:t>
            </a:r>
          </a:p>
        </p:txBody>
      </p:sp>
      <p:sp>
        <p:nvSpPr>
          <p:cNvPr name="AutoShape 7" id="7"/>
          <p:cNvSpPr/>
          <p:nvPr/>
        </p:nvSpPr>
        <p:spPr>
          <a:xfrm>
            <a:off x="15992183" y="9709393"/>
            <a:ext cx="1267117" cy="0"/>
          </a:xfrm>
          <a:prstGeom prst="line">
            <a:avLst/>
          </a:prstGeom>
          <a:ln cap="flat" w="19050">
            <a:solidFill>
              <a:srgbClr val="000000"/>
            </a:solidFill>
            <a:prstDash val="solid"/>
            <a:headEnd type="none" len="sm" w="sm"/>
            <a:tailEnd type="arrow" len="sm" w="med"/>
          </a:ln>
        </p:spPr>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4300226" y="1456401"/>
            <a:ext cx="8975265" cy="8237535"/>
            <a:chOff x="0" y="0"/>
            <a:chExt cx="11836038" cy="10863164"/>
          </a:xfrm>
        </p:grpSpPr>
        <p:sp>
          <p:nvSpPr>
            <p:cNvPr name="Freeform 4" id="4"/>
            <p:cNvSpPr/>
            <p:nvPr/>
          </p:nvSpPr>
          <p:spPr>
            <a:xfrm flipH="false" flipV="false" rot="0">
              <a:off x="31750" y="31750"/>
              <a:ext cx="11771296" cy="10799664"/>
            </a:xfrm>
            <a:custGeom>
              <a:avLst/>
              <a:gdLst/>
              <a:ahLst/>
              <a:cxnLst/>
              <a:rect r="r" b="b" t="t" l="l"/>
              <a:pathLst>
                <a:path h="10799664" w="11771296">
                  <a:moveTo>
                    <a:pt x="11679827" y="10799664"/>
                  </a:moveTo>
                  <a:lnTo>
                    <a:pt x="92710" y="10799664"/>
                  </a:lnTo>
                  <a:cubicBezTo>
                    <a:pt x="41910" y="10799664"/>
                    <a:pt x="0" y="10757753"/>
                    <a:pt x="0" y="10706953"/>
                  </a:cubicBezTo>
                  <a:lnTo>
                    <a:pt x="0" y="92710"/>
                  </a:lnTo>
                  <a:cubicBezTo>
                    <a:pt x="0" y="41910"/>
                    <a:pt x="41910" y="0"/>
                    <a:pt x="92710" y="0"/>
                  </a:cubicBezTo>
                  <a:lnTo>
                    <a:pt x="11678558" y="0"/>
                  </a:lnTo>
                  <a:cubicBezTo>
                    <a:pt x="11729358" y="0"/>
                    <a:pt x="11771268" y="41910"/>
                    <a:pt x="11771268" y="92710"/>
                  </a:cubicBezTo>
                  <a:lnTo>
                    <a:pt x="11771268" y="10705684"/>
                  </a:lnTo>
                  <a:cubicBezTo>
                    <a:pt x="11772537" y="10757753"/>
                    <a:pt x="11730627" y="10799664"/>
                    <a:pt x="11679827" y="10799664"/>
                  </a:cubicBezTo>
                  <a:close/>
                </a:path>
              </a:pathLst>
            </a:custGeom>
            <a:solidFill>
              <a:srgbClr val="DFD8CA"/>
            </a:solidFill>
          </p:spPr>
        </p:sp>
        <p:sp>
          <p:nvSpPr>
            <p:cNvPr name="Freeform 5" id="5"/>
            <p:cNvSpPr/>
            <p:nvPr/>
          </p:nvSpPr>
          <p:spPr>
            <a:xfrm flipH="false" flipV="false" rot="0">
              <a:off x="0" y="0"/>
              <a:ext cx="11836038" cy="10863164"/>
            </a:xfrm>
            <a:custGeom>
              <a:avLst/>
              <a:gdLst/>
              <a:ahLst/>
              <a:cxnLst/>
              <a:rect r="r" b="b" t="t" l="l"/>
              <a:pathLst>
                <a:path h="10863164" w="11836038">
                  <a:moveTo>
                    <a:pt x="11711577" y="59690"/>
                  </a:moveTo>
                  <a:cubicBezTo>
                    <a:pt x="11747137" y="59690"/>
                    <a:pt x="11776348" y="88900"/>
                    <a:pt x="11776348" y="124460"/>
                  </a:cubicBezTo>
                  <a:lnTo>
                    <a:pt x="11776348" y="10738704"/>
                  </a:lnTo>
                  <a:cubicBezTo>
                    <a:pt x="11776348" y="10774264"/>
                    <a:pt x="11747137" y="10803474"/>
                    <a:pt x="11711577" y="10803474"/>
                  </a:cubicBezTo>
                  <a:lnTo>
                    <a:pt x="124460" y="10803474"/>
                  </a:lnTo>
                  <a:cubicBezTo>
                    <a:pt x="88900" y="10803474"/>
                    <a:pt x="59690" y="10774264"/>
                    <a:pt x="59690" y="10738704"/>
                  </a:cubicBezTo>
                  <a:lnTo>
                    <a:pt x="59690" y="124460"/>
                  </a:lnTo>
                  <a:cubicBezTo>
                    <a:pt x="59690" y="88900"/>
                    <a:pt x="88900" y="59690"/>
                    <a:pt x="124460" y="59690"/>
                  </a:cubicBezTo>
                  <a:lnTo>
                    <a:pt x="11711577" y="59690"/>
                  </a:lnTo>
                  <a:moveTo>
                    <a:pt x="11711577" y="0"/>
                  </a:moveTo>
                  <a:lnTo>
                    <a:pt x="124460" y="0"/>
                  </a:lnTo>
                  <a:cubicBezTo>
                    <a:pt x="55880" y="0"/>
                    <a:pt x="0" y="55880"/>
                    <a:pt x="0" y="124460"/>
                  </a:cubicBezTo>
                  <a:lnTo>
                    <a:pt x="0" y="10738704"/>
                  </a:lnTo>
                  <a:cubicBezTo>
                    <a:pt x="0" y="10807284"/>
                    <a:pt x="55880" y="10863164"/>
                    <a:pt x="124460" y="10863164"/>
                  </a:cubicBezTo>
                  <a:lnTo>
                    <a:pt x="11711577" y="10863164"/>
                  </a:lnTo>
                  <a:cubicBezTo>
                    <a:pt x="11780158" y="10863164"/>
                    <a:pt x="11836038" y="10807284"/>
                    <a:pt x="11836038" y="10738704"/>
                  </a:cubicBezTo>
                  <a:lnTo>
                    <a:pt x="11836038" y="124460"/>
                  </a:lnTo>
                  <a:cubicBezTo>
                    <a:pt x="11836038" y="55880"/>
                    <a:pt x="11780158" y="0"/>
                    <a:pt x="11711577" y="0"/>
                  </a:cubicBezTo>
                  <a:close/>
                </a:path>
              </a:pathLst>
            </a:custGeom>
            <a:solidFill>
              <a:srgbClr val="000000"/>
            </a:solidFill>
          </p:spPr>
        </p:sp>
      </p:grpSp>
      <p:grpSp>
        <p:nvGrpSpPr>
          <p:cNvPr name="Group 6" id="6"/>
          <p:cNvGrpSpPr/>
          <p:nvPr/>
        </p:nvGrpSpPr>
        <p:grpSpPr>
          <a:xfrm rot="0">
            <a:off x="5178650" y="8716707"/>
            <a:ext cx="7547670" cy="781940"/>
            <a:chOff x="0" y="0"/>
            <a:chExt cx="9953412" cy="1031175"/>
          </a:xfrm>
        </p:grpSpPr>
        <p:sp>
          <p:nvSpPr>
            <p:cNvPr name="Freeform 7" id="7"/>
            <p:cNvSpPr/>
            <p:nvPr/>
          </p:nvSpPr>
          <p:spPr>
            <a:xfrm flipH="false" flipV="false" rot="0">
              <a:off x="31750" y="31750"/>
              <a:ext cx="9888670" cy="967675"/>
            </a:xfrm>
            <a:custGeom>
              <a:avLst/>
              <a:gdLst/>
              <a:ahLst/>
              <a:cxnLst/>
              <a:rect r="r" b="b" t="t" l="l"/>
              <a:pathLst>
                <a:path h="967675" w="9888670">
                  <a:moveTo>
                    <a:pt x="9797201" y="967675"/>
                  </a:moveTo>
                  <a:lnTo>
                    <a:pt x="92710" y="967675"/>
                  </a:lnTo>
                  <a:cubicBezTo>
                    <a:pt x="41910" y="967675"/>
                    <a:pt x="0" y="925765"/>
                    <a:pt x="0" y="874965"/>
                  </a:cubicBezTo>
                  <a:lnTo>
                    <a:pt x="0" y="92710"/>
                  </a:lnTo>
                  <a:cubicBezTo>
                    <a:pt x="0" y="41910"/>
                    <a:pt x="41910" y="0"/>
                    <a:pt x="92710" y="0"/>
                  </a:cubicBezTo>
                  <a:lnTo>
                    <a:pt x="9795932" y="0"/>
                  </a:lnTo>
                  <a:cubicBezTo>
                    <a:pt x="9846732" y="0"/>
                    <a:pt x="9888641" y="41910"/>
                    <a:pt x="9888641" y="92710"/>
                  </a:cubicBezTo>
                  <a:lnTo>
                    <a:pt x="9888641" y="873695"/>
                  </a:lnTo>
                  <a:cubicBezTo>
                    <a:pt x="9889912" y="925765"/>
                    <a:pt x="9848001" y="967675"/>
                    <a:pt x="9797201" y="967675"/>
                  </a:cubicBezTo>
                  <a:close/>
                </a:path>
              </a:pathLst>
            </a:custGeom>
            <a:solidFill>
              <a:srgbClr val="B91646"/>
            </a:solidFill>
          </p:spPr>
        </p:sp>
        <p:sp>
          <p:nvSpPr>
            <p:cNvPr name="Freeform 8" id="8"/>
            <p:cNvSpPr/>
            <p:nvPr/>
          </p:nvSpPr>
          <p:spPr>
            <a:xfrm flipH="false" flipV="false" rot="0">
              <a:off x="0" y="0"/>
              <a:ext cx="9953412" cy="1031175"/>
            </a:xfrm>
            <a:custGeom>
              <a:avLst/>
              <a:gdLst/>
              <a:ahLst/>
              <a:cxnLst/>
              <a:rect r="r" b="b" t="t" l="l"/>
              <a:pathLst>
                <a:path h="1031175" w="9953412">
                  <a:moveTo>
                    <a:pt x="9828951" y="59690"/>
                  </a:moveTo>
                  <a:cubicBezTo>
                    <a:pt x="9864512" y="59690"/>
                    <a:pt x="9893722" y="88900"/>
                    <a:pt x="9893722" y="124460"/>
                  </a:cubicBezTo>
                  <a:lnTo>
                    <a:pt x="9893722" y="906715"/>
                  </a:lnTo>
                  <a:cubicBezTo>
                    <a:pt x="9893722" y="942275"/>
                    <a:pt x="9864512" y="971485"/>
                    <a:pt x="9828951" y="971485"/>
                  </a:cubicBezTo>
                  <a:lnTo>
                    <a:pt x="124460" y="971485"/>
                  </a:lnTo>
                  <a:cubicBezTo>
                    <a:pt x="88900" y="971485"/>
                    <a:pt x="59690" y="942275"/>
                    <a:pt x="59690" y="906715"/>
                  </a:cubicBezTo>
                  <a:lnTo>
                    <a:pt x="59690" y="124460"/>
                  </a:lnTo>
                  <a:cubicBezTo>
                    <a:pt x="59690" y="88900"/>
                    <a:pt x="88900" y="59690"/>
                    <a:pt x="124460" y="59690"/>
                  </a:cubicBezTo>
                  <a:lnTo>
                    <a:pt x="9828952" y="59690"/>
                  </a:lnTo>
                  <a:moveTo>
                    <a:pt x="9828952" y="0"/>
                  </a:moveTo>
                  <a:lnTo>
                    <a:pt x="124460" y="0"/>
                  </a:lnTo>
                  <a:cubicBezTo>
                    <a:pt x="55880" y="0"/>
                    <a:pt x="0" y="55880"/>
                    <a:pt x="0" y="124460"/>
                  </a:cubicBezTo>
                  <a:lnTo>
                    <a:pt x="0" y="906715"/>
                  </a:lnTo>
                  <a:cubicBezTo>
                    <a:pt x="0" y="975295"/>
                    <a:pt x="55880" y="1031175"/>
                    <a:pt x="124460" y="1031175"/>
                  </a:cubicBezTo>
                  <a:lnTo>
                    <a:pt x="9828952" y="1031175"/>
                  </a:lnTo>
                  <a:cubicBezTo>
                    <a:pt x="9897532" y="1031175"/>
                    <a:pt x="9953412" y="975295"/>
                    <a:pt x="9953412" y="906715"/>
                  </a:cubicBezTo>
                  <a:lnTo>
                    <a:pt x="9953412" y="124460"/>
                  </a:lnTo>
                  <a:cubicBezTo>
                    <a:pt x="9953412" y="55880"/>
                    <a:pt x="9897532" y="0"/>
                    <a:pt x="9828952" y="0"/>
                  </a:cubicBezTo>
                  <a:close/>
                </a:path>
              </a:pathLst>
            </a:custGeom>
            <a:solidFill>
              <a:srgbClr val="000000"/>
            </a:solidFill>
          </p:spPr>
        </p:sp>
      </p:grpSp>
      <p:sp>
        <p:nvSpPr>
          <p:cNvPr name="Freeform 9" id="9"/>
          <p:cNvSpPr/>
          <p:nvPr/>
        </p:nvSpPr>
        <p:spPr>
          <a:xfrm flipH="false" flipV="false" rot="0">
            <a:off x="6859275" y="2453825"/>
            <a:ext cx="4186419" cy="6262882"/>
          </a:xfrm>
          <a:custGeom>
            <a:avLst/>
            <a:gdLst/>
            <a:ahLst/>
            <a:cxnLst/>
            <a:rect r="r" b="b" t="t" l="l"/>
            <a:pathLst>
              <a:path h="6262882" w="4186419">
                <a:moveTo>
                  <a:pt x="0" y="0"/>
                </a:moveTo>
                <a:lnTo>
                  <a:pt x="4186419" y="0"/>
                </a:lnTo>
                <a:lnTo>
                  <a:pt x="4186419" y="6262882"/>
                </a:lnTo>
                <a:lnTo>
                  <a:pt x="0" y="6262882"/>
                </a:lnTo>
                <a:lnTo>
                  <a:pt x="0" y="0"/>
                </a:lnTo>
                <a:close/>
              </a:path>
            </a:pathLst>
          </a:custGeom>
          <a:blipFill>
            <a:blip r:embed="rId2"/>
            <a:stretch>
              <a:fillRect l="0" t="0" r="0" b="0"/>
            </a:stretch>
          </a:blipFill>
        </p:spPr>
      </p:sp>
      <p:sp>
        <p:nvSpPr>
          <p:cNvPr name="TextBox 10" id="10"/>
          <p:cNvSpPr txBox="true"/>
          <p:nvPr/>
        </p:nvSpPr>
        <p:spPr>
          <a:xfrm rot="0">
            <a:off x="481513" y="627726"/>
            <a:ext cx="16230600" cy="828675"/>
          </a:xfrm>
          <a:prstGeom prst="rect">
            <a:avLst/>
          </a:prstGeom>
        </p:spPr>
        <p:txBody>
          <a:bodyPr anchor="t" rtlCol="false" tIns="0" lIns="0" bIns="0" rIns="0">
            <a:spAutoFit/>
          </a:bodyPr>
          <a:lstStyle/>
          <a:p>
            <a:pPr algn="ctr">
              <a:lnSpc>
                <a:spcPts val="6000"/>
              </a:lnSpc>
            </a:pPr>
            <a:r>
              <a:rPr lang="en-US" b="true" sz="6000">
                <a:solidFill>
                  <a:srgbClr val="000000"/>
                </a:solidFill>
                <a:latin typeface="Bebas Neue Bold"/>
                <a:ea typeface="Bebas Neue Bold"/>
                <a:cs typeface="Bebas Neue Bold"/>
                <a:sym typeface="Bebas Neue Bold"/>
              </a:rPr>
              <a:t>NUEVO HORIZONTE</a:t>
            </a:r>
          </a:p>
        </p:txBody>
      </p:sp>
      <p:sp>
        <p:nvSpPr>
          <p:cNvPr name="TextBox 11" id="11"/>
          <p:cNvSpPr txBox="true"/>
          <p:nvPr/>
        </p:nvSpPr>
        <p:spPr>
          <a:xfrm rot="0">
            <a:off x="5365073" y="8960803"/>
            <a:ext cx="6845572" cy="537845"/>
          </a:xfrm>
          <a:prstGeom prst="rect">
            <a:avLst/>
          </a:prstGeom>
        </p:spPr>
        <p:txBody>
          <a:bodyPr anchor="t" rtlCol="false" tIns="0" lIns="0" bIns="0" rIns="0">
            <a:spAutoFit/>
          </a:bodyPr>
          <a:lstStyle/>
          <a:p>
            <a:pPr algn="ctr">
              <a:lnSpc>
                <a:spcPts val="4480"/>
              </a:lnSpc>
            </a:pPr>
            <a:r>
              <a:rPr lang="en-US" b="true" sz="3200" spc="320">
                <a:solidFill>
                  <a:srgbClr val="FBF3E4"/>
                </a:solidFill>
                <a:latin typeface="Bebas Neue Bold"/>
                <a:ea typeface="Bebas Neue Bold"/>
                <a:cs typeface="Bebas Neue Bold"/>
                <a:sym typeface="Bebas Neue Bold"/>
              </a:rPr>
              <a:t>Discipulado: Discipulado inteligente </a:t>
            </a:r>
          </a:p>
        </p:txBody>
      </p:sp>
      <p:sp>
        <p:nvSpPr>
          <p:cNvPr name="TextBox 12" id="12"/>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3494067" y="1316597"/>
            <a:ext cx="11299867" cy="1543050"/>
          </a:xfrm>
          <a:prstGeom prst="rect">
            <a:avLst/>
          </a:prstGeom>
        </p:spPr>
        <p:txBody>
          <a:bodyPr anchor="t" rtlCol="false" tIns="0" lIns="0" bIns="0" rIns="0">
            <a:spAutoFit/>
          </a:bodyPr>
          <a:lstStyle/>
          <a:p>
            <a:pPr algn="ctr">
              <a:lnSpc>
                <a:spcPts val="12599"/>
              </a:lnSpc>
            </a:pPr>
            <a:r>
              <a:rPr lang="en-US" sz="9000" b="true">
                <a:solidFill>
                  <a:srgbClr val="000000"/>
                </a:solidFill>
                <a:latin typeface="Bebas Neue Bold"/>
                <a:ea typeface="Bebas Neue Bold"/>
                <a:cs typeface="Bebas Neue Bold"/>
                <a:sym typeface="Bebas Neue Bold"/>
              </a:rPr>
              <a:t>secretarial</a:t>
            </a:r>
          </a:p>
        </p:txBody>
      </p:sp>
      <p:sp>
        <p:nvSpPr>
          <p:cNvPr name="TextBox 3" id="3"/>
          <p:cNvSpPr txBox="true"/>
          <p:nvPr/>
        </p:nvSpPr>
        <p:spPr>
          <a:xfrm rot="0">
            <a:off x="5841873" y="560180"/>
            <a:ext cx="6132883" cy="1613667"/>
          </a:xfrm>
          <a:prstGeom prst="rect">
            <a:avLst/>
          </a:prstGeom>
        </p:spPr>
        <p:txBody>
          <a:bodyPr anchor="t" rtlCol="false" tIns="0" lIns="0" bIns="0" rIns="0">
            <a:spAutoFit/>
          </a:bodyPr>
          <a:lstStyle/>
          <a:p>
            <a:pPr algn="ctr">
              <a:lnSpc>
                <a:spcPts val="12120"/>
              </a:lnSpc>
            </a:pPr>
            <a:r>
              <a:rPr lang="en-US" sz="12120">
                <a:solidFill>
                  <a:srgbClr val="B91646"/>
                </a:solidFill>
                <a:latin typeface="Brittany"/>
                <a:ea typeface="Brittany"/>
                <a:cs typeface="Brittany"/>
                <a:sym typeface="Brittany"/>
              </a:rPr>
              <a:t>Informe</a:t>
            </a:r>
          </a:p>
        </p:txBody>
      </p:sp>
      <p:sp>
        <p:nvSpPr>
          <p:cNvPr name="AutoShape 4" id="4"/>
          <p:cNvSpPr/>
          <p:nvPr/>
        </p:nvSpPr>
        <p:spPr>
          <a:xfrm rot="2017">
            <a:off x="1028704" y="8439495"/>
            <a:ext cx="16230603" cy="0"/>
          </a:xfrm>
          <a:prstGeom prst="line">
            <a:avLst/>
          </a:prstGeom>
          <a:ln cap="flat" w="19050">
            <a:solidFill>
              <a:srgbClr val="000000"/>
            </a:solidFill>
            <a:prstDash val="solid"/>
            <a:headEnd type="none" len="sm" w="sm"/>
            <a:tailEnd type="none" len="sm" w="sm"/>
          </a:ln>
        </p:spPr>
      </p:sp>
      <p:sp>
        <p:nvSpPr>
          <p:cNvPr name="AutoShape 5" id="5"/>
          <p:cNvSpPr/>
          <p:nvPr/>
        </p:nvSpPr>
        <p:spPr>
          <a:xfrm rot="2017">
            <a:off x="1028704" y="1797738"/>
            <a:ext cx="16230603" cy="0"/>
          </a:xfrm>
          <a:prstGeom prst="line">
            <a:avLst/>
          </a:prstGeom>
          <a:ln cap="flat" w="19050">
            <a:solidFill>
              <a:srgbClr val="000000"/>
            </a:solidFill>
            <a:prstDash val="solid"/>
            <a:headEnd type="none" len="sm" w="sm"/>
            <a:tailEnd type="none" len="sm" w="sm"/>
          </a:ln>
        </p:spPr>
      </p:sp>
      <p:sp>
        <p:nvSpPr>
          <p:cNvPr name="Freeform 6" id="6"/>
          <p:cNvSpPr/>
          <p:nvPr/>
        </p:nvSpPr>
        <p:spPr>
          <a:xfrm flipH="false" flipV="false" rot="0">
            <a:off x="3537047" y="2859647"/>
            <a:ext cx="11256887" cy="5584610"/>
          </a:xfrm>
          <a:custGeom>
            <a:avLst/>
            <a:gdLst/>
            <a:ahLst/>
            <a:cxnLst/>
            <a:rect r="r" b="b" t="t" l="l"/>
            <a:pathLst>
              <a:path h="5584610" w="11256887">
                <a:moveTo>
                  <a:pt x="0" y="0"/>
                </a:moveTo>
                <a:lnTo>
                  <a:pt x="11256886" y="0"/>
                </a:lnTo>
                <a:lnTo>
                  <a:pt x="11256886" y="5584610"/>
                </a:lnTo>
                <a:lnTo>
                  <a:pt x="0" y="5584610"/>
                </a:lnTo>
                <a:lnTo>
                  <a:pt x="0" y="0"/>
                </a:lnTo>
                <a:close/>
              </a:path>
            </a:pathLst>
          </a:custGeom>
          <a:blipFill>
            <a:blip r:embed="rId2"/>
            <a:stretch>
              <a:fillRect l="0" t="0" r="0" b="-9947"/>
            </a:stretch>
          </a:blipFill>
        </p:spPr>
      </p:sp>
      <p:sp>
        <p:nvSpPr>
          <p:cNvPr name="TextBox 7" id="7"/>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a:off x="8043966" y="5133975"/>
            <a:ext cx="1267117" cy="0"/>
          </a:xfrm>
          <a:prstGeom prst="line">
            <a:avLst/>
          </a:prstGeom>
          <a:ln cap="flat" w="19050">
            <a:solidFill>
              <a:srgbClr val="000000"/>
            </a:solidFill>
            <a:prstDash val="solid"/>
            <a:headEnd type="none" len="sm" w="sm"/>
            <a:tailEnd type="arrow" len="sm" w="med"/>
          </a:ln>
        </p:spPr>
      </p:sp>
      <p:sp>
        <p:nvSpPr>
          <p:cNvPr name="AutoShape 3" id="3"/>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9615883" y="2354997"/>
            <a:ext cx="8254490" cy="5577005"/>
          </a:xfrm>
          <a:custGeom>
            <a:avLst/>
            <a:gdLst/>
            <a:ahLst/>
            <a:cxnLst/>
            <a:rect r="r" b="b" t="t" l="l"/>
            <a:pathLst>
              <a:path h="5577005" w="8254490">
                <a:moveTo>
                  <a:pt x="0" y="0"/>
                </a:moveTo>
                <a:lnTo>
                  <a:pt x="8254490" y="0"/>
                </a:lnTo>
                <a:lnTo>
                  <a:pt x="8254490" y="5577006"/>
                </a:lnTo>
                <a:lnTo>
                  <a:pt x="0" y="5577006"/>
                </a:lnTo>
                <a:lnTo>
                  <a:pt x="0" y="0"/>
                </a:lnTo>
                <a:close/>
              </a:path>
            </a:pathLst>
          </a:custGeom>
          <a:blipFill>
            <a:blip r:embed="rId2"/>
            <a:stretch>
              <a:fillRect l="0" t="0" r="0" b="0"/>
            </a:stretch>
          </a:blipFill>
        </p:spPr>
      </p:sp>
      <p:sp>
        <p:nvSpPr>
          <p:cNvPr name="Freeform 5" id="5"/>
          <p:cNvSpPr/>
          <p:nvPr/>
        </p:nvSpPr>
        <p:spPr>
          <a:xfrm flipH="false" flipV="false" rot="0">
            <a:off x="3395559" y="6291530"/>
            <a:ext cx="2684381" cy="1747288"/>
          </a:xfrm>
          <a:custGeom>
            <a:avLst/>
            <a:gdLst/>
            <a:ahLst/>
            <a:cxnLst/>
            <a:rect r="r" b="b" t="t" l="l"/>
            <a:pathLst>
              <a:path h="1747288" w="2684381">
                <a:moveTo>
                  <a:pt x="0" y="0"/>
                </a:moveTo>
                <a:lnTo>
                  <a:pt x="2684380" y="0"/>
                </a:lnTo>
                <a:lnTo>
                  <a:pt x="2684380" y="1747288"/>
                </a:lnTo>
                <a:lnTo>
                  <a:pt x="0" y="1747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853817" y="3179816"/>
            <a:ext cx="6505208" cy="3111715"/>
          </a:xfrm>
          <a:prstGeom prst="rect">
            <a:avLst/>
          </a:prstGeom>
        </p:spPr>
        <p:txBody>
          <a:bodyPr anchor="t" rtlCol="false" tIns="0" lIns="0" bIns="0" rIns="0">
            <a:spAutoFit/>
          </a:bodyPr>
          <a:lstStyle/>
          <a:p>
            <a:pPr algn="l">
              <a:lnSpc>
                <a:spcPts val="11883"/>
              </a:lnSpc>
            </a:pPr>
            <a:r>
              <a:rPr lang="en-US" b="true" sz="11883">
                <a:solidFill>
                  <a:srgbClr val="105652"/>
                </a:solidFill>
                <a:latin typeface="Bebas Neue Bold"/>
                <a:ea typeface="Bebas Neue Bold"/>
                <a:cs typeface="Bebas Neue Bold"/>
                <a:sym typeface="Bebas Neue Bold"/>
              </a:rPr>
              <a:t>TIEMPO DE LA LECCION</a:t>
            </a:r>
          </a:p>
        </p:txBody>
      </p:sp>
      <p:sp>
        <p:nvSpPr>
          <p:cNvPr name="TextBox 7" id="7"/>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6848973" y="797694"/>
            <a:ext cx="4590055" cy="1209675"/>
          </a:xfrm>
          <a:prstGeom prst="rect">
            <a:avLst/>
          </a:prstGeom>
        </p:spPr>
        <p:txBody>
          <a:bodyPr anchor="t" rtlCol="false" tIns="0" lIns="0" bIns="0" rIns="0">
            <a:spAutoFit/>
          </a:bodyPr>
          <a:lstStyle/>
          <a:p>
            <a:pPr algn="l">
              <a:lnSpc>
                <a:spcPts val="9000"/>
              </a:lnSpc>
            </a:pPr>
            <a:r>
              <a:rPr lang="en-US" b="true" sz="9000">
                <a:solidFill>
                  <a:srgbClr val="000000"/>
                </a:solidFill>
                <a:latin typeface="Bebas Neue Bold"/>
                <a:ea typeface="Bebas Neue Bold"/>
                <a:cs typeface="Bebas Neue Bold"/>
                <a:sym typeface="Bebas Neue Bold"/>
              </a:rPr>
              <a:t>CONCLUSION</a:t>
            </a:r>
          </a:p>
        </p:txBody>
      </p:sp>
      <p:grpSp>
        <p:nvGrpSpPr>
          <p:cNvPr name="Group 4" id="4"/>
          <p:cNvGrpSpPr/>
          <p:nvPr/>
        </p:nvGrpSpPr>
        <p:grpSpPr>
          <a:xfrm rot="0">
            <a:off x="1537290" y="2007369"/>
            <a:ext cx="15213420" cy="7100119"/>
            <a:chOff x="0" y="0"/>
            <a:chExt cx="20062541" cy="9363208"/>
          </a:xfrm>
        </p:grpSpPr>
        <p:sp>
          <p:nvSpPr>
            <p:cNvPr name="Freeform 5" id="5"/>
            <p:cNvSpPr/>
            <p:nvPr/>
          </p:nvSpPr>
          <p:spPr>
            <a:xfrm flipH="false" flipV="false" rot="0">
              <a:off x="31750" y="31750"/>
              <a:ext cx="19997798" cy="9299708"/>
            </a:xfrm>
            <a:custGeom>
              <a:avLst/>
              <a:gdLst/>
              <a:ahLst/>
              <a:cxnLst/>
              <a:rect r="r" b="b" t="t" l="l"/>
              <a:pathLst>
                <a:path h="9299708" w="19997798">
                  <a:moveTo>
                    <a:pt x="19906331" y="9299708"/>
                  </a:moveTo>
                  <a:lnTo>
                    <a:pt x="92710" y="9299708"/>
                  </a:lnTo>
                  <a:cubicBezTo>
                    <a:pt x="41910" y="9299708"/>
                    <a:pt x="0" y="9257798"/>
                    <a:pt x="0" y="9206998"/>
                  </a:cubicBezTo>
                  <a:lnTo>
                    <a:pt x="0" y="92710"/>
                  </a:lnTo>
                  <a:cubicBezTo>
                    <a:pt x="0" y="41910"/>
                    <a:pt x="41910" y="0"/>
                    <a:pt x="92710" y="0"/>
                  </a:cubicBezTo>
                  <a:lnTo>
                    <a:pt x="19905061" y="0"/>
                  </a:lnTo>
                  <a:cubicBezTo>
                    <a:pt x="19955861" y="0"/>
                    <a:pt x="19997770" y="41910"/>
                    <a:pt x="19997770" y="92710"/>
                  </a:cubicBezTo>
                  <a:lnTo>
                    <a:pt x="19997770" y="9205728"/>
                  </a:lnTo>
                  <a:cubicBezTo>
                    <a:pt x="19999040" y="9257798"/>
                    <a:pt x="19957131" y="9299708"/>
                    <a:pt x="19906331" y="9299708"/>
                  </a:cubicBezTo>
                  <a:close/>
                </a:path>
              </a:pathLst>
            </a:custGeom>
            <a:solidFill>
              <a:srgbClr val="DFD8CA"/>
            </a:solidFill>
          </p:spPr>
        </p:sp>
        <p:sp>
          <p:nvSpPr>
            <p:cNvPr name="Freeform 6" id="6"/>
            <p:cNvSpPr/>
            <p:nvPr/>
          </p:nvSpPr>
          <p:spPr>
            <a:xfrm flipH="false" flipV="false" rot="0">
              <a:off x="0" y="0"/>
              <a:ext cx="20062541" cy="9363208"/>
            </a:xfrm>
            <a:custGeom>
              <a:avLst/>
              <a:gdLst/>
              <a:ahLst/>
              <a:cxnLst/>
              <a:rect r="r" b="b" t="t" l="l"/>
              <a:pathLst>
                <a:path h="9363208" w="20062541">
                  <a:moveTo>
                    <a:pt x="19938081" y="59690"/>
                  </a:moveTo>
                  <a:cubicBezTo>
                    <a:pt x="19973640" y="59690"/>
                    <a:pt x="20002850" y="88900"/>
                    <a:pt x="20002850" y="124460"/>
                  </a:cubicBezTo>
                  <a:lnTo>
                    <a:pt x="20002850" y="9238748"/>
                  </a:lnTo>
                  <a:cubicBezTo>
                    <a:pt x="20002850" y="9274308"/>
                    <a:pt x="19973640" y="9303518"/>
                    <a:pt x="19938081" y="9303518"/>
                  </a:cubicBezTo>
                  <a:lnTo>
                    <a:pt x="124460" y="9303518"/>
                  </a:lnTo>
                  <a:cubicBezTo>
                    <a:pt x="88900" y="9303518"/>
                    <a:pt x="59690" y="9274308"/>
                    <a:pt x="59690" y="9238748"/>
                  </a:cubicBezTo>
                  <a:lnTo>
                    <a:pt x="59690" y="124460"/>
                  </a:lnTo>
                  <a:cubicBezTo>
                    <a:pt x="59690" y="88900"/>
                    <a:pt x="88900" y="59690"/>
                    <a:pt x="124460" y="59690"/>
                  </a:cubicBezTo>
                  <a:lnTo>
                    <a:pt x="19938081" y="59690"/>
                  </a:lnTo>
                  <a:moveTo>
                    <a:pt x="19938081" y="0"/>
                  </a:moveTo>
                  <a:lnTo>
                    <a:pt x="124460" y="0"/>
                  </a:lnTo>
                  <a:cubicBezTo>
                    <a:pt x="55880" y="0"/>
                    <a:pt x="0" y="55880"/>
                    <a:pt x="0" y="124460"/>
                  </a:cubicBezTo>
                  <a:lnTo>
                    <a:pt x="0" y="9238748"/>
                  </a:lnTo>
                  <a:cubicBezTo>
                    <a:pt x="0" y="9307328"/>
                    <a:pt x="55880" y="9363208"/>
                    <a:pt x="124460" y="9363208"/>
                  </a:cubicBezTo>
                  <a:lnTo>
                    <a:pt x="19938081" y="9363208"/>
                  </a:lnTo>
                  <a:cubicBezTo>
                    <a:pt x="20006661" y="9363208"/>
                    <a:pt x="20062541" y="9307328"/>
                    <a:pt x="20062541" y="9238748"/>
                  </a:cubicBezTo>
                  <a:lnTo>
                    <a:pt x="20062541" y="124460"/>
                  </a:lnTo>
                  <a:cubicBezTo>
                    <a:pt x="20062541" y="55880"/>
                    <a:pt x="20006661" y="0"/>
                    <a:pt x="19938081" y="0"/>
                  </a:cubicBezTo>
                  <a:close/>
                </a:path>
              </a:pathLst>
            </a:custGeom>
            <a:solidFill>
              <a:srgbClr val="000000"/>
            </a:solidFill>
          </p:spPr>
        </p:sp>
      </p:grpSp>
      <p:sp>
        <p:nvSpPr>
          <p:cNvPr name="TextBox 7" id="7"/>
          <p:cNvSpPr txBox="true"/>
          <p:nvPr/>
        </p:nvSpPr>
        <p:spPr>
          <a:xfrm rot="0">
            <a:off x="2302424" y="2442753"/>
            <a:ext cx="13683153" cy="6086475"/>
          </a:xfrm>
          <a:prstGeom prst="rect">
            <a:avLst/>
          </a:prstGeom>
        </p:spPr>
        <p:txBody>
          <a:bodyPr anchor="t" rtlCol="false" tIns="0" lIns="0" bIns="0" rIns="0">
            <a:spAutoFit/>
          </a:bodyPr>
          <a:lstStyle/>
          <a:p>
            <a:pPr algn="l">
              <a:lnSpc>
                <a:spcPts val="4800"/>
              </a:lnSpc>
            </a:pPr>
            <a:r>
              <a:rPr lang="en-US" sz="3000">
                <a:solidFill>
                  <a:srgbClr val="000000"/>
                </a:solidFill>
                <a:latin typeface="Poppins"/>
                <a:ea typeface="Poppins"/>
                <a:cs typeface="Poppins"/>
                <a:sym typeface="Poppins"/>
              </a:rPr>
              <a:t>Pablo no criticó a los corintios por ser niños alguna vez, sino por querer quedarse allí. Dios acepta nuestra debilidad, pero no quiere que permanezcamos en celos, contiendas, superficialidad y falta de discernimiento. Él sueña con una iglesia unida, firme en la verdad, que no se deje llevar por cualquier viento de doctrina, sino que crezca «hasta que todos lleguemos [...] a ser un hombre perfecto» (Efesios 4: 13-15). Hoy podemos decidir dejar actitudes infantiles y pedir al Espíritu Santo que nos forme como discípulos maduros: humildes, dispuestos a aprender y a edificar a otros. Que esta semana se note en casa, en la iglesia y en el trabajo, que estamos creciendo en Cristo. </a:t>
            </a:r>
          </a:p>
        </p:txBody>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AutoShape 3" id="3"/>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374702" y="2567998"/>
            <a:ext cx="6675387" cy="6082946"/>
          </a:xfrm>
          <a:custGeom>
            <a:avLst/>
            <a:gdLst/>
            <a:ahLst/>
            <a:cxnLst/>
            <a:rect r="r" b="b" t="t" l="l"/>
            <a:pathLst>
              <a:path h="6082946" w="6675387">
                <a:moveTo>
                  <a:pt x="0" y="0"/>
                </a:moveTo>
                <a:lnTo>
                  <a:pt x="6675387" y="0"/>
                </a:lnTo>
                <a:lnTo>
                  <a:pt x="6675387" y="6082946"/>
                </a:lnTo>
                <a:lnTo>
                  <a:pt x="0" y="60829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329653" y="2787073"/>
            <a:ext cx="6505208" cy="4626190"/>
          </a:xfrm>
          <a:prstGeom prst="rect">
            <a:avLst/>
          </a:prstGeom>
        </p:spPr>
        <p:txBody>
          <a:bodyPr anchor="t" rtlCol="false" tIns="0" lIns="0" bIns="0" rIns="0">
            <a:spAutoFit/>
          </a:bodyPr>
          <a:lstStyle/>
          <a:p>
            <a:pPr algn="ctr">
              <a:lnSpc>
                <a:spcPts val="11883"/>
              </a:lnSpc>
            </a:pPr>
            <a:r>
              <a:rPr lang="en-US" b="true" sz="11883">
                <a:solidFill>
                  <a:srgbClr val="B91646"/>
                </a:solidFill>
                <a:latin typeface="Bebas Neue Bold"/>
                <a:ea typeface="Bebas Neue Bold"/>
                <a:cs typeface="Bebas Neue Bold"/>
                <a:sym typeface="Bebas Neue Bold"/>
              </a:rPr>
              <a:t>HIMNO Y ORACION FINAL</a:t>
            </a:r>
          </a:p>
        </p:txBody>
      </p:sp>
      <p:sp>
        <p:nvSpPr>
          <p:cNvPr name="TextBox 6" id="6"/>
          <p:cNvSpPr txBox="true"/>
          <p:nvPr/>
        </p:nvSpPr>
        <p:spPr>
          <a:xfrm rot="0">
            <a:off x="10253129" y="2787073"/>
            <a:ext cx="6012740" cy="4626190"/>
          </a:xfrm>
          <a:prstGeom prst="rect">
            <a:avLst/>
          </a:prstGeom>
        </p:spPr>
        <p:txBody>
          <a:bodyPr anchor="t" rtlCol="false" tIns="0" lIns="0" bIns="0" rIns="0">
            <a:spAutoFit/>
          </a:bodyPr>
          <a:lstStyle/>
          <a:p>
            <a:pPr algn="l">
              <a:lnSpc>
                <a:spcPts val="11883"/>
              </a:lnSpc>
            </a:pPr>
            <a:r>
              <a:rPr lang="en-US" b="true" sz="11883">
                <a:solidFill>
                  <a:srgbClr val="105652"/>
                </a:solidFill>
                <a:latin typeface="Bebas Neue Bold"/>
                <a:ea typeface="Bebas Neue Bold"/>
                <a:cs typeface="Bebas Neue Bold"/>
                <a:sym typeface="Bebas Neue Bold"/>
              </a:rPr>
              <a:t> # 270, MEDITAR EN JESÚS</a:t>
            </a:r>
          </a:p>
        </p:txBody>
      </p:sp>
      <p:sp>
        <p:nvSpPr>
          <p:cNvPr name="TextBox 7" id="7"/>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6434145" y="1257300"/>
            <a:ext cx="6132883" cy="1613667"/>
          </a:xfrm>
          <a:prstGeom prst="rect">
            <a:avLst/>
          </a:prstGeom>
        </p:spPr>
        <p:txBody>
          <a:bodyPr anchor="t" rtlCol="false" tIns="0" lIns="0" bIns="0" rIns="0">
            <a:spAutoFit/>
          </a:bodyPr>
          <a:lstStyle/>
          <a:p>
            <a:pPr algn="ctr">
              <a:lnSpc>
                <a:spcPts val="12120"/>
              </a:lnSpc>
            </a:pPr>
            <a:r>
              <a:rPr lang="en-US" sz="12120">
                <a:solidFill>
                  <a:srgbClr val="B91646"/>
                </a:solidFill>
                <a:latin typeface="Brittany"/>
                <a:ea typeface="Brittany"/>
                <a:cs typeface="Brittany"/>
                <a:sym typeface="Brittany"/>
              </a:rPr>
              <a:t>Introduccion</a:t>
            </a:r>
          </a:p>
        </p:txBody>
      </p:sp>
      <p:sp>
        <p:nvSpPr>
          <p:cNvPr name="TextBox 3" id="3"/>
          <p:cNvSpPr txBox="true"/>
          <p:nvPr/>
        </p:nvSpPr>
        <p:spPr>
          <a:xfrm rot="0">
            <a:off x="1028706" y="2562225"/>
            <a:ext cx="16258615" cy="6696075"/>
          </a:xfrm>
          <a:prstGeom prst="rect">
            <a:avLst/>
          </a:prstGeom>
        </p:spPr>
        <p:txBody>
          <a:bodyPr anchor="t" rtlCol="false" tIns="0" lIns="0" bIns="0" rIns="0">
            <a:spAutoFit/>
          </a:bodyPr>
          <a:lstStyle/>
          <a:p>
            <a:pPr algn="ctr">
              <a:lnSpc>
                <a:spcPts val="4800"/>
              </a:lnSpc>
            </a:pPr>
            <a:r>
              <a:rPr lang="en-US" sz="3000">
                <a:solidFill>
                  <a:srgbClr val="000000"/>
                </a:solidFill>
                <a:latin typeface="Poppins"/>
                <a:ea typeface="Poppins"/>
                <a:cs typeface="Poppins"/>
                <a:sym typeface="Poppins"/>
              </a:rPr>
              <a:t>En nuestros días, la madurez ha sido confundida -e incluso sustituida- por la represión de los sentimientos. Pasan los años, envejecemos, pero seguimos siendo los mismos niños de siempre. Tenemos horarios más independientes, usamos un lenguaje más sofisticado y participamos en actividades financieramente más productivas; sin embargo, por dentro hacemos los mismos berrinches, nos consume la misma envidia y nos gobierna el mismo egoísmo que en la adolescencia. En esta mañana reflexionaremos sobre cómo se manifiesta la niñez espiritual y cómo, por la gracia de Dios, podemos crecer hacia una fe madura: una fe que se alimenta de la Palabra de Dios, que busca la unidad y que utiliza los dones para edificar. Que este programa nos ayude a mirarnos en el espejo del evangelio y a tomar una decisión clara: ¿queremos seguir siendo niños espirituales o discípulos maduros de Jesús? </a:t>
            </a:r>
          </a:p>
        </p:txBody>
      </p:sp>
      <p:sp>
        <p:nvSpPr>
          <p:cNvPr name="AutoShape 4" id="4"/>
          <p:cNvSpPr/>
          <p:nvPr/>
        </p:nvSpPr>
        <p:spPr>
          <a:xfrm>
            <a:off x="889981" y="9547225"/>
            <a:ext cx="16230600" cy="9525"/>
          </a:xfrm>
          <a:prstGeom prst="line">
            <a:avLst/>
          </a:prstGeom>
          <a:ln cap="flat" w="19050">
            <a:solidFill>
              <a:srgbClr val="000000"/>
            </a:solidFill>
            <a:prstDash val="solid"/>
            <a:headEnd type="none" len="sm" w="sm"/>
            <a:tailEnd type="none" len="sm" w="sm"/>
          </a:ln>
        </p:spPr>
      </p:sp>
      <p:sp>
        <p:nvSpPr>
          <p:cNvPr name="AutoShape 5" id="5"/>
          <p:cNvSpPr/>
          <p:nvPr/>
        </p:nvSpPr>
        <p:spPr>
          <a:xfrm rot="2017">
            <a:off x="1028704" y="1797738"/>
            <a:ext cx="16230603" cy="0"/>
          </a:xfrm>
          <a:prstGeom prst="line">
            <a:avLst/>
          </a:prstGeom>
          <a:ln cap="flat" w="19050">
            <a:solidFill>
              <a:srgbClr val="000000"/>
            </a:solidFill>
            <a:prstDash val="solid"/>
            <a:headEnd type="none" len="sm" w="sm"/>
            <a:tailEnd type="none" len="sm" w="sm"/>
          </a:ln>
        </p:spPr>
      </p:sp>
      <p:grpSp>
        <p:nvGrpSpPr>
          <p:cNvPr name="Group 6" id="6"/>
          <p:cNvGrpSpPr/>
          <p:nvPr/>
        </p:nvGrpSpPr>
        <p:grpSpPr>
          <a:xfrm rot="0">
            <a:off x="16981873" y="1121493"/>
            <a:ext cx="277427" cy="277427"/>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8" id="8"/>
          <p:cNvGrpSpPr/>
          <p:nvPr/>
        </p:nvGrpSpPr>
        <p:grpSpPr>
          <a:xfrm rot="0">
            <a:off x="16575495" y="1121493"/>
            <a:ext cx="277427" cy="277427"/>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10" id="10"/>
          <p:cNvGrpSpPr/>
          <p:nvPr/>
        </p:nvGrpSpPr>
        <p:grpSpPr>
          <a:xfrm rot="0">
            <a:off x="16169118" y="1121493"/>
            <a:ext cx="277427" cy="277427"/>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2" id="12"/>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1028700" y="1952625"/>
            <a:ext cx="15506224" cy="7053149"/>
            <a:chOff x="0" y="0"/>
            <a:chExt cx="20448673" cy="9301267"/>
          </a:xfrm>
        </p:grpSpPr>
        <p:sp>
          <p:nvSpPr>
            <p:cNvPr name="Freeform 3" id="3"/>
            <p:cNvSpPr/>
            <p:nvPr/>
          </p:nvSpPr>
          <p:spPr>
            <a:xfrm flipH="false" flipV="false" rot="0">
              <a:off x="31750" y="31750"/>
              <a:ext cx="20383931" cy="9237767"/>
            </a:xfrm>
            <a:custGeom>
              <a:avLst/>
              <a:gdLst/>
              <a:ahLst/>
              <a:cxnLst/>
              <a:rect r="r" b="b" t="t" l="l"/>
              <a:pathLst>
                <a:path h="9237767" w="20383931">
                  <a:moveTo>
                    <a:pt x="20292462" y="9237767"/>
                  </a:moveTo>
                  <a:lnTo>
                    <a:pt x="92710" y="9237767"/>
                  </a:lnTo>
                  <a:cubicBezTo>
                    <a:pt x="41910" y="9237767"/>
                    <a:pt x="0" y="9195857"/>
                    <a:pt x="0" y="9145057"/>
                  </a:cubicBezTo>
                  <a:lnTo>
                    <a:pt x="0" y="92710"/>
                  </a:lnTo>
                  <a:cubicBezTo>
                    <a:pt x="0" y="41910"/>
                    <a:pt x="41910" y="0"/>
                    <a:pt x="92710" y="0"/>
                  </a:cubicBezTo>
                  <a:lnTo>
                    <a:pt x="20291192" y="0"/>
                  </a:lnTo>
                  <a:cubicBezTo>
                    <a:pt x="20341992" y="0"/>
                    <a:pt x="20383903" y="41910"/>
                    <a:pt x="20383903" y="92710"/>
                  </a:cubicBezTo>
                  <a:lnTo>
                    <a:pt x="20383903" y="9143788"/>
                  </a:lnTo>
                  <a:cubicBezTo>
                    <a:pt x="20385173" y="9195857"/>
                    <a:pt x="20343262" y="9237767"/>
                    <a:pt x="20292462" y="9237767"/>
                  </a:cubicBezTo>
                  <a:close/>
                </a:path>
              </a:pathLst>
            </a:custGeom>
            <a:solidFill>
              <a:srgbClr val="B91646"/>
            </a:solidFill>
          </p:spPr>
        </p:sp>
        <p:sp>
          <p:nvSpPr>
            <p:cNvPr name="Freeform 4" id="4"/>
            <p:cNvSpPr/>
            <p:nvPr/>
          </p:nvSpPr>
          <p:spPr>
            <a:xfrm flipH="false" flipV="false" rot="0">
              <a:off x="0" y="0"/>
              <a:ext cx="20448673" cy="9301267"/>
            </a:xfrm>
            <a:custGeom>
              <a:avLst/>
              <a:gdLst/>
              <a:ahLst/>
              <a:cxnLst/>
              <a:rect r="r" b="b" t="t" l="l"/>
              <a:pathLst>
                <a:path h="9301267" w="20448673">
                  <a:moveTo>
                    <a:pt x="20324212" y="59690"/>
                  </a:moveTo>
                  <a:cubicBezTo>
                    <a:pt x="20359773" y="59690"/>
                    <a:pt x="20388983" y="88900"/>
                    <a:pt x="20388983" y="124460"/>
                  </a:cubicBezTo>
                  <a:lnTo>
                    <a:pt x="20388983" y="9176807"/>
                  </a:lnTo>
                  <a:cubicBezTo>
                    <a:pt x="20388983" y="9212367"/>
                    <a:pt x="20359773" y="9241577"/>
                    <a:pt x="20324212" y="9241577"/>
                  </a:cubicBezTo>
                  <a:lnTo>
                    <a:pt x="124460" y="9241577"/>
                  </a:lnTo>
                  <a:cubicBezTo>
                    <a:pt x="88900" y="9241577"/>
                    <a:pt x="59690" y="9212367"/>
                    <a:pt x="59690" y="9176807"/>
                  </a:cubicBezTo>
                  <a:lnTo>
                    <a:pt x="59690" y="124460"/>
                  </a:lnTo>
                  <a:cubicBezTo>
                    <a:pt x="59690" y="88900"/>
                    <a:pt x="88900" y="59690"/>
                    <a:pt x="124460" y="59690"/>
                  </a:cubicBezTo>
                  <a:lnTo>
                    <a:pt x="20324214" y="59690"/>
                  </a:lnTo>
                  <a:moveTo>
                    <a:pt x="20324214" y="0"/>
                  </a:moveTo>
                  <a:lnTo>
                    <a:pt x="124460" y="0"/>
                  </a:lnTo>
                  <a:cubicBezTo>
                    <a:pt x="55880" y="0"/>
                    <a:pt x="0" y="55880"/>
                    <a:pt x="0" y="124460"/>
                  </a:cubicBezTo>
                  <a:lnTo>
                    <a:pt x="0" y="9176807"/>
                  </a:lnTo>
                  <a:cubicBezTo>
                    <a:pt x="0" y="9245388"/>
                    <a:pt x="55880" y="9301267"/>
                    <a:pt x="124460" y="9301267"/>
                  </a:cubicBezTo>
                  <a:lnTo>
                    <a:pt x="20324214" y="9301267"/>
                  </a:lnTo>
                  <a:cubicBezTo>
                    <a:pt x="20392792" y="9301267"/>
                    <a:pt x="20448673" y="9245388"/>
                    <a:pt x="20448673" y="9176807"/>
                  </a:cubicBezTo>
                  <a:lnTo>
                    <a:pt x="20448673" y="124460"/>
                  </a:lnTo>
                  <a:cubicBezTo>
                    <a:pt x="20448673" y="55880"/>
                    <a:pt x="20392792" y="0"/>
                    <a:pt x="20324214" y="0"/>
                  </a:cubicBezTo>
                  <a:close/>
                </a:path>
              </a:pathLst>
            </a:custGeom>
            <a:solidFill>
              <a:srgbClr val="000000"/>
            </a:solidFill>
          </p:spPr>
        </p:sp>
      </p:grpSp>
      <p:sp>
        <p:nvSpPr>
          <p:cNvPr name="TextBox 5" id="5"/>
          <p:cNvSpPr txBox="true"/>
          <p:nvPr/>
        </p:nvSpPr>
        <p:spPr>
          <a:xfrm rot="0">
            <a:off x="1028700" y="1123950"/>
            <a:ext cx="6012740" cy="828675"/>
          </a:xfrm>
          <a:prstGeom prst="rect">
            <a:avLst/>
          </a:prstGeom>
        </p:spPr>
        <p:txBody>
          <a:bodyPr anchor="t" rtlCol="false" tIns="0" lIns="0" bIns="0" rIns="0">
            <a:spAutoFit/>
          </a:bodyPr>
          <a:lstStyle/>
          <a:p>
            <a:pPr algn="l">
              <a:lnSpc>
                <a:spcPts val="6000"/>
              </a:lnSpc>
            </a:pPr>
            <a:r>
              <a:rPr lang="en-US" b="true" sz="6000">
                <a:solidFill>
                  <a:srgbClr val="000000"/>
                </a:solidFill>
                <a:latin typeface="Bebas Neue Bold"/>
                <a:ea typeface="Bebas Neue Bold"/>
                <a:cs typeface="Bebas Neue Bold"/>
                <a:sym typeface="Bebas Neue Bold"/>
              </a:rPr>
              <a:t>LECHE Y ALIMENTO SOLIDO</a:t>
            </a:r>
          </a:p>
        </p:txBody>
      </p:sp>
      <p:sp>
        <p:nvSpPr>
          <p:cNvPr name="TextBox 6" id="6"/>
          <p:cNvSpPr txBox="true"/>
          <p:nvPr/>
        </p:nvSpPr>
        <p:spPr>
          <a:xfrm rot="0">
            <a:off x="2895151" y="2686049"/>
            <a:ext cx="12270173" cy="5381627"/>
          </a:xfrm>
          <a:prstGeom prst="rect">
            <a:avLst/>
          </a:prstGeom>
        </p:spPr>
        <p:txBody>
          <a:bodyPr anchor="t" rtlCol="false" tIns="0" lIns="0" bIns="0" rIns="0">
            <a:spAutoFit/>
          </a:bodyPr>
          <a:lstStyle/>
          <a:p>
            <a:pPr algn="l">
              <a:lnSpc>
                <a:spcPts val="4799"/>
              </a:lnSpc>
            </a:pPr>
            <a:r>
              <a:rPr lang="en-US" sz="2999">
                <a:solidFill>
                  <a:srgbClr val="FBF3E4"/>
                </a:solidFill>
                <a:latin typeface="Poppins"/>
                <a:ea typeface="Poppins"/>
                <a:cs typeface="Poppins"/>
                <a:sym typeface="Poppins"/>
              </a:rPr>
              <a:t>Pablo dijo que a los corintios tuvo que darles «leche» y no «vianda»&gt; porque todavía no podían soportar las verdades más profundas (1 Corintios 3: 2; Hebreos 5: 12-14). </a:t>
            </a:r>
          </a:p>
          <a:p>
            <a:pPr algn="l">
              <a:lnSpc>
                <a:spcPts val="4799"/>
              </a:lnSpc>
            </a:pPr>
          </a:p>
          <a:p>
            <a:pPr algn="l">
              <a:lnSpc>
                <a:spcPts val="4799"/>
              </a:lnSpc>
            </a:pPr>
            <a:r>
              <a:rPr lang="en-US" sz="2999">
                <a:solidFill>
                  <a:srgbClr val="FBF3E4"/>
                </a:solidFill>
                <a:latin typeface="Poppins"/>
                <a:ea typeface="Poppins"/>
                <a:cs typeface="Poppins"/>
                <a:sym typeface="Poppins"/>
              </a:rPr>
              <a:t>La leche es necesaria en la infancia, pero no es el alimento de toda la vida. Muchos de nosotros conocimos a Jesús con verdades sencillas, pero él quiere llevarnos a una experiencia más profunda. Al cantar, pidamos al Señor que nos lleve a crecer en el conocimiento de su Palabra. </a:t>
            </a:r>
          </a:p>
        </p:txBody>
      </p:sp>
      <p:sp>
        <p:nvSpPr>
          <p:cNvPr name="AutoShape 7" id="7"/>
          <p:cNvSpPr/>
          <p:nvPr/>
        </p:nvSpPr>
        <p:spPr>
          <a:xfrm>
            <a:off x="15992183" y="9709393"/>
            <a:ext cx="1267117" cy="0"/>
          </a:xfrm>
          <a:prstGeom prst="line">
            <a:avLst/>
          </a:prstGeom>
          <a:ln cap="flat" w="19050">
            <a:solidFill>
              <a:srgbClr val="000000"/>
            </a:solidFill>
            <a:prstDash val="solid"/>
            <a:headEnd type="none" len="sm" w="sm"/>
            <a:tailEnd type="arrow" len="sm" w="med"/>
          </a:ln>
        </p:spPr>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AutoShape 3" id="3"/>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374702" y="2567998"/>
            <a:ext cx="6675387" cy="6082946"/>
          </a:xfrm>
          <a:custGeom>
            <a:avLst/>
            <a:gdLst/>
            <a:ahLst/>
            <a:cxnLst/>
            <a:rect r="r" b="b" t="t" l="l"/>
            <a:pathLst>
              <a:path h="6082946" w="6675387">
                <a:moveTo>
                  <a:pt x="0" y="0"/>
                </a:moveTo>
                <a:lnTo>
                  <a:pt x="6675387" y="0"/>
                </a:lnTo>
                <a:lnTo>
                  <a:pt x="6675387" y="6082946"/>
                </a:lnTo>
                <a:lnTo>
                  <a:pt x="0" y="60829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4301548"/>
            <a:ext cx="6505208" cy="1597240"/>
          </a:xfrm>
          <a:prstGeom prst="rect">
            <a:avLst/>
          </a:prstGeom>
        </p:spPr>
        <p:txBody>
          <a:bodyPr anchor="t" rtlCol="false" tIns="0" lIns="0" bIns="0" rIns="0">
            <a:spAutoFit/>
          </a:bodyPr>
          <a:lstStyle/>
          <a:p>
            <a:pPr algn="l">
              <a:lnSpc>
                <a:spcPts val="11883"/>
              </a:lnSpc>
            </a:pPr>
            <a:r>
              <a:rPr lang="en-US" b="true" sz="11883">
                <a:solidFill>
                  <a:srgbClr val="B91646"/>
                </a:solidFill>
                <a:latin typeface="Bebas Neue Bold"/>
                <a:ea typeface="Bebas Neue Bold"/>
                <a:cs typeface="Bebas Neue Bold"/>
                <a:sym typeface="Bebas Neue Bold"/>
              </a:rPr>
              <a:t>HIMNO INICIAL</a:t>
            </a:r>
          </a:p>
        </p:txBody>
      </p:sp>
      <p:sp>
        <p:nvSpPr>
          <p:cNvPr name="TextBox 6" id="6"/>
          <p:cNvSpPr txBox="true"/>
          <p:nvPr/>
        </p:nvSpPr>
        <p:spPr>
          <a:xfrm rot="0">
            <a:off x="10253129" y="2787073"/>
            <a:ext cx="6012740" cy="4626190"/>
          </a:xfrm>
          <a:prstGeom prst="rect">
            <a:avLst/>
          </a:prstGeom>
        </p:spPr>
        <p:txBody>
          <a:bodyPr anchor="t" rtlCol="false" tIns="0" lIns="0" bIns="0" rIns="0">
            <a:spAutoFit/>
          </a:bodyPr>
          <a:lstStyle/>
          <a:p>
            <a:pPr algn="l">
              <a:lnSpc>
                <a:spcPts val="11883"/>
              </a:lnSpc>
            </a:pPr>
            <a:r>
              <a:rPr lang="en-US" b="true" sz="11883">
                <a:solidFill>
                  <a:srgbClr val="105652"/>
                </a:solidFill>
                <a:latin typeface="Bebas Neue Bold"/>
                <a:ea typeface="Bebas Neue Bold"/>
                <a:cs typeface="Bebas Neue Bold"/>
                <a:sym typeface="Bebas Neue Bold"/>
              </a:rPr>
              <a:t> # 280, SER SEMEJANTE A JESÚS</a:t>
            </a:r>
          </a:p>
        </p:txBody>
      </p:sp>
      <p:sp>
        <p:nvSpPr>
          <p:cNvPr name="TextBox 7" id="7"/>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443975" y="895350"/>
            <a:ext cx="5655541" cy="1057275"/>
          </a:xfrm>
          <a:prstGeom prst="rect">
            <a:avLst/>
          </a:prstGeom>
        </p:spPr>
        <p:txBody>
          <a:bodyPr anchor="t" rtlCol="false" tIns="0" lIns="0" bIns="0" rIns="0">
            <a:spAutoFit/>
          </a:bodyPr>
          <a:lstStyle/>
          <a:p>
            <a:pPr algn="l">
              <a:lnSpc>
                <a:spcPts val="8400"/>
              </a:lnSpc>
            </a:pPr>
            <a:r>
              <a:rPr lang="en-US" sz="6000" b="true">
                <a:solidFill>
                  <a:srgbClr val="000000"/>
                </a:solidFill>
                <a:latin typeface="Bebas Neue Bold"/>
                <a:ea typeface="Bebas Neue Bold"/>
                <a:cs typeface="Bebas Neue Bold"/>
                <a:sym typeface="Bebas Neue Bold"/>
              </a:rPr>
              <a:t>Celos y divisiones</a:t>
            </a:r>
          </a:p>
        </p:txBody>
      </p:sp>
      <p:grpSp>
        <p:nvGrpSpPr>
          <p:cNvPr name="Group 4" id="4"/>
          <p:cNvGrpSpPr/>
          <p:nvPr/>
        </p:nvGrpSpPr>
        <p:grpSpPr>
          <a:xfrm rot="0">
            <a:off x="1443975" y="2010754"/>
            <a:ext cx="14247673" cy="6265491"/>
            <a:chOff x="0" y="0"/>
            <a:chExt cx="18788971" cy="8262552"/>
          </a:xfrm>
        </p:grpSpPr>
        <p:sp>
          <p:nvSpPr>
            <p:cNvPr name="Freeform 5" id="5"/>
            <p:cNvSpPr/>
            <p:nvPr/>
          </p:nvSpPr>
          <p:spPr>
            <a:xfrm flipH="false" flipV="false" rot="0">
              <a:off x="31750" y="31750"/>
              <a:ext cx="18724229" cy="8199051"/>
            </a:xfrm>
            <a:custGeom>
              <a:avLst/>
              <a:gdLst/>
              <a:ahLst/>
              <a:cxnLst/>
              <a:rect r="r" b="b" t="t" l="l"/>
              <a:pathLst>
                <a:path h="8199051" w="18724229">
                  <a:moveTo>
                    <a:pt x="18632760" y="8199051"/>
                  </a:moveTo>
                  <a:lnTo>
                    <a:pt x="92710" y="8199051"/>
                  </a:lnTo>
                  <a:cubicBezTo>
                    <a:pt x="41910" y="8199051"/>
                    <a:pt x="0" y="8157142"/>
                    <a:pt x="0" y="8106342"/>
                  </a:cubicBezTo>
                  <a:lnTo>
                    <a:pt x="0" y="92710"/>
                  </a:lnTo>
                  <a:cubicBezTo>
                    <a:pt x="0" y="41910"/>
                    <a:pt x="41910" y="0"/>
                    <a:pt x="92710" y="0"/>
                  </a:cubicBezTo>
                  <a:lnTo>
                    <a:pt x="18631491" y="0"/>
                  </a:lnTo>
                  <a:cubicBezTo>
                    <a:pt x="18682291" y="0"/>
                    <a:pt x="18724201" y="41910"/>
                    <a:pt x="18724201" y="92710"/>
                  </a:cubicBezTo>
                  <a:lnTo>
                    <a:pt x="18724201" y="8105072"/>
                  </a:lnTo>
                  <a:cubicBezTo>
                    <a:pt x="18725471" y="8157142"/>
                    <a:pt x="18683560" y="8199051"/>
                    <a:pt x="18632760" y="8199051"/>
                  </a:cubicBezTo>
                  <a:close/>
                </a:path>
              </a:pathLst>
            </a:custGeom>
            <a:solidFill>
              <a:srgbClr val="105652"/>
            </a:solidFill>
          </p:spPr>
        </p:sp>
        <p:sp>
          <p:nvSpPr>
            <p:cNvPr name="Freeform 6" id="6"/>
            <p:cNvSpPr/>
            <p:nvPr/>
          </p:nvSpPr>
          <p:spPr>
            <a:xfrm flipH="false" flipV="false" rot="0">
              <a:off x="0" y="0"/>
              <a:ext cx="18788971" cy="8262552"/>
            </a:xfrm>
            <a:custGeom>
              <a:avLst/>
              <a:gdLst/>
              <a:ahLst/>
              <a:cxnLst/>
              <a:rect r="r" b="b" t="t" l="l"/>
              <a:pathLst>
                <a:path h="8262552" w="18788971">
                  <a:moveTo>
                    <a:pt x="18664510" y="59690"/>
                  </a:moveTo>
                  <a:cubicBezTo>
                    <a:pt x="18700071" y="59690"/>
                    <a:pt x="18729282" y="88900"/>
                    <a:pt x="18729282" y="124460"/>
                  </a:cubicBezTo>
                  <a:lnTo>
                    <a:pt x="18729282" y="8138092"/>
                  </a:lnTo>
                  <a:cubicBezTo>
                    <a:pt x="18729282" y="8173652"/>
                    <a:pt x="18700071" y="8202862"/>
                    <a:pt x="18664510" y="8202862"/>
                  </a:cubicBezTo>
                  <a:lnTo>
                    <a:pt x="124460" y="8202862"/>
                  </a:lnTo>
                  <a:cubicBezTo>
                    <a:pt x="88900" y="8202862"/>
                    <a:pt x="59690" y="8173652"/>
                    <a:pt x="59690" y="8138092"/>
                  </a:cubicBezTo>
                  <a:lnTo>
                    <a:pt x="59690" y="124460"/>
                  </a:lnTo>
                  <a:cubicBezTo>
                    <a:pt x="59690" y="88900"/>
                    <a:pt x="88900" y="59690"/>
                    <a:pt x="124460" y="59690"/>
                  </a:cubicBezTo>
                  <a:lnTo>
                    <a:pt x="18664510" y="59690"/>
                  </a:lnTo>
                  <a:moveTo>
                    <a:pt x="18664510" y="0"/>
                  </a:moveTo>
                  <a:lnTo>
                    <a:pt x="124460" y="0"/>
                  </a:lnTo>
                  <a:cubicBezTo>
                    <a:pt x="55880" y="0"/>
                    <a:pt x="0" y="55880"/>
                    <a:pt x="0" y="124460"/>
                  </a:cubicBezTo>
                  <a:lnTo>
                    <a:pt x="0" y="8138092"/>
                  </a:lnTo>
                  <a:cubicBezTo>
                    <a:pt x="0" y="8206672"/>
                    <a:pt x="55880" y="8262552"/>
                    <a:pt x="124460" y="8262552"/>
                  </a:cubicBezTo>
                  <a:lnTo>
                    <a:pt x="18664510" y="8262552"/>
                  </a:lnTo>
                  <a:cubicBezTo>
                    <a:pt x="18733091" y="8262552"/>
                    <a:pt x="18788971" y="8206672"/>
                    <a:pt x="18788971" y="8138092"/>
                  </a:cubicBezTo>
                  <a:lnTo>
                    <a:pt x="18788971" y="124460"/>
                  </a:lnTo>
                  <a:cubicBezTo>
                    <a:pt x="18788971" y="55880"/>
                    <a:pt x="18733091" y="0"/>
                    <a:pt x="18664510" y="0"/>
                  </a:cubicBezTo>
                  <a:close/>
                </a:path>
              </a:pathLst>
            </a:custGeom>
            <a:solidFill>
              <a:srgbClr val="000000"/>
            </a:solidFill>
          </p:spPr>
        </p:sp>
      </p:grpSp>
      <p:sp>
        <p:nvSpPr>
          <p:cNvPr name="TextBox 7" id="7"/>
          <p:cNvSpPr txBox="true"/>
          <p:nvPr/>
        </p:nvSpPr>
        <p:spPr>
          <a:xfrm rot="0">
            <a:off x="3067509" y="2943225"/>
            <a:ext cx="11000605" cy="4257675"/>
          </a:xfrm>
          <a:prstGeom prst="rect">
            <a:avLst/>
          </a:prstGeom>
        </p:spPr>
        <p:txBody>
          <a:bodyPr anchor="t" rtlCol="false" tIns="0" lIns="0" bIns="0" rIns="0">
            <a:spAutoFit/>
          </a:bodyPr>
          <a:lstStyle/>
          <a:p>
            <a:pPr algn="l">
              <a:lnSpc>
                <a:spcPts val="4800"/>
              </a:lnSpc>
            </a:pPr>
            <a:r>
              <a:rPr lang="en-US" sz="3000">
                <a:solidFill>
                  <a:srgbClr val="FBF3E4"/>
                </a:solidFill>
                <a:latin typeface="Poppins"/>
                <a:ea typeface="Poppins"/>
                <a:cs typeface="Poppins"/>
                <a:sym typeface="Poppins"/>
              </a:rPr>
              <a:t>Pablo mostró la prueba de la niñez espiritual: «celos y contiendas» y la frase «yo soy de Pablo» o «yo de Apolos» (1 Corintios 3: 3-4). Donde hay comparaciones, grupos y bandos, la iglesia se parece más a un patio de niños que al cuerpo de Cristo. Así como estos bloques pueden formar parte de un edificio o de unas ruinas, nuestras actitudes pueden edificar o dividir.</a:t>
            </a:r>
          </a:p>
        </p:txBody>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215042" y="1182079"/>
            <a:ext cx="6976653" cy="828675"/>
          </a:xfrm>
          <a:prstGeom prst="rect">
            <a:avLst/>
          </a:prstGeom>
        </p:spPr>
        <p:txBody>
          <a:bodyPr anchor="t" rtlCol="false" tIns="0" lIns="0" bIns="0" rIns="0">
            <a:spAutoFit/>
          </a:bodyPr>
          <a:lstStyle/>
          <a:p>
            <a:pPr algn="l">
              <a:lnSpc>
                <a:spcPts val="6000"/>
              </a:lnSpc>
            </a:pPr>
            <a:r>
              <a:rPr lang="en-US" b="true" sz="6000">
                <a:solidFill>
                  <a:srgbClr val="000000"/>
                </a:solidFill>
                <a:latin typeface="Bebas Neue Bold"/>
                <a:ea typeface="Bebas Neue Bold"/>
                <a:cs typeface="Bebas Neue Bold"/>
                <a:sym typeface="Bebas Neue Bold"/>
              </a:rPr>
              <a:t>LECTURA BIBLICA Y ORACION</a:t>
            </a:r>
          </a:p>
        </p:txBody>
      </p:sp>
      <p:sp>
        <p:nvSpPr>
          <p:cNvPr name="TextBox 4" id="4"/>
          <p:cNvSpPr txBox="true"/>
          <p:nvPr/>
        </p:nvSpPr>
        <p:spPr>
          <a:xfrm rot="0">
            <a:off x="1302293" y="2174116"/>
            <a:ext cx="7450782" cy="6721477"/>
          </a:xfrm>
          <a:prstGeom prst="rect">
            <a:avLst/>
          </a:prstGeom>
        </p:spPr>
        <p:txBody>
          <a:bodyPr anchor="t" rtlCol="false" tIns="0" lIns="0" bIns="0" rIns="0">
            <a:spAutoFit/>
          </a:bodyPr>
          <a:lstStyle/>
          <a:p>
            <a:pPr algn="l">
              <a:lnSpc>
                <a:spcPts val="4799"/>
              </a:lnSpc>
            </a:pPr>
            <a:r>
              <a:rPr lang="en-US" sz="2999">
                <a:solidFill>
                  <a:srgbClr val="000000"/>
                </a:solidFill>
                <a:latin typeface="Poppins"/>
                <a:ea typeface="Poppins"/>
                <a:cs typeface="Poppins"/>
                <a:sym typeface="Poppins"/>
              </a:rPr>
              <a:t>«De manera que yo, hermanos, no pude hablaros como a espirituales, sino como a carnales, como a niños en Cristo.</a:t>
            </a:r>
            <a:r>
              <a:rPr lang="en-US" sz="2999" b="true">
                <a:solidFill>
                  <a:srgbClr val="000000"/>
                </a:solidFill>
                <a:latin typeface="Poppins Bold"/>
                <a:ea typeface="Poppins Bold"/>
                <a:cs typeface="Poppins Bold"/>
                <a:sym typeface="Poppins Bold"/>
              </a:rPr>
              <a:t> </a:t>
            </a:r>
            <a:r>
              <a:rPr lang="en-US" sz="2999">
                <a:solidFill>
                  <a:srgbClr val="000000"/>
                </a:solidFill>
                <a:latin typeface="Poppins"/>
                <a:ea typeface="Poppins"/>
                <a:cs typeface="Poppins"/>
                <a:sym typeface="Poppins"/>
              </a:rPr>
              <a:t>Os di a beber leche, y no vianda; porque aún no erais capaces, ni sois capaces todavía, porque aún sois carnales; pues habiendo entre vosotros celos, contiendas y disensiones, ¿no sois carnales, y andáis como hombres?»</a:t>
            </a:r>
          </a:p>
          <a:p>
            <a:pPr algn="r">
              <a:lnSpc>
                <a:spcPts val="5599"/>
              </a:lnSpc>
            </a:pPr>
            <a:r>
              <a:rPr lang="en-US" sz="3499">
                <a:solidFill>
                  <a:srgbClr val="000000"/>
                </a:solidFill>
                <a:latin typeface="Poppins"/>
                <a:ea typeface="Poppins"/>
                <a:cs typeface="Poppins"/>
                <a:sym typeface="Poppins"/>
              </a:rPr>
              <a:t>1 Corintios 3: 1-3</a:t>
            </a:r>
          </a:p>
        </p:txBody>
      </p:sp>
      <p:grpSp>
        <p:nvGrpSpPr>
          <p:cNvPr name="Group 5" id="5"/>
          <p:cNvGrpSpPr/>
          <p:nvPr/>
        </p:nvGrpSpPr>
        <p:grpSpPr>
          <a:xfrm rot="0">
            <a:off x="9994439" y="2010754"/>
            <a:ext cx="7264861" cy="5149846"/>
            <a:chOff x="0" y="0"/>
            <a:chExt cx="11655940" cy="8262552"/>
          </a:xfrm>
        </p:grpSpPr>
        <p:sp>
          <p:nvSpPr>
            <p:cNvPr name="Freeform 6" id="6"/>
            <p:cNvSpPr/>
            <p:nvPr/>
          </p:nvSpPr>
          <p:spPr>
            <a:xfrm flipH="false" flipV="false" rot="0">
              <a:off x="31750" y="31750"/>
              <a:ext cx="11591199" cy="8199051"/>
            </a:xfrm>
            <a:custGeom>
              <a:avLst/>
              <a:gdLst/>
              <a:ahLst/>
              <a:cxnLst/>
              <a:rect r="r" b="b" t="t" l="l"/>
              <a:pathLst>
                <a:path h="8199051" w="11591199">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1" y="41910"/>
                    <a:pt x="11591171" y="92710"/>
                  </a:cubicBezTo>
                  <a:lnTo>
                    <a:pt x="11591171" y="8105072"/>
                  </a:lnTo>
                  <a:cubicBezTo>
                    <a:pt x="11592440" y="8157142"/>
                    <a:pt x="11550531" y="8199051"/>
                    <a:pt x="11499731" y="8199051"/>
                  </a:cubicBezTo>
                  <a:close/>
                </a:path>
              </a:pathLst>
            </a:custGeom>
            <a:solidFill>
              <a:srgbClr val="F9C041"/>
            </a:solidFill>
          </p:spPr>
        </p:sp>
        <p:sp>
          <p:nvSpPr>
            <p:cNvPr name="Freeform 7" id="7"/>
            <p:cNvSpPr/>
            <p:nvPr/>
          </p:nvSpPr>
          <p:spPr>
            <a:xfrm flipH="false" flipV="false" rot="0">
              <a:off x="0" y="0"/>
              <a:ext cx="11655940" cy="8262552"/>
            </a:xfrm>
            <a:custGeom>
              <a:avLst/>
              <a:gdLst/>
              <a:ahLst/>
              <a:cxnLst/>
              <a:rect r="r" b="b" t="t" l="l"/>
              <a:pathLst>
                <a:path h="8262552" w="11655940">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sp>
      </p:grpSp>
      <p:grpSp>
        <p:nvGrpSpPr>
          <p:cNvPr name="Group 8" id="8"/>
          <p:cNvGrpSpPr/>
          <p:nvPr/>
        </p:nvGrpSpPr>
        <p:grpSpPr>
          <a:xfrm rot="0">
            <a:off x="10449354" y="2307466"/>
            <a:ext cx="6477474" cy="4458172"/>
            <a:chOff x="0" y="0"/>
            <a:chExt cx="8636631" cy="5944229"/>
          </a:xfrm>
        </p:grpSpPr>
        <p:pic>
          <p:nvPicPr>
            <p:cNvPr name="Picture 9" id="9"/>
            <p:cNvPicPr>
              <a:picLocks noChangeAspect="true"/>
            </p:cNvPicPr>
            <p:nvPr/>
          </p:nvPicPr>
          <p:blipFill>
            <a:blip r:embed="rId2"/>
            <a:srcRect l="1568" t="0" r="1568" b="0"/>
            <a:stretch>
              <a:fillRect/>
            </a:stretch>
          </p:blipFill>
          <p:spPr>
            <a:xfrm flipH="false" flipV="false">
              <a:off x="0" y="0"/>
              <a:ext cx="8636631" cy="5944229"/>
            </a:xfrm>
            <a:prstGeom prst="rect">
              <a:avLst/>
            </a:prstGeom>
          </p:spPr>
        </p:pic>
      </p:grpSp>
      <p:sp>
        <p:nvSpPr>
          <p:cNvPr name="TextBox 10" id="10"/>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986276" y="1491548"/>
            <a:ext cx="6012740" cy="679450"/>
          </a:xfrm>
          <a:prstGeom prst="rect">
            <a:avLst/>
          </a:prstGeom>
        </p:spPr>
        <p:txBody>
          <a:bodyPr anchor="t" rtlCol="false" tIns="0" lIns="0" bIns="0" rIns="0">
            <a:spAutoFit/>
          </a:bodyPr>
          <a:lstStyle/>
          <a:p>
            <a:pPr algn="l">
              <a:lnSpc>
                <a:spcPts val="5000"/>
              </a:lnSpc>
            </a:pPr>
            <a:r>
              <a:rPr lang="en-US" b="true" sz="5000">
                <a:solidFill>
                  <a:srgbClr val="000000"/>
                </a:solidFill>
                <a:latin typeface="Bebas Neue Bold"/>
                <a:ea typeface="Bebas Neue Bold"/>
                <a:cs typeface="Bebas Neue Bold"/>
                <a:sym typeface="Bebas Neue Bold"/>
              </a:rPr>
              <a:t>ESPECTACULAR O ÚTIL</a:t>
            </a:r>
          </a:p>
        </p:txBody>
      </p:sp>
      <p:grpSp>
        <p:nvGrpSpPr>
          <p:cNvPr name="Group 4" id="4"/>
          <p:cNvGrpSpPr/>
          <p:nvPr/>
        </p:nvGrpSpPr>
        <p:grpSpPr>
          <a:xfrm rot="0">
            <a:off x="1986276" y="2170998"/>
            <a:ext cx="14005907" cy="6265491"/>
            <a:chOff x="0" y="0"/>
            <a:chExt cx="18470145" cy="8262552"/>
          </a:xfrm>
        </p:grpSpPr>
        <p:sp>
          <p:nvSpPr>
            <p:cNvPr name="Freeform 5" id="5"/>
            <p:cNvSpPr/>
            <p:nvPr/>
          </p:nvSpPr>
          <p:spPr>
            <a:xfrm flipH="false" flipV="false" rot="0">
              <a:off x="31750" y="31750"/>
              <a:ext cx="18405402" cy="8199051"/>
            </a:xfrm>
            <a:custGeom>
              <a:avLst/>
              <a:gdLst/>
              <a:ahLst/>
              <a:cxnLst/>
              <a:rect r="r" b="b" t="t" l="l"/>
              <a:pathLst>
                <a:path h="8199051" w="18405402">
                  <a:moveTo>
                    <a:pt x="18313935" y="8199051"/>
                  </a:moveTo>
                  <a:lnTo>
                    <a:pt x="92710" y="8199051"/>
                  </a:lnTo>
                  <a:cubicBezTo>
                    <a:pt x="41910" y="8199051"/>
                    <a:pt x="0" y="8157142"/>
                    <a:pt x="0" y="8106342"/>
                  </a:cubicBezTo>
                  <a:lnTo>
                    <a:pt x="0" y="92710"/>
                  </a:lnTo>
                  <a:cubicBezTo>
                    <a:pt x="0" y="41910"/>
                    <a:pt x="41910" y="0"/>
                    <a:pt x="92710" y="0"/>
                  </a:cubicBezTo>
                  <a:lnTo>
                    <a:pt x="18312665" y="0"/>
                  </a:lnTo>
                  <a:cubicBezTo>
                    <a:pt x="18363465" y="0"/>
                    <a:pt x="18405374" y="41910"/>
                    <a:pt x="18405374" y="92710"/>
                  </a:cubicBezTo>
                  <a:lnTo>
                    <a:pt x="18405374" y="8105072"/>
                  </a:lnTo>
                  <a:cubicBezTo>
                    <a:pt x="18406645" y="8157142"/>
                    <a:pt x="18364735" y="8199051"/>
                    <a:pt x="18313935" y="8199051"/>
                  </a:cubicBezTo>
                  <a:close/>
                </a:path>
              </a:pathLst>
            </a:custGeom>
            <a:solidFill>
              <a:srgbClr val="F9C041"/>
            </a:solidFill>
          </p:spPr>
        </p:sp>
        <p:sp>
          <p:nvSpPr>
            <p:cNvPr name="Freeform 6" id="6"/>
            <p:cNvSpPr/>
            <p:nvPr/>
          </p:nvSpPr>
          <p:spPr>
            <a:xfrm flipH="false" flipV="false" rot="0">
              <a:off x="0" y="0"/>
              <a:ext cx="18470145" cy="8262552"/>
            </a:xfrm>
            <a:custGeom>
              <a:avLst/>
              <a:gdLst/>
              <a:ahLst/>
              <a:cxnLst/>
              <a:rect r="r" b="b" t="t" l="l"/>
              <a:pathLst>
                <a:path h="8262552" w="18470145">
                  <a:moveTo>
                    <a:pt x="18345685" y="59690"/>
                  </a:moveTo>
                  <a:cubicBezTo>
                    <a:pt x="18381245" y="59690"/>
                    <a:pt x="18410455" y="88900"/>
                    <a:pt x="18410455" y="124460"/>
                  </a:cubicBezTo>
                  <a:lnTo>
                    <a:pt x="18410455" y="8138092"/>
                  </a:lnTo>
                  <a:cubicBezTo>
                    <a:pt x="18410455" y="8173652"/>
                    <a:pt x="18381245" y="8202862"/>
                    <a:pt x="18345685" y="8202862"/>
                  </a:cubicBezTo>
                  <a:lnTo>
                    <a:pt x="124460" y="8202862"/>
                  </a:lnTo>
                  <a:cubicBezTo>
                    <a:pt x="88900" y="8202862"/>
                    <a:pt x="59690" y="8173652"/>
                    <a:pt x="59690" y="8138092"/>
                  </a:cubicBezTo>
                  <a:lnTo>
                    <a:pt x="59690" y="124460"/>
                  </a:lnTo>
                  <a:cubicBezTo>
                    <a:pt x="59690" y="88900"/>
                    <a:pt x="88900" y="59690"/>
                    <a:pt x="124460" y="59690"/>
                  </a:cubicBezTo>
                  <a:lnTo>
                    <a:pt x="18345685" y="59690"/>
                  </a:lnTo>
                  <a:moveTo>
                    <a:pt x="18345685" y="0"/>
                  </a:moveTo>
                  <a:lnTo>
                    <a:pt x="124460" y="0"/>
                  </a:lnTo>
                  <a:cubicBezTo>
                    <a:pt x="55880" y="0"/>
                    <a:pt x="0" y="55880"/>
                    <a:pt x="0" y="124460"/>
                  </a:cubicBezTo>
                  <a:lnTo>
                    <a:pt x="0" y="8138092"/>
                  </a:lnTo>
                  <a:cubicBezTo>
                    <a:pt x="0" y="8206672"/>
                    <a:pt x="55880" y="8262552"/>
                    <a:pt x="124460" y="8262552"/>
                  </a:cubicBezTo>
                  <a:lnTo>
                    <a:pt x="18345685" y="8262552"/>
                  </a:lnTo>
                  <a:cubicBezTo>
                    <a:pt x="18414265" y="8262552"/>
                    <a:pt x="18470145" y="8206672"/>
                    <a:pt x="18470145" y="8138092"/>
                  </a:cubicBezTo>
                  <a:lnTo>
                    <a:pt x="18470145" y="124460"/>
                  </a:lnTo>
                  <a:cubicBezTo>
                    <a:pt x="18470145" y="55880"/>
                    <a:pt x="18414265" y="0"/>
                    <a:pt x="18345685" y="0"/>
                  </a:cubicBezTo>
                  <a:close/>
                </a:path>
              </a:pathLst>
            </a:custGeom>
            <a:solidFill>
              <a:srgbClr val="000000"/>
            </a:solidFill>
          </p:spPr>
        </p:sp>
      </p:grpSp>
      <p:sp>
        <p:nvSpPr>
          <p:cNvPr name="TextBox 7" id="7"/>
          <p:cNvSpPr txBox="true"/>
          <p:nvPr/>
        </p:nvSpPr>
        <p:spPr>
          <a:xfrm rot="0">
            <a:off x="3510991" y="3286124"/>
            <a:ext cx="10801786" cy="3581402"/>
          </a:xfrm>
          <a:prstGeom prst="rect">
            <a:avLst/>
          </a:prstGeom>
        </p:spPr>
        <p:txBody>
          <a:bodyPr anchor="t" rtlCol="false" tIns="0" lIns="0" bIns="0" rIns="0">
            <a:spAutoFit/>
          </a:bodyPr>
          <a:lstStyle/>
          <a:p>
            <a:pPr algn="l">
              <a:lnSpc>
                <a:spcPts val="4799"/>
              </a:lnSpc>
            </a:pPr>
            <a:r>
              <a:rPr lang="en-US" sz="2999">
                <a:solidFill>
                  <a:srgbClr val="000000"/>
                </a:solidFill>
                <a:latin typeface="Poppins"/>
                <a:ea typeface="Poppins"/>
                <a:cs typeface="Poppins"/>
                <a:sym typeface="Poppins"/>
              </a:rPr>
              <a:t>Los corintios se fascinaban con los dones más espectaculares, como las lenguas, pero no valoraban tanto los dones que edificaban a la iglesia, como la profecía o la enseñanza (1 Corintios 14). Como niños, preferían lo que llama la atención, y no lo que realmente ayuda a crecer. </a:t>
            </a:r>
          </a:p>
        </p:txBody>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a:off x="8043966" y="5133975"/>
            <a:ext cx="1267117" cy="0"/>
          </a:xfrm>
          <a:prstGeom prst="line">
            <a:avLst/>
          </a:prstGeom>
          <a:ln cap="flat" w="19050">
            <a:solidFill>
              <a:srgbClr val="000000"/>
            </a:solidFill>
            <a:prstDash val="solid"/>
            <a:headEnd type="none" len="sm" w="sm"/>
            <a:tailEnd type="arrow" len="sm" w="med"/>
          </a:ln>
        </p:spPr>
      </p:sp>
      <p:sp>
        <p:nvSpPr>
          <p:cNvPr name="AutoShape 3" id="3"/>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374702" y="2567998"/>
            <a:ext cx="6675387" cy="6082946"/>
          </a:xfrm>
          <a:custGeom>
            <a:avLst/>
            <a:gdLst/>
            <a:ahLst/>
            <a:cxnLst/>
            <a:rect r="r" b="b" t="t" l="l"/>
            <a:pathLst>
              <a:path h="6082946" w="6675387">
                <a:moveTo>
                  <a:pt x="0" y="0"/>
                </a:moveTo>
                <a:lnTo>
                  <a:pt x="6675387" y="0"/>
                </a:lnTo>
                <a:lnTo>
                  <a:pt x="6675387" y="6082946"/>
                </a:lnTo>
                <a:lnTo>
                  <a:pt x="0" y="60829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853817" y="3179816"/>
            <a:ext cx="6505208" cy="3111715"/>
          </a:xfrm>
          <a:prstGeom prst="rect">
            <a:avLst/>
          </a:prstGeom>
        </p:spPr>
        <p:txBody>
          <a:bodyPr anchor="t" rtlCol="false" tIns="0" lIns="0" bIns="0" rIns="0">
            <a:spAutoFit/>
          </a:bodyPr>
          <a:lstStyle/>
          <a:p>
            <a:pPr algn="l">
              <a:lnSpc>
                <a:spcPts val="11883"/>
              </a:lnSpc>
            </a:pPr>
            <a:r>
              <a:rPr lang="en-US" b="true" sz="11883">
                <a:solidFill>
                  <a:srgbClr val="B91646"/>
                </a:solidFill>
                <a:latin typeface="Bebas Neue Bold"/>
                <a:ea typeface="Bebas Neue Bold"/>
                <a:cs typeface="Bebas Neue Bold"/>
                <a:sym typeface="Bebas Neue Bold"/>
              </a:rPr>
              <a:t>MUSICA ESPECIAL</a:t>
            </a:r>
          </a:p>
        </p:txBody>
      </p:sp>
      <p:sp>
        <p:nvSpPr>
          <p:cNvPr name="TextBox 6" id="6"/>
          <p:cNvSpPr txBox="true"/>
          <p:nvPr/>
        </p:nvSpPr>
        <p:spPr>
          <a:xfrm rot="0">
            <a:off x="10301683" y="3937053"/>
            <a:ext cx="6012740" cy="1597240"/>
          </a:xfrm>
          <a:prstGeom prst="rect">
            <a:avLst/>
          </a:prstGeom>
        </p:spPr>
        <p:txBody>
          <a:bodyPr anchor="t" rtlCol="false" tIns="0" lIns="0" bIns="0" rIns="0">
            <a:spAutoFit/>
          </a:bodyPr>
          <a:lstStyle/>
          <a:p>
            <a:pPr algn="l">
              <a:lnSpc>
                <a:spcPts val="11883"/>
              </a:lnSpc>
            </a:pPr>
            <a:r>
              <a:rPr lang="en-US" b="true" sz="11883">
                <a:solidFill>
                  <a:srgbClr val="105652"/>
                </a:solidFill>
                <a:latin typeface="Bebas Neue Bold"/>
                <a:ea typeface="Bebas Neue Bold"/>
                <a:cs typeface="Bebas Neue Bold"/>
                <a:sym typeface="Bebas Neue Bold"/>
              </a:rPr>
              <a:t>BIENVENIDA</a:t>
            </a:r>
          </a:p>
        </p:txBody>
      </p:sp>
      <p:sp>
        <p:nvSpPr>
          <p:cNvPr name="TextBox 7" id="7"/>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537290" y="1178694"/>
            <a:ext cx="6970316" cy="828675"/>
          </a:xfrm>
          <a:prstGeom prst="rect">
            <a:avLst/>
          </a:prstGeom>
        </p:spPr>
        <p:txBody>
          <a:bodyPr anchor="t" rtlCol="false" tIns="0" lIns="0" bIns="0" rIns="0">
            <a:spAutoFit/>
          </a:bodyPr>
          <a:lstStyle/>
          <a:p>
            <a:pPr algn="l">
              <a:lnSpc>
                <a:spcPts val="6000"/>
              </a:lnSpc>
            </a:pPr>
            <a:r>
              <a:rPr lang="en-US" b="true" sz="6000">
                <a:solidFill>
                  <a:srgbClr val="000000"/>
                </a:solidFill>
                <a:latin typeface="Bebas Neue Bold"/>
                <a:ea typeface="Bebas Neue Bold"/>
                <a:cs typeface="Bebas Neue Bold"/>
                <a:sym typeface="Bebas Neue Bold"/>
              </a:rPr>
              <a:t>DISCERNIMIENTO ESPIRITUAL</a:t>
            </a:r>
          </a:p>
        </p:txBody>
      </p:sp>
      <p:grpSp>
        <p:nvGrpSpPr>
          <p:cNvPr name="Group 4" id="4"/>
          <p:cNvGrpSpPr/>
          <p:nvPr/>
        </p:nvGrpSpPr>
        <p:grpSpPr>
          <a:xfrm rot="0">
            <a:off x="1537290" y="2007369"/>
            <a:ext cx="15213420" cy="6265491"/>
            <a:chOff x="0" y="0"/>
            <a:chExt cx="20062541" cy="8262552"/>
          </a:xfrm>
        </p:grpSpPr>
        <p:sp>
          <p:nvSpPr>
            <p:cNvPr name="Freeform 5" id="5"/>
            <p:cNvSpPr/>
            <p:nvPr/>
          </p:nvSpPr>
          <p:spPr>
            <a:xfrm flipH="false" flipV="false" rot="0">
              <a:off x="31750" y="31750"/>
              <a:ext cx="19997798" cy="8199051"/>
            </a:xfrm>
            <a:custGeom>
              <a:avLst/>
              <a:gdLst/>
              <a:ahLst/>
              <a:cxnLst/>
              <a:rect r="r" b="b" t="t" l="l"/>
              <a:pathLst>
                <a:path h="8199051" w="19997798">
                  <a:moveTo>
                    <a:pt x="19906331" y="8199051"/>
                  </a:moveTo>
                  <a:lnTo>
                    <a:pt x="92710" y="8199051"/>
                  </a:lnTo>
                  <a:cubicBezTo>
                    <a:pt x="41910" y="8199051"/>
                    <a:pt x="0" y="8157142"/>
                    <a:pt x="0" y="8106342"/>
                  </a:cubicBezTo>
                  <a:lnTo>
                    <a:pt x="0" y="92710"/>
                  </a:lnTo>
                  <a:cubicBezTo>
                    <a:pt x="0" y="41910"/>
                    <a:pt x="41910" y="0"/>
                    <a:pt x="92710" y="0"/>
                  </a:cubicBezTo>
                  <a:lnTo>
                    <a:pt x="19905061" y="0"/>
                  </a:lnTo>
                  <a:cubicBezTo>
                    <a:pt x="19955861" y="0"/>
                    <a:pt x="19997770" y="41910"/>
                    <a:pt x="19997770" y="92710"/>
                  </a:cubicBezTo>
                  <a:lnTo>
                    <a:pt x="19997770" y="8105072"/>
                  </a:lnTo>
                  <a:cubicBezTo>
                    <a:pt x="19999040" y="8157142"/>
                    <a:pt x="19957131" y="8199051"/>
                    <a:pt x="19906331" y="8199051"/>
                  </a:cubicBezTo>
                  <a:close/>
                </a:path>
              </a:pathLst>
            </a:custGeom>
            <a:solidFill>
              <a:srgbClr val="DFD8CA"/>
            </a:solidFill>
          </p:spPr>
        </p:sp>
        <p:sp>
          <p:nvSpPr>
            <p:cNvPr name="Freeform 6" id="6"/>
            <p:cNvSpPr/>
            <p:nvPr/>
          </p:nvSpPr>
          <p:spPr>
            <a:xfrm flipH="false" flipV="false" rot="0">
              <a:off x="0" y="0"/>
              <a:ext cx="20062541" cy="8262552"/>
            </a:xfrm>
            <a:custGeom>
              <a:avLst/>
              <a:gdLst/>
              <a:ahLst/>
              <a:cxnLst/>
              <a:rect r="r" b="b" t="t" l="l"/>
              <a:pathLst>
                <a:path h="8262552" w="20062541">
                  <a:moveTo>
                    <a:pt x="19938081" y="59690"/>
                  </a:moveTo>
                  <a:cubicBezTo>
                    <a:pt x="19973640" y="59690"/>
                    <a:pt x="20002850" y="88900"/>
                    <a:pt x="20002850" y="124460"/>
                  </a:cubicBezTo>
                  <a:lnTo>
                    <a:pt x="20002850" y="8138092"/>
                  </a:lnTo>
                  <a:cubicBezTo>
                    <a:pt x="20002850" y="8173652"/>
                    <a:pt x="19973640" y="8202862"/>
                    <a:pt x="19938081" y="8202862"/>
                  </a:cubicBezTo>
                  <a:lnTo>
                    <a:pt x="124460" y="8202862"/>
                  </a:lnTo>
                  <a:cubicBezTo>
                    <a:pt x="88900" y="8202862"/>
                    <a:pt x="59690" y="8173652"/>
                    <a:pt x="59690" y="8138092"/>
                  </a:cubicBezTo>
                  <a:lnTo>
                    <a:pt x="59690" y="124460"/>
                  </a:lnTo>
                  <a:cubicBezTo>
                    <a:pt x="59690" y="88900"/>
                    <a:pt x="88900" y="59690"/>
                    <a:pt x="124460" y="59690"/>
                  </a:cubicBezTo>
                  <a:lnTo>
                    <a:pt x="19938081" y="59690"/>
                  </a:lnTo>
                  <a:moveTo>
                    <a:pt x="19938081" y="0"/>
                  </a:moveTo>
                  <a:lnTo>
                    <a:pt x="124460" y="0"/>
                  </a:lnTo>
                  <a:cubicBezTo>
                    <a:pt x="55880" y="0"/>
                    <a:pt x="0" y="55880"/>
                    <a:pt x="0" y="124460"/>
                  </a:cubicBezTo>
                  <a:lnTo>
                    <a:pt x="0" y="8138092"/>
                  </a:lnTo>
                  <a:cubicBezTo>
                    <a:pt x="0" y="8206672"/>
                    <a:pt x="55880" y="8262552"/>
                    <a:pt x="124460" y="8262552"/>
                  </a:cubicBezTo>
                  <a:lnTo>
                    <a:pt x="19938081" y="8262552"/>
                  </a:lnTo>
                  <a:cubicBezTo>
                    <a:pt x="20006661" y="8262552"/>
                    <a:pt x="20062541" y="8206672"/>
                    <a:pt x="20062541" y="8138092"/>
                  </a:cubicBezTo>
                  <a:lnTo>
                    <a:pt x="20062541" y="124460"/>
                  </a:lnTo>
                  <a:cubicBezTo>
                    <a:pt x="20062541" y="55880"/>
                    <a:pt x="20006661" y="0"/>
                    <a:pt x="19938081" y="0"/>
                  </a:cubicBezTo>
                  <a:close/>
                </a:path>
              </a:pathLst>
            </a:custGeom>
            <a:solidFill>
              <a:srgbClr val="000000"/>
            </a:solidFill>
          </p:spPr>
        </p:sp>
      </p:grpSp>
      <p:sp>
        <p:nvSpPr>
          <p:cNvPr name="TextBox 7" id="7"/>
          <p:cNvSpPr txBox="true"/>
          <p:nvPr/>
        </p:nvSpPr>
        <p:spPr>
          <a:xfrm rot="0">
            <a:off x="3067558" y="2939839"/>
            <a:ext cx="12416667" cy="4257675"/>
          </a:xfrm>
          <a:prstGeom prst="rect">
            <a:avLst/>
          </a:prstGeom>
        </p:spPr>
        <p:txBody>
          <a:bodyPr anchor="t" rtlCol="false" tIns="0" lIns="0" bIns="0" rIns="0">
            <a:spAutoFit/>
          </a:bodyPr>
          <a:lstStyle/>
          <a:p>
            <a:pPr algn="l">
              <a:lnSpc>
                <a:spcPts val="4800"/>
              </a:lnSpc>
            </a:pPr>
            <a:r>
              <a:rPr lang="en-US" sz="3000">
                <a:solidFill>
                  <a:srgbClr val="000000"/>
                </a:solidFill>
                <a:latin typeface="Poppins"/>
                <a:ea typeface="Poppins"/>
                <a:cs typeface="Poppins"/>
                <a:sym typeface="Poppins"/>
              </a:rPr>
              <a:t>La inmadurez de los corintios no les permitía discernir entre lo que convenía y lo que no. Pablo les exhorta a no ser niños en su modo de pensar, instándolos a ser maduros y a que su inocencia se limite únicamente a la malicia, pero no al entendimiento de la fe. Una iglesia madura tiene mayor efectividad al compartir el evangelio con otros, sin mezclarlo con ideas personales.</a:t>
            </a:r>
          </a:p>
        </p:txBody>
      </p:sp>
      <p:sp>
        <p:nvSpPr>
          <p:cNvPr name="TextBox 8" id="8"/>
          <p:cNvSpPr txBox="true"/>
          <p:nvPr/>
        </p:nvSpPr>
        <p:spPr>
          <a:xfrm rot="0">
            <a:off x="1028706" y="9499600"/>
            <a:ext cx="4077715" cy="358775"/>
          </a:xfrm>
          <a:prstGeom prst="rect">
            <a:avLst/>
          </a:prstGeom>
        </p:spPr>
        <p:txBody>
          <a:bodyPr anchor="t" rtlCol="false" tIns="0" lIns="0" bIns="0" rIns="0">
            <a:spAutoFit/>
          </a:bodyPr>
          <a:lstStyle/>
          <a:p>
            <a:pPr algn="l">
              <a:lnSpc>
                <a:spcPts val="2799"/>
              </a:lnSpc>
            </a:pPr>
            <a:r>
              <a:rPr lang="en-US" sz="1999">
                <a:solidFill>
                  <a:srgbClr val="000000"/>
                </a:solidFill>
                <a:latin typeface="Poppins"/>
                <a:ea typeface="Poppins"/>
                <a:cs typeface="Poppins"/>
                <a:sym typeface="Poppins"/>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DAHOvEPakp0</dc:identifier>
  <dcterms:modified xsi:type="dcterms:W3CDTF">2011-08-01T06:04:30Z</dcterms:modified>
  <cp:revision>1</cp:revision>
  <dc:title>Programa DIA PPT 11-07-26</dc:title>
</cp:coreProperties>
</file>