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8288000" cy="10287000"/>
  <p:notesSz cx="6858000" cy="9144000"/>
  <p:embeddedFontLst>
    <p:embeddedFont>
      <p:font typeface="Archivo Black" panose="020B0604020202020204" charset="0"/>
      <p:regular r:id="rId21"/>
    </p:embeddedFont>
    <p:embeddedFont>
      <p:font typeface="Garet Bold" panose="020B0604020202020204" charset="0"/>
      <p:regular r:id="rId22"/>
    </p:embeddedFont>
    <p:embeddedFont>
      <p:font typeface="Open Sans" panose="020B0606030504020204" pitchFamily="34" charset="0"/>
      <p:regular r:id="rId23"/>
      <p:bold r:id="rId24"/>
      <p:italic r:id="rId25"/>
      <p:boldItalic r:id="rId26"/>
    </p:embeddedFont>
    <p:embeddedFont>
      <p:font typeface="Open Sans Bold" panose="020B0806030504020204" pitchFamily="34" charset="0"/>
      <p:regular r:id="rId27"/>
      <p:bold r:id="rId28"/>
    </p:embeddedFont>
    <p:embeddedFont>
      <p:font typeface="Open Sans Bold Italics" panose="020B0604020202020204" charset="0"/>
      <p:regular r:id="rId29"/>
    </p:embeddedFont>
    <p:embeddedFont>
      <p:font typeface="Questrial" panose="020F0502020204030204" pitchFamily="2" charset="0"/>
      <p:regular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4" d="100"/>
          <a:sy n="44" d="100"/>
        </p:scale>
        <p:origin x="876"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sv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111" r="-111"/>
            </a:stretch>
          </a:blipFill>
        </p:spPr>
        <p:txBody>
          <a:bodyPr/>
          <a:lstStyle/>
          <a:p>
            <a:endParaRPr lang="es-CO"/>
          </a:p>
        </p:txBody>
      </p:sp>
      <p:grpSp>
        <p:nvGrpSpPr>
          <p:cNvPr id="3" name="Group 3"/>
          <p:cNvGrpSpPr/>
          <p:nvPr/>
        </p:nvGrpSpPr>
        <p:grpSpPr>
          <a:xfrm>
            <a:off x="2483342" y="7945586"/>
            <a:ext cx="5976190" cy="1184460"/>
            <a:chOff x="0" y="0"/>
            <a:chExt cx="9709855" cy="1924460"/>
          </a:xfrm>
        </p:grpSpPr>
        <p:sp>
          <p:nvSpPr>
            <p:cNvPr id="4" name="Freeform 4"/>
            <p:cNvSpPr/>
            <p:nvPr/>
          </p:nvSpPr>
          <p:spPr>
            <a:xfrm>
              <a:off x="0" y="0"/>
              <a:ext cx="9709855" cy="1924460"/>
            </a:xfrm>
            <a:custGeom>
              <a:avLst/>
              <a:gdLst/>
              <a:ahLst/>
              <a:cxnLst/>
              <a:rect l="l" t="t" r="r" b="b"/>
              <a:pathLst>
                <a:path w="9709855" h="1924460">
                  <a:moveTo>
                    <a:pt x="8740210" y="0"/>
                  </a:moveTo>
                  <a:lnTo>
                    <a:pt x="969645" y="0"/>
                  </a:lnTo>
                  <a:cubicBezTo>
                    <a:pt x="434975" y="0"/>
                    <a:pt x="0" y="434975"/>
                    <a:pt x="0" y="962230"/>
                  </a:cubicBezTo>
                  <a:cubicBezTo>
                    <a:pt x="0" y="1489485"/>
                    <a:pt x="434975" y="1924460"/>
                    <a:pt x="969645" y="1924460"/>
                  </a:cubicBezTo>
                  <a:lnTo>
                    <a:pt x="8740210" y="1924460"/>
                  </a:lnTo>
                  <a:cubicBezTo>
                    <a:pt x="9274880" y="1924460"/>
                    <a:pt x="9709855" y="1489485"/>
                    <a:pt x="9709855" y="962230"/>
                  </a:cubicBezTo>
                  <a:cubicBezTo>
                    <a:pt x="9709855" y="434975"/>
                    <a:pt x="9274880" y="0"/>
                    <a:pt x="8740210" y="0"/>
                  </a:cubicBezTo>
                  <a:close/>
                  <a:moveTo>
                    <a:pt x="8740210" y="1899060"/>
                  </a:moveTo>
                  <a:lnTo>
                    <a:pt x="969645" y="1899060"/>
                  </a:lnTo>
                  <a:cubicBezTo>
                    <a:pt x="448945" y="1899060"/>
                    <a:pt x="25400" y="1475515"/>
                    <a:pt x="25400" y="962230"/>
                  </a:cubicBezTo>
                  <a:cubicBezTo>
                    <a:pt x="25400" y="448945"/>
                    <a:pt x="448945" y="25400"/>
                    <a:pt x="969645" y="25400"/>
                  </a:cubicBezTo>
                  <a:lnTo>
                    <a:pt x="8740210" y="25400"/>
                  </a:lnTo>
                  <a:cubicBezTo>
                    <a:pt x="9260910" y="25400"/>
                    <a:pt x="9684455" y="448945"/>
                    <a:pt x="9684455" y="962230"/>
                  </a:cubicBezTo>
                  <a:cubicBezTo>
                    <a:pt x="9684455" y="1475515"/>
                    <a:pt x="9260910" y="1899060"/>
                    <a:pt x="8740210" y="1899060"/>
                  </a:cubicBezTo>
                  <a:close/>
                </a:path>
              </a:pathLst>
            </a:custGeom>
            <a:solidFill>
              <a:srgbClr val="365B6D"/>
            </a:solidFill>
          </p:spPr>
          <p:txBody>
            <a:bodyPr/>
            <a:lstStyle/>
            <a:p>
              <a:endParaRPr lang="es-CO"/>
            </a:p>
          </p:txBody>
        </p:sp>
      </p:grpSp>
      <p:sp>
        <p:nvSpPr>
          <p:cNvPr id="5" name="Freeform 5"/>
          <p:cNvSpPr/>
          <p:nvPr/>
        </p:nvSpPr>
        <p:spPr>
          <a:xfrm>
            <a:off x="8876142" y="0"/>
            <a:ext cx="10277471" cy="10342109"/>
          </a:xfrm>
          <a:custGeom>
            <a:avLst/>
            <a:gdLst/>
            <a:ahLst/>
            <a:cxnLst/>
            <a:rect l="l" t="t" r="r" b="b"/>
            <a:pathLst>
              <a:path w="10277471" h="10342109">
                <a:moveTo>
                  <a:pt x="0" y="0"/>
                </a:moveTo>
                <a:lnTo>
                  <a:pt x="10277471" y="0"/>
                </a:lnTo>
                <a:lnTo>
                  <a:pt x="10277471" y="10342109"/>
                </a:lnTo>
                <a:lnTo>
                  <a:pt x="0" y="1034210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
        <p:nvSpPr>
          <p:cNvPr id="6" name="TextBox 6"/>
          <p:cNvSpPr txBox="1"/>
          <p:nvPr/>
        </p:nvSpPr>
        <p:spPr>
          <a:xfrm>
            <a:off x="3088790" y="7929960"/>
            <a:ext cx="5029563" cy="1129987"/>
          </a:xfrm>
          <a:prstGeom prst="rect">
            <a:avLst/>
          </a:prstGeom>
        </p:spPr>
        <p:txBody>
          <a:bodyPr lIns="0" tIns="0" rIns="0" bIns="0" rtlCol="0" anchor="t">
            <a:spAutoFit/>
          </a:bodyPr>
          <a:lstStyle/>
          <a:p>
            <a:pPr marL="0" lvl="0" indent="0" algn="ctr">
              <a:lnSpc>
                <a:spcPts val="4637"/>
              </a:lnSpc>
              <a:spcBef>
                <a:spcPct val="0"/>
              </a:spcBef>
            </a:pPr>
            <a:r>
              <a:rPr lang="en-US" sz="3091" b="1" spc="12">
                <a:solidFill>
                  <a:srgbClr val="365B6D"/>
                </a:solidFill>
                <a:latin typeface="Garet Bold"/>
                <a:ea typeface="Garet Bold"/>
                <a:cs typeface="Garet Bold"/>
                <a:sym typeface="Garet Bold"/>
              </a:rPr>
              <a:t>Programa de Escuela Sabática</a:t>
            </a:r>
          </a:p>
        </p:txBody>
      </p:sp>
      <p:sp>
        <p:nvSpPr>
          <p:cNvPr id="7" name="TextBox 7"/>
          <p:cNvSpPr txBox="1"/>
          <p:nvPr/>
        </p:nvSpPr>
        <p:spPr>
          <a:xfrm>
            <a:off x="1297695" y="5483494"/>
            <a:ext cx="7161837" cy="741999"/>
          </a:xfrm>
          <a:prstGeom prst="rect">
            <a:avLst/>
          </a:prstGeom>
        </p:spPr>
        <p:txBody>
          <a:bodyPr lIns="0" tIns="0" rIns="0" bIns="0" rtlCol="0" anchor="t">
            <a:spAutoFit/>
          </a:bodyPr>
          <a:lstStyle/>
          <a:p>
            <a:pPr marL="0" lvl="0" indent="0" algn="ctr">
              <a:lnSpc>
                <a:spcPts val="6037"/>
              </a:lnSpc>
              <a:spcBef>
                <a:spcPct val="0"/>
              </a:spcBef>
            </a:pPr>
            <a:r>
              <a:rPr lang="en-US" sz="4024" spc="16" dirty="0">
                <a:solidFill>
                  <a:srgbClr val="365B6D"/>
                </a:solidFill>
                <a:latin typeface="Questrial"/>
                <a:ea typeface="Questrial"/>
                <a:cs typeface="Questrial"/>
                <a:sym typeface="Questrial"/>
              </a:rPr>
              <a:t>EL PENSAMIENTO DE PABLO</a:t>
            </a:r>
          </a:p>
        </p:txBody>
      </p:sp>
      <p:sp>
        <p:nvSpPr>
          <p:cNvPr id="8" name="TextBox 8"/>
          <p:cNvSpPr txBox="1"/>
          <p:nvPr/>
        </p:nvSpPr>
        <p:spPr>
          <a:xfrm>
            <a:off x="322976" y="3101816"/>
            <a:ext cx="9265723" cy="1941880"/>
          </a:xfrm>
          <a:prstGeom prst="rect">
            <a:avLst/>
          </a:prstGeom>
        </p:spPr>
        <p:txBody>
          <a:bodyPr lIns="0" tIns="0" rIns="0" bIns="0" rtlCol="0" anchor="t">
            <a:spAutoFit/>
          </a:bodyPr>
          <a:lstStyle/>
          <a:p>
            <a:pPr marL="0" lvl="0" indent="0" algn="ctr">
              <a:lnSpc>
                <a:spcPts val="7396"/>
              </a:lnSpc>
            </a:pPr>
            <a:r>
              <a:rPr lang="en-US" sz="8217" spc="-164" dirty="0">
                <a:solidFill>
                  <a:srgbClr val="365B6D"/>
                </a:solidFill>
                <a:latin typeface="Archivo Black"/>
                <a:ea typeface="Archivo Black"/>
                <a:cs typeface="Archivo Black"/>
                <a:sym typeface="Archivo Black"/>
              </a:rPr>
              <a:t>GALERIA DEL LIDERAZGO:</a:t>
            </a:r>
          </a:p>
        </p:txBody>
      </p:sp>
      <p:grpSp>
        <p:nvGrpSpPr>
          <p:cNvPr id="9" name="Group 9"/>
          <p:cNvGrpSpPr/>
          <p:nvPr/>
        </p:nvGrpSpPr>
        <p:grpSpPr>
          <a:xfrm>
            <a:off x="9571916" y="1854938"/>
            <a:ext cx="6327888" cy="6090648"/>
            <a:chOff x="30480" y="591820"/>
            <a:chExt cx="12736830" cy="12259310"/>
          </a:xfrm>
        </p:grpSpPr>
        <p:sp>
          <p:nvSpPr>
            <p:cNvPr id="10" name="Freeform 10"/>
            <p:cNvSpPr/>
            <p:nvPr/>
          </p:nvSpPr>
          <p:spPr>
            <a:xfrm>
              <a:off x="64261" y="240734"/>
              <a:ext cx="12517576" cy="11526913"/>
            </a:xfrm>
            <a:custGeom>
              <a:avLst/>
              <a:gdLst/>
              <a:ahLst/>
              <a:cxnLst/>
              <a:rect l="l" t="t" r="r" b="b"/>
              <a:pathLst>
                <a:path w="12517576" h="11526913">
                  <a:moveTo>
                    <a:pt x="11861039" y="4030276"/>
                  </a:moveTo>
                  <a:cubicBezTo>
                    <a:pt x="10754869" y="1880166"/>
                    <a:pt x="8526019" y="304096"/>
                    <a:pt x="6151119" y="56446"/>
                  </a:cubicBezTo>
                  <a:cubicBezTo>
                    <a:pt x="4213099" y="-240734"/>
                    <a:pt x="2938019" y="672396"/>
                    <a:pt x="1896619" y="1929696"/>
                  </a:cubicBezTo>
                  <a:cubicBezTo>
                    <a:pt x="855219" y="3186996"/>
                    <a:pt x="301499" y="4789736"/>
                    <a:pt x="77979" y="6406446"/>
                  </a:cubicBezTo>
                  <a:cubicBezTo>
                    <a:pt x="-40131" y="7259886"/>
                    <a:pt x="-64261" y="8165396"/>
                    <a:pt x="297689" y="8947716"/>
                  </a:cubicBezTo>
                  <a:cubicBezTo>
                    <a:pt x="756159" y="9939586"/>
                    <a:pt x="1758189" y="10570776"/>
                    <a:pt x="2777999" y="10963206"/>
                  </a:cubicBezTo>
                  <a:cubicBezTo>
                    <a:pt x="5521199" y="12018576"/>
                    <a:pt x="8889240" y="11609636"/>
                    <a:pt x="11024109" y="9587796"/>
                  </a:cubicBezTo>
                  <a:cubicBezTo>
                    <a:pt x="11692129" y="8955336"/>
                    <a:pt x="12239499" y="8162856"/>
                    <a:pt x="12435079" y="7263696"/>
                  </a:cubicBezTo>
                  <a:cubicBezTo>
                    <a:pt x="12672569" y="6172766"/>
                    <a:pt x="12371579" y="5023416"/>
                    <a:pt x="11861039" y="4030276"/>
                  </a:cubicBezTo>
                  <a:close/>
                </a:path>
              </a:pathLst>
            </a:custGeom>
            <a:blipFill>
              <a:blip r:embed="rId4"/>
              <a:stretch>
                <a:fillRect l="-3408" r="-3408"/>
              </a:stretch>
            </a:blipFill>
          </p:spPr>
          <p:txBody>
            <a:bodyPr/>
            <a:lstStyle/>
            <a:p>
              <a:endParaRPr lang="es-CO"/>
            </a:p>
          </p:txBody>
        </p:sp>
      </p:grpSp>
      <p:sp>
        <p:nvSpPr>
          <p:cNvPr id="11" name="TextBox 11"/>
          <p:cNvSpPr txBox="1"/>
          <p:nvPr/>
        </p:nvSpPr>
        <p:spPr>
          <a:xfrm>
            <a:off x="5925776" y="9585901"/>
            <a:ext cx="6436449" cy="281940"/>
          </a:xfrm>
          <a:prstGeom prst="rect">
            <a:avLst/>
          </a:prstGeom>
        </p:spPr>
        <p:txBody>
          <a:bodyPr lIns="0" tIns="0" rIns="0" bIns="0" rtlCol="0" anchor="t">
            <a:spAutoFit/>
          </a:bodyPr>
          <a:lstStyle/>
          <a:p>
            <a:pPr marL="0" lvl="0" indent="0" algn="ctr">
              <a:lnSpc>
                <a:spcPts val="2399"/>
              </a:lnSpc>
              <a:spcBef>
                <a:spcPct val="0"/>
              </a:spcBef>
            </a:pPr>
            <a:r>
              <a:rPr lang="en-US" sz="1599" spc="6">
                <a:solidFill>
                  <a:srgbClr val="365B6D">
                    <a:alpha val="40000"/>
                  </a:srgbClr>
                </a:solidFill>
                <a:latin typeface="Questrial"/>
                <a:ea typeface="Questrial"/>
                <a:cs typeface="Questrial"/>
                <a:sym typeface="Questrial"/>
              </a:rPr>
              <a:t>recursos-biblicos.com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111" b="-9111"/>
            </a:stretch>
          </a:blipFill>
        </p:spPr>
        <p:txBody>
          <a:bodyPr/>
          <a:lstStyle/>
          <a:p>
            <a:endParaRPr lang="es-CO"/>
          </a:p>
        </p:txBody>
      </p:sp>
      <p:sp>
        <p:nvSpPr>
          <p:cNvPr id="3" name="Freeform 3"/>
          <p:cNvSpPr/>
          <p:nvPr/>
        </p:nvSpPr>
        <p:spPr>
          <a:xfrm>
            <a:off x="12264518" y="2919106"/>
            <a:ext cx="4012148" cy="6339194"/>
          </a:xfrm>
          <a:custGeom>
            <a:avLst/>
            <a:gdLst/>
            <a:ahLst/>
            <a:cxnLst/>
            <a:rect l="l" t="t" r="r" b="b"/>
            <a:pathLst>
              <a:path w="4012148" h="6339194">
                <a:moveTo>
                  <a:pt x="0" y="0"/>
                </a:moveTo>
                <a:lnTo>
                  <a:pt x="4012148" y="0"/>
                </a:lnTo>
                <a:lnTo>
                  <a:pt x="4012148" y="6339194"/>
                </a:lnTo>
                <a:lnTo>
                  <a:pt x="0" y="6339194"/>
                </a:lnTo>
                <a:lnTo>
                  <a:pt x="0" y="0"/>
                </a:lnTo>
                <a:close/>
              </a:path>
            </a:pathLst>
          </a:custGeom>
          <a:blipFill>
            <a:blip r:embed="rId3"/>
            <a:stretch>
              <a:fillRect l="-164" r="-165"/>
            </a:stretch>
          </a:blipFill>
        </p:spPr>
        <p:txBody>
          <a:bodyPr/>
          <a:lstStyle/>
          <a:p>
            <a:endParaRPr lang="es-CO"/>
          </a:p>
        </p:txBody>
      </p:sp>
      <p:sp>
        <p:nvSpPr>
          <p:cNvPr id="4" name="Freeform 4"/>
          <p:cNvSpPr/>
          <p:nvPr/>
        </p:nvSpPr>
        <p:spPr>
          <a:xfrm>
            <a:off x="2334994" y="2919106"/>
            <a:ext cx="7927271" cy="5284848"/>
          </a:xfrm>
          <a:custGeom>
            <a:avLst/>
            <a:gdLst/>
            <a:ahLst/>
            <a:cxnLst/>
            <a:rect l="l" t="t" r="r" b="b"/>
            <a:pathLst>
              <a:path w="7927271" h="5284848">
                <a:moveTo>
                  <a:pt x="0" y="0"/>
                </a:moveTo>
                <a:lnTo>
                  <a:pt x="7927272" y="0"/>
                </a:lnTo>
                <a:lnTo>
                  <a:pt x="7927272" y="5284847"/>
                </a:lnTo>
                <a:lnTo>
                  <a:pt x="0" y="5284847"/>
                </a:lnTo>
                <a:lnTo>
                  <a:pt x="0" y="0"/>
                </a:lnTo>
                <a:close/>
              </a:path>
            </a:pathLst>
          </a:custGeom>
          <a:blipFill>
            <a:blip r:embed="rId4"/>
            <a:stretch>
              <a:fillRect/>
            </a:stretch>
          </a:blipFill>
        </p:spPr>
        <p:txBody>
          <a:bodyPr/>
          <a:lstStyle/>
          <a:p>
            <a:endParaRPr lang="es-CO"/>
          </a:p>
        </p:txBody>
      </p:sp>
      <p:sp>
        <p:nvSpPr>
          <p:cNvPr id="5" name="TextBox 5"/>
          <p:cNvSpPr txBox="1"/>
          <p:nvPr/>
        </p:nvSpPr>
        <p:spPr>
          <a:xfrm>
            <a:off x="2011334" y="1095375"/>
            <a:ext cx="14265333" cy="1149985"/>
          </a:xfrm>
          <a:prstGeom prst="rect">
            <a:avLst/>
          </a:prstGeom>
        </p:spPr>
        <p:txBody>
          <a:bodyPr lIns="0" tIns="0" rIns="0" bIns="0" rtlCol="0" anchor="t">
            <a:spAutoFit/>
          </a:bodyPr>
          <a:lstStyle/>
          <a:p>
            <a:pPr marL="0" lvl="0" indent="0" algn="ctr">
              <a:lnSpc>
                <a:spcPts val="8720"/>
              </a:lnSpc>
              <a:spcBef>
                <a:spcPct val="0"/>
              </a:spcBef>
            </a:pPr>
            <a:r>
              <a:rPr lang="en-US" sz="8000" spc="-216">
                <a:solidFill>
                  <a:srgbClr val="365B6D"/>
                </a:solidFill>
                <a:latin typeface="Archivo Black"/>
                <a:ea typeface="Archivo Black"/>
                <a:cs typeface="Archivo Black"/>
                <a:sym typeface="Archivo Black"/>
              </a:rPr>
              <a:t>Informe Misionero</a:t>
            </a:r>
          </a:p>
        </p:txBody>
      </p:sp>
      <p:sp>
        <p:nvSpPr>
          <p:cNvPr id="6" name="TextBox 6"/>
          <p:cNvSpPr txBox="1"/>
          <p:nvPr/>
        </p:nvSpPr>
        <p:spPr>
          <a:xfrm>
            <a:off x="1737368" y="8118228"/>
            <a:ext cx="9122524" cy="771525"/>
          </a:xfrm>
          <a:prstGeom prst="rect">
            <a:avLst/>
          </a:prstGeom>
        </p:spPr>
        <p:txBody>
          <a:bodyPr lIns="0" tIns="0" rIns="0" bIns="0" rtlCol="0" anchor="t">
            <a:spAutoFit/>
          </a:bodyPr>
          <a:lstStyle/>
          <a:p>
            <a:pPr marL="0" lvl="0" indent="0" algn="ctr">
              <a:lnSpc>
                <a:spcPts val="6300"/>
              </a:lnSpc>
              <a:spcBef>
                <a:spcPct val="0"/>
              </a:spcBef>
            </a:pPr>
            <a:r>
              <a:rPr lang="en-US" sz="4500">
                <a:solidFill>
                  <a:srgbClr val="000000"/>
                </a:solidFill>
                <a:latin typeface="Open Sans"/>
                <a:ea typeface="Open Sans"/>
                <a:cs typeface="Open Sans"/>
                <a:sym typeface="Open Sans"/>
              </a:rPr>
              <a:t>“El vaso roto”</a:t>
            </a:r>
          </a:p>
        </p:txBody>
      </p:sp>
      <p:sp>
        <p:nvSpPr>
          <p:cNvPr id="7" name="TextBox 7"/>
          <p:cNvSpPr txBox="1"/>
          <p:nvPr/>
        </p:nvSpPr>
        <p:spPr>
          <a:xfrm>
            <a:off x="5925776" y="9585901"/>
            <a:ext cx="6436449" cy="281940"/>
          </a:xfrm>
          <a:prstGeom prst="rect">
            <a:avLst/>
          </a:prstGeom>
        </p:spPr>
        <p:txBody>
          <a:bodyPr lIns="0" tIns="0" rIns="0" bIns="0" rtlCol="0" anchor="t">
            <a:spAutoFit/>
          </a:bodyPr>
          <a:lstStyle/>
          <a:p>
            <a:pPr marL="0" lvl="0" indent="0" algn="ctr">
              <a:lnSpc>
                <a:spcPts val="2399"/>
              </a:lnSpc>
              <a:spcBef>
                <a:spcPct val="0"/>
              </a:spcBef>
            </a:pPr>
            <a:r>
              <a:rPr lang="en-US" sz="1599" spc="6">
                <a:solidFill>
                  <a:srgbClr val="365B6D">
                    <a:alpha val="40000"/>
                  </a:srgbClr>
                </a:solidFill>
                <a:latin typeface="Questrial"/>
                <a:ea typeface="Questrial"/>
                <a:cs typeface="Questrial"/>
                <a:sym typeface="Questrial"/>
              </a:rPr>
              <a:t>recursos-biblicos.com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EF8FA"/>
        </a:solidFill>
        <a:effectLst/>
      </p:bgPr>
    </p:bg>
    <p:spTree>
      <p:nvGrpSpPr>
        <p:cNvPr id="1" name=""/>
        <p:cNvGrpSpPr/>
        <p:nvPr/>
      </p:nvGrpSpPr>
      <p:grpSpPr>
        <a:xfrm>
          <a:off x="0" y="0"/>
          <a:ext cx="0" cy="0"/>
          <a:chOff x="0" y="0"/>
          <a:chExt cx="0" cy="0"/>
        </a:xfrm>
      </p:grpSpPr>
      <p:sp>
        <p:nvSpPr>
          <p:cNvPr id="2" name="Freeform 2"/>
          <p:cNvSpPr/>
          <p:nvPr/>
        </p:nvSpPr>
        <p:spPr>
          <a:xfrm rot="-5400000">
            <a:off x="1246444" y="4264236"/>
            <a:ext cx="2121834" cy="1758527"/>
          </a:xfrm>
          <a:custGeom>
            <a:avLst/>
            <a:gdLst/>
            <a:ahLst/>
            <a:cxnLst/>
            <a:rect l="l" t="t" r="r" b="b"/>
            <a:pathLst>
              <a:path w="2121834" h="1758527">
                <a:moveTo>
                  <a:pt x="0" y="0"/>
                </a:moveTo>
                <a:lnTo>
                  <a:pt x="2121834" y="0"/>
                </a:lnTo>
                <a:lnTo>
                  <a:pt x="2121834" y="1758528"/>
                </a:lnTo>
                <a:lnTo>
                  <a:pt x="0" y="1758528"/>
                </a:lnTo>
                <a:lnTo>
                  <a:pt x="0" y="0"/>
                </a:lnTo>
                <a:close/>
              </a:path>
            </a:pathLst>
          </a:custGeom>
          <a:blipFill>
            <a:blip>
              <a:extLst>
                <a:ext uri="{96DAC541-7B7A-43D3-8B79-37D633B846F1}">
                  <asvg:svgBlip xmlns:asvg="http://schemas.microsoft.com/office/drawing/2016/SVG/main" r:embed="rId2"/>
                </a:ext>
              </a:extLst>
            </a:blip>
            <a:stretch>
              <a:fillRect l="-226276"/>
            </a:stretch>
          </a:blipFill>
        </p:spPr>
        <p:txBody>
          <a:bodyPr/>
          <a:lstStyle/>
          <a:p>
            <a:endParaRPr lang="es-CO"/>
          </a:p>
        </p:txBody>
      </p:sp>
      <p:sp>
        <p:nvSpPr>
          <p:cNvPr id="3" name="TextBox 3"/>
          <p:cNvSpPr txBox="1"/>
          <p:nvPr/>
        </p:nvSpPr>
        <p:spPr>
          <a:xfrm>
            <a:off x="1994999" y="4422955"/>
            <a:ext cx="750685" cy="931660"/>
          </a:xfrm>
          <a:prstGeom prst="rect">
            <a:avLst/>
          </a:prstGeom>
        </p:spPr>
        <p:txBody>
          <a:bodyPr lIns="0" tIns="0" rIns="0" bIns="0" rtlCol="0" anchor="t">
            <a:spAutoFit/>
          </a:bodyPr>
          <a:lstStyle/>
          <a:p>
            <a:pPr marL="0" lvl="1" indent="0" algn="ctr">
              <a:lnSpc>
                <a:spcPts val="7782"/>
              </a:lnSpc>
              <a:spcBef>
                <a:spcPct val="0"/>
              </a:spcBef>
            </a:pPr>
            <a:r>
              <a:rPr lang="en-US" sz="4956" b="1">
                <a:solidFill>
                  <a:srgbClr val="FFFFFF"/>
                </a:solidFill>
                <a:latin typeface="Open Sans Bold"/>
                <a:ea typeface="Open Sans Bold"/>
                <a:cs typeface="Open Sans Bold"/>
                <a:sym typeface="Open Sans Bold"/>
              </a:rPr>
              <a:t>3</a:t>
            </a:r>
          </a:p>
        </p:txBody>
      </p:sp>
      <p:sp>
        <p:nvSpPr>
          <p:cNvPr id="4" name="TextBox 4"/>
          <p:cNvSpPr txBox="1"/>
          <p:nvPr/>
        </p:nvSpPr>
        <p:spPr>
          <a:xfrm>
            <a:off x="3518399" y="2923778"/>
            <a:ext cx="13740901" cy="4025265"/>
          </a:xfrm>
          <a:prstGeom prst="rect">
            <a:avLst/>
          </a:prstGeom>
        </p:spPr>
        <p:txBody>
          <a:bodyPr lIns="0" tIns="0" rIns="0" bIns="0" rtlCol="0" anchor="t">
            <a:spAutoFit/>
          </a:bodyPr>
          <a:lstStyle/>
          <a:p>
            <a:pPr marL="0" lvl="0" indent="0" algn="ctr">
              <a:lnSpc>
                <a:spcPts val="7980"/>
              </a:lnSpc>
            </a:pPr>
            <a:r>
              <a:rPr lang="en-US" sz="6000" spc="-120">
                <a:solidFill>
                  <a:srgbClr val="365B6D"/>
                </a:solidFill>
                <a:latin typeface="Archivo Black"/>
                <a:ea typeface="Archivo Black"/>
                <a:cs typeface="Archivo Black"/>
                <a:sym typeface="Archivo Black"/>
              </a:rPr>
              <a:t>¿Qué implicaciones tiene que Pablo llame a los líderes «administradores de los misterios de Dios»? </a:t>
            </a:r>
          </a:p>
        </p:txBody>
      </p:sp>
      <p:sp>
        <p:nvSpPr>
          <p:cNvPr id="5" name="TextBox 5"/>
          <p:cNvSpPr txBox="1"/>
          <p:nvPr/>
        </p:nvSpPr>
        <p:spPr>
          <a:xfrm>
            <a:off x="5925776" y="9585901"/>
            <a:ext cx="6436449" cy="281940"/>
          </a:xfrm>
          <a:prstGeom prst="rect">
            <a:avLst/>
          </a:prstGeom>
        </p:spPr>
        <p:txBody>
          <a:bodyPr lIns="0" tIns="0" rIns="0" bIns="0" rtlCol="0" anchor="t">
            <a:spAutoFit/>
          </a:bodyPr>
          <a:lstStyle/>
          <a:p>
            <a:pPr marL="0" lvl="0" indent="0" algn="ctr">
              <a:lnSpc>
                <a:spcPts val="2399"/>
              </a:lnSpc>
              <a:spcBef>
                <a:spcPct val="0"/>
              </a:spcBef>
            </a:pPr>
            <a:r>
              <a:rPr lang="en-US" sz="1599" spc="6">
                <a:solidFill>
                  <a:srgbClr val="365B6D">
                    <a:alpha val="40000"/>
                  </a:srgbClr>
                </a:solidFill>
                <a:latin typeface="Questrial"/>
                <a:ea typeface="Questrial"/>
                <a:cs typeface="Questrial"/>
                <a:sym typeface="Questrial"/>
              </a:rPr>
              <a:t>recursos-biblicos.com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EF8FA"/>
        </a:solidFill>
        <a:effectLst/>
      </p:bgPr>
    </p:bg>
    <p:spTree>
      <p:nvGrpSpPr>
        <p:cNvPr id="1" name=""/>
        <p:cNvGrpSpPr/>
        <p:nvPr/>
      </p:nvGrpSpPr>
      <p:grpSpPr>
        <a:xfrm>
          <a:off x="0" y="0"/>
          <a:ext cx="0" cy="0"/>
          <a:chOff x="0" y="0"/>
          <a:chExt cx="0" cy="0"/>
        </a:xfrm>
      </p:grpSpPr>
      <p:grpSp>
        <p:nvGrpSpPr>
          <p:cNvPr id="2" name="Group 2"/>
          <p:cNvGrpSpPr/>
          <p:nvPr/>
        </p:nvGrpSpPr>
        <p:grpSpPr>
          <a:xfrm>
            <a:off x="2974597" y="1664533"/>
            <a:ext cx="12338807" cy="6957933"/>
            <a:chOff x="0" y="0"/>
            <a:chExt cx="9202124" cy="5189137"/>
          </a:xfrm>
        </p:grpSpPr>
        <p:sp>
          <p:nvSpPr>
            <p:cNvPr id="3" name="Freeform 3"/>
            <p:cNvSpPr/>
            <p:nvPr/>
          </p:nvSpPr>
          <p:spPr>
            <a:xfrm>
              <a:off x="0" y="0"/>
              <a:ext cx="9202124" cy="5189138"/>
            </a:xfrm>
            <a:custGeom>
              <a:avLst/>
              <a:gdLst/>
              <a:ahLst/>
              <a:cxnLst/>
              <a:rect l="l" t="t" r="r" b="b"/>
              <a:pathLst>
                <a:path w="9202124" h="5189138">
                  <a:moveTo>
                    <a:pt x="8232479" y="0"/>
                  </a:moveTo>
                  <a:lnTo>
                    <a:pt x="969645" y="0"/>
                  </a:lnTo>
                  <a:cubicBezTo>
                    <a:pt x="434975" y="0"/>
                    <a:pt x="0" y="434975"/>
                    <a:pt x="0" y="2594569"/>
                  </a:cubicBezTo>
                  <a:cubicBezTo>
                    <a:pt x="0" y="4754163"/>
                    <a:pt x="434975" y="5189138"/>
                    <a:pt x="969645" y="5189138"/>
                  </a:cubicBezTo>
                  <a:lnTo>
                    <a:pt x="8232479" y="5189138"/>
                  </a:lnTo>
                  <a:cubicBezTo>
                    <a:pt x="8767149" y="5189138"/>
                    <a:pt x="9202124" y="4754163"/>
                    <a:pt x="9202124" y="2594569"/>
                  </a:cubicBezTo>
                  <a:cubicBezTo>
                    <a:pt x="9202124" y="434975"/>
                    <a:pt x="8767149" y="0"/>
                    <a:pt x="8232479" y="0"/>
                  </a:cubicBezTo>
                  <a:close/>
                  <a:moveTo>
                    <a:pt x="8232479" y="5163738"/>
                  </a:moveTo>
                  <a:lnTo>
                    <a:pt x="969645" y="5163738"/>
                  </a:lnTo>
                  <a:cubicBezTo>
                    <a:pt x="448945" y="5163738"/>
                    <a:pt x="25400" y="4740192"/>
                    <a:pt x="25400" y="2594569"/>
                  </a:cubicBezTo>
                  <a:cubicBezTo>
                    <a:pt x="25400" y="448945"/>
                    <a:pt x="448945" y="25400"/>
                    <a:pt x="969645" y="25400"/>
                  </a:cubicBezTo>
                  <a:lnTo>
                    <a:pt x="8232479" y="25400"/>
                  </a:lnTo>
                  <a:cubicBezTo>
                    <a:pt x="8753179" y="25400"/>
                    <a:pt x="9176724" y="448945"/>
                    <a:pt x="9176724" y="2594569"/>
                  </a:cubicBezTo>
                  <a:cubicBezTo>
                    <a:pt x="9176724" y="4740192"/>
                    <a:pt x="8753179" y="5163738"/>
                    <a:pt x="8232479" y="5163738"/>
                  </a:cubicBezTo>
                  <a:close/>
                </a:path>
              </a:pathLst>
            </a:custGeom>
            <a:solidFill>
              <a:srgbClr val="365B6D"/>
            </a:solidFill>
          </p:spPr>
          <p:txBody>
            <a:bodyPr/>
            <a:lstStyle/>
            <a:p>
              <a:endParaRPr lang="es-CO"/>
            </a:p>
          </p:txBody>
        </p:sp>
      </p:grpSp>
      <p:sp>
        <p:nvSpPr>
          <p:cNvPr id="4" name="TextBox 4"/>
          <p:cNvSpPr txBox="1"/>
          <p:nvPr/>
        </p:nvSpPr>
        <p:spPr>
          <a:xfrm>
            <a:off x="3828345" y="2690266"/>
            <a:ext cx="10350948" cy="5415915"/>
          </a:xfrm>
          <a:prstGeom prst="rect">
            <a:avLst/>
          </a:prstGeom>
        </p:spPr>
        <p:txBody>
          <a:bodyPr lIns="0" tIns="0" rIns="0" bIns="0" rtlCol="0" anchor="t">
            <a:spAutoFit/>
          </a:bodyPr>
          <a:lstStyle/>
          <a:p>
            <a:pPr marL="0" lvl="0" indent="0" algn="ctr">
              <a:lnSpc>
                <a:spcPts val="4290"/>
              </a:lnSpc>
              <a:spcBef>
                <a:spcPct val="0"/>
              </a:spcBef>
            </a:pPr>
            <a:r>
              <a:rPr lang="en-US" sz="3300">
                <a:solidFill>
                  <a:srgbClr val="000000"/>
                </a:solidFill>
                <a:latin typeface="Open Sans"/>
                <a:ea typeface="Open Sans"/>
                <a:cs typeface="Open Sans"/>
                <a:sym typeface="Open Sans"/>
              </a:rPr>
              <a:t>Es un principio de mayordomía. Según las fuentes, Pablo se considera a sí mismo y a otros líderes como </a:t>
            </a:r>
            <a:r>
              <a:rPr lang="en-US" sz="3300" b="1">
                <a:solidFill>
                  <a:srgbClr val="000000"/>
                </a:solidFill>
                <a:latin typeface="Open Sans Bold"/>
                <a:ea typeface="Open Sans Bold"/>
                <a:cs typeface="Open Sans Bold"/>
                <a:sym typeface="Open Sans Bold"/>
              </a:rPr>
              <a:t>«administradores de Dios»</a:t>
            </a:r>
            <a:r>
              <a:rPr lang="en-US" sz="3300">
                <a:solidFill>
                  <a:srgbClr val="000000"/>
                </a:solidFill>
                <a:latin typeface="Open Sans"/>
                <a:ea typeface="Open Sans"/>
                <a:cs typeface="Open Sans"/>
                <a:sym typeface="Open Sans"/>
              </a:rPr>
              <a:t> (1 Corintios 4: 1; Tito 1:7). Esto significa que el líder no es dueño de la verdad que predica, sino un depositario de la verdad revelada. Su responsabilidad principal es preservar este </a:t>
            </a:r>
            <a:r>
              <a:rPr lang="en-US" sz="3300" b="1">
                <a:solidFill>
                  <a:srgbClr val="000000"/>
                </a:solidFill>
                <a:latin typeface="Open Sans Bold"/>
                <a:ea typeface="Open Sans Bold"/>
                <a:cs typeface="Open Sans Bold"/>
                <a:sym typeface="Open Sans Bold"/>
              </a:rPr>
              <a:t>«buen depósito»</a:t>
            </a:r>
            <a:r>
              <a:rPr lang="en-US" sz="3300">
                <a:solidFill>
                  <a:srgbClr val="000000"/>
                </a:solidFill>
                <a:latin typeface="Open Sans"/>
                <a:ea typeface="Open Sans"/>
                <a:cs typeface="Open Sans"/>
                <a:sym typeface="Open Sans"/>
              </a:rPr>
              <a:t> y comunicarlo con fidelidad, entendiendo que su autoridad descansa en el mandato recibido de Cristo y no en su propia sabiduría. </a:t>
            </a:r>
          </a:p>
        </p:txBody>
      </p:sp>
      <p:sp>
        <p:nvSpPr>
          <p:cNvPr id="5" name="TextBox 5"/>
          <p:cNvSpPr txBox="1"/>
          <p:nvPr/>
        </p:nvSpPr>
        <p:spPr>
          <a:xfrm>
            <a:off x="5925776" y="9585901"/>
            <a:ext cx="6436449" cy="281940"/>
          </a:xfrm>
          <a:prstGeom prst="rect">
            <a:avLst/>
          </a:prstGeom>
        </p:spPr>
        <p:txBody>
          <a:bodyPr lIns="0" tIns="0" rIns="0" bIns="0" rtlCol="0" anchor="t">
            <a:spAutoFit/>
          </a:bodyPr>
          <a:lstStyle/>
          <a:p>
            <a:pPr marL="0" lvl="0" indent="0" algn="ctr">
              <a:lnSpc>
                <a:spcPts val="2399"/>
              </a:lnSpc>
              <a:spcBef>
                <a:spcPct val="0"/>
              </a:spcBef>
            </a:pPr>
            <a:r>
              <a:rPr lang="en-US" sz="1599" spc="6">
                <a:solidFill>
                  <a:srgbClr val="365B6D">
                    <a:alpha val="40000"/>
                  </a:srgbClr>
                </a:solidFill>
                <a:latin typeface="Questrial"/>
                <a:ea typeface="Questrial"/>
                <a:cs typeface="Questrial"/>
                <a:sym typeface="Questrial"/>
              </a:rPr>
              <a:t>recursos-biblicos.com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111" b="-9111"/>
            </a:stretch>
          </a:blipFill>
        </p:spPr>
        <p:txBody>
          <a:bodyPr/>
          <a:lstStyle/>
          <a:p>
            <a:endParaRPr lang="es-CO"/>
          </a:p>
        </p:txBody>
      </p:sp>
      <p:sp>
        <p:nvSpPr>
          <p:cNvPr id="3" name="Freeform 3"/>
          <p:cNvSpPr/>
          <p:nvPr/>
        </p:nvSpPr>
        <p:spPr>
          <a:xfrm>
            <a:off x="12264518" y="2919106"/>
            <a:ext cx="4012148" cy="6339194"/>
          </a:xfrm>
          <a:custGeom>
            <a:avLst/>
            <a:gdLst/>
            <a:ahLst/>
            <a:cxnLst/>
            <a:rect l="l" t="t" r="r" b="b"/>
            <a:pathLst>
              <a:path w="4012148" h="6339194">
                <a:moveTo>
                  <a:pt x="0" y="0"/>
                </a:moveTo>
                <a:lnTo>
                  <a:pt x="4012148" y="0"/>
                </a:lnTo>
                <a:lnTo>
                  <a:pt x="4012148" y="6339194"/>
                </a:lnTo>
                <a:lnTo>
                  <a:pt x="0" y="6339194"/>
                </a:lnTo>
                <a:lnTo>
                  <a:pt x="0" y="0"/>
                </a:lnTo>
                <a:close/>
              </a:path>
            </a:pathLst>
          </a:custGeom>
          <a:blipFill>
            <a:blip r:embed="rId3"/>
            <a:stretch>
              <a:fillRect/>
            </a:stretch>
          </a:blipFill>
        </p:spPr>
        <p:txBody>
          <a:bodyPr/>
          <a:lstStyle/>
          <a:p>
            <a:endParaRPr lang="es-CO"/>
          </a:p>
        </p:txBody>
      </p:sp>
      <p:sp>
        <p:nvSpPr>
          <p:cNvPr id="4" name="TextBox 4"/>
          <p:cNvSpPr txBox="1"/>
          <p:nvPr/>
        </p:nvSpPr>
        <p:spPr>
          <a:xfrm>
            <a:off x="2011334" y="1095375"/>
            <a:ext cx="14265333" cy="1149985"/>
          </a:xfrm>
          <a:prstGeom prst="rect">
            <a:avLst/>
          </a:prstGeom>
        </p:spPr>
        <p:txBody>
          <a:bodyPr lIns="0" tIns="0" rIns="0" bIns="0" rtlCol="0" anchor="t">
            <a:spAutoFit/>
          </a:bodyPr>
          <a:lstStyle/>
          <a:p>
            <a:pPr marL="0" lvl="0" indent="0" algn="ctr">
              <a:lnSpc>
                <a:spcPts val="8720"/>
              </a:lnSpc>
              <a:spcBef>
                <a:spcPct val="0"/>
              </a:spcBef>
            </a:pPr>
            <a:r>
              <a:rPr lang="en-US" sz="8000" spc="-216">
                <a:solidFill>
                  <a:srgbClr val="365B6D"/>
                </a:solidFill>
                <a:latin typeface="Archivo Black"/>
                <a:ea typeface="Archivo Black"/>
                <a:cs typeface="Archivo Black"/>
                <a:sym typeface="Archivo Black"/>
              </a:rPr>
              <a:t>Nuevo Horizonte</a:t>
            </a:r>
          </a:p>
        </p:txBody>
      </p:sp>
      <p:sp>
        <p:nvSpPr>
          <p:cNvPr id="5" name="TextBox 5"/>
          <p:cNvSpPr txBox="1"/>
          <p:nvPr/>
        </p:nvSpPr>
        <p:spPr>
          <a:xfrm>
            <a:off x="1737368" y="5057775"/>
            <a:ext cx="9122524" cy="1571625"/>
          </a:xfrm>
          <a:prstGeom prst="rect">
            <a:avLst/>
          </a:prstGeom>
        </p:spPr>
        <p:txBody>
          <a:bodyPr lIns="0" tIns="0" rIns="0" bIns="0" rtlCol="0" anchor="t">
            <a:spAutoFit/>
          </a:bodyPr>
          <a:lstStyle/>
          <a:p>
            <a:pPr marL="0" lvl="0" indent="0" algn="ctr">
              <a:lnSpc>
                <a:spcPts val="6300"/>
              </a:lnSpc>
              <a:spcBef>
                <a:spcPct val="0"/>
              </a:spcBef>
            </a:pPr>
            <a:r>
              <a:rPr lang="en-US" sz="4500">
                <a:solidFill>
                  <a:srgbClr val="000000"/>
                </a:solidFill>
                <a:latin typeface="Open Sans"/>
                <a:ea typeface="Open Sans"/>
                <a:cs typeface="Open Sans"/>
                <a:sym typeface="Open Sans"/>
              </a:rPr>
              <a:t>“Evangelismo: Uno es el que siembra y el otro el que siega”</a:t>
            </a:r>
          </a:p>
        </p:txBody>
      </p:sp>
      <p:sp>
        <p:nvSpPr>
          <p:cNvPr id="6" name="TextBox 6"/>
          <p:cNvSpPr txBox="1"/>
          <p:nvPr/>
        </p:nvSpPr>
        <p:spPr>
          <a:xfrm>
            <a:off x="5925776" y="9585901"/>
            <a:ext cx="6436449" cy="281940"/>
          </a:xfrm>
          <a:prstGeom prst="rect">
            <a:avLst/>
          </a:prstGeom>
        </p:spPr>
        <p:txBody>
          <a:bodyPr lIns="0" tIns="0" rIns="0" bIns="0" rtlCol="0" anchor="t">
            <a:spAutoFit/>
          </a:bodyPr>
          <a:lstStyle/>
          <a:p>
            <a:pPr marL="0" lvl="0" indent="0" algn="ctr">
              <a:lnSpc>
                <a:spcPts val="2399"/>
              </a:lnSpc>
              <a:spcBef>
                <a:spcPct val="0"/>
              </a:spcBef>
            </a:pPr>
            <a:r>
              <a:rPr lang="en-US" sz="1599" spc="6">
                <a:solidFill>
                  <a:srgbClr val="365B6D">
                    <a:alpha val="40000"/>
                  </a:srgbClr>
                </a:solidFill>
                <a:latin typeface="Questrial"/>
                <a:ea typeface="Questrial"/>
                <a:cs typeface="Questrial"/>
                <a:sym typeface="Questrial"/>
              </a:rPr>
              <a:t>recursos-biblicos.com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EF8FA"/>
        </a:solidFill>
        <a:effectLst/>
      </p:bgPr>
    </p:bg>
    <p:spTree>
      <p:nvGrpSpPr>
        <p:cNvPr id="1" name=""/>
        <p:cNvGrpSpPr/>
        <p:nvPr/>
      </p:nvGrpSpPr>
      <p:grpSpPr>
        <a:xfrm>
          <a:off x="0" y="0"/>
          <a:ext cx="0" cy="0"/>
          <a:chOff x="0" y="0"/>
          <a:chExt cx="0" cy="0"/>
        </a:xfrm>
      </p:grpSpPr>
      <p:sp>
        <p:nvSpPr>
          <p:cNvPr id="2" name="Freeform 2"/>
          <p:cNvSpPr/>
          <p:nvPr/>
        </p:nvSpPr>
        <p:spPr>
          <a:xfrm rot="-5400000">
            <a:off x="1246444" y="4264236"/>
            <a:ext cx="2121834" cy="1758527"/>
          </a:xfrm>
          <a:custGeom>
            <a:avLst/>
            <a:gdLst/>
            <a:ahLst/>
            <a:cxnLst/>
            <a:rect l="l" t="t" r="r" b="b"/>
            <a:pathLst>
              <a:path w="2121834" h="1758527">
                <a:moveTo>
                  <a:pt x="0" y="0"/>
                </a:moveTo>
                <a:lnTo>
                  <a:pt x="2121834" y="0"/>
                </a:lnTo>
                <a:lnTo>
                  <a:pt x="2121834" y="1758528"/>
                </a:lnTo>
                <a:lnTo>
                  <a:pt x="0" y="1758528"/>
                </a:lnTo>
                <a:lnTo>
                  <a:pt x="0" y="0"/>
                </a:lnTo>
                <a:close/>
              </a:path>
            </a:pathLst>
          </a:custGeom>
          <a:blipFill>
            <a:blip>
              <a:extLst>
                <a:ext uri="{96DAC541-7B7A-43D3-8B79-37D633B846F1}">
                  <asvg:svgBlip xmlns:asvg="http://schemas.microsoft.com/office/drawing/2016/SVG/main" r:embed="rId2"/>
                </a:ext>
              </a:extLst>
            </a:blip>
            <a:stretch>
              <a:fillRect l="-226276"/>
            </a:stretch>
          </a:blipFill>
        </p:spPr>
        <p:txBody>
          <a:bodyPr/>
          <a:lstStyle/>
          <a:p>
            <a:endParaRPr lang="es-CO"/>
          </a:p>
        </p:txBody>
      </p:sp>
      <p:sp>
        <p:nvSpPr>
          <p:cNvPr id="3" name="TextBox 3"/>
          <p:cNvSpPr txBox="1"/>
          <p:nvPr/>
        </p:nvSpPr>
        <p:spPr>
          <a:xfrm>
            <a:off x="1994999" y="4422955"/>
            <a:ext cx="750685" cy="931660"/>
          </a:xfrm>
          <a:prstGeom prst="rect">
            <a:avLst/>
          </a:prstGeom>
        </p:spPr>
        <p:txBody>
          <a:bodyPr lIns="0" tIns="0" rIns="0" bIns="0" rtlCol="0" anchor="t">
            <a:spAutoFit/>
          </a:bodyPr>
          <a:lstStyle/>
          <a:p>
            <a:pPr marL="0" lvl="1" indent="0" algn="ctr">
              <a:lnSpc>
                <a:spcPts val="7782"/>
              </a:lnSpc>
              <a:spcBef>
                <a:spcPct val="0"/>
              </a:spcBef>
            </a:pPr>
            <a:r>
              <a:rPr lang="en-US" sz="4956" b="1">
                <a:solidFill>
                  <a:srgbClr val="FFFFFF"/>
                </a:solidFill>
                <a:latin typeface="Open Sans Bold"/>
                <a:ea typeface="Open Sans Bold"/>
                <a:cs typeface="Open Sans Bold"/>
                <a:sym typeface="Open Sans Bold"/>
              </a:rPr>
              <a:t>4</a:t>
            </a:r>
          </a:p>
        </p:txBody>
      </p:sp>
      <p:sp>
        <p:nvSpPr>
          <p:cNvPr id="4" name="TextBox 4"/>
          <p:cNvSpPr txBox="1"/>
          <p:nvPr/>
        </p:nvSpPr>
        <p:spPr>
          <a:xfrm>
            <a:off x="3518399" y="3428603"/>
            <a:ext cx="13740901" cy="3015615"/>
          </a:xfrm>
          <a:prstGeom prst="rect">
            <a:avLst/>
          </a:prstGeom>
        </p:spPr>
        <p:txBody>
          <a:bodyPr lIns="0" tIns="0" rIns="0" bIns="0" rtlCol="0" anchor="t">
            <a:spAutoFit/>
          </a:bodyPr>
          <a:lstStyle/>
          <a:p>
            <a:pPr marL="0" lvl="0" indent="0" algn="ctr">
              <a:lnSpc>
                <a:spcPts val="7980"/>
              </a:lnSpc>
            </a:pPr>
            <a:r>
              <a:rPr lang="en-US" sz="6000" spc="-120">
                <a:solidFill>
                  <a:srgbClr val="365B6D"/>
                </a:solidFill>
                <a:latin typeface="Archivo Black"/>
                <a:ea typeface="Archivo Black"/>
                <a:cs typeface="Archivo Black"/>
                <a:sym typeface="Archivo Black"/>
              </a:rPr>
              <a:t>¿Por qué son vitales el orden y la disciplina en la estructura de liderazgo que propone Pablo? </a:t>
            </a:r>
          </a:p>
        </p:txBody>
      </p:sp>
      <p:sp>
        <p:nvSpPr>
          <p:cNvPr id="5" name="TextBox 5"/>
          <p:cNvSpPr txBox="1"/>
          <p:nvPr/>
        </p:nvSpPr>
        <p:spPr>
          <a:xfrm>
            <a:off x="5925776" y="9585901"/>
            <a:ext cx="6436449" cy="281940"/>
          </a:xfrm>
          <a:prstGeom prst="rect">
            <a:avLst/>
          </a:prstGeom>
        </p:spPr>
        <p:txBody>
          <a:bodyPr lIns="0" tIns="0" rIns="0" bIns="0" rtlCol="0" anchor="t">
            <a:spAutoFit/>
          </a:bodyPr>
          <a:lstStyle/>
          <a:p>
            <a:pPr marL="0" lvl="0" indent="0" algn="ctr">
              <a:lnSpc>
                <a:spcPts val="2399"/>
              </a:lnSpc>
              <a:spcBef>
                <a:spcPct val="0"/>
              </a:spcBef>
            </a:pPr>
            <a:r>
              <a:rPr lang="en-US" sz="1599" spc="6">
                <a:solidFill>
                  <a:srgbClr val="365B6D">
                    <a:alpha val="40000"/>
                  </a:srgbClr>
                </a:solidFill>
                <a:latin typeface="Questrial"/>
                <a:ea typeface="Questrial"/>
                <a:cs typeface="Questrial"/>
                <a:sym typeface="Questrial"/>
              </a:rPr>
              <a:t>recursos-biblicos.com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EF8FA"/>
        </a:solidFill>
        <a:effectLst/>
      </p:bgPr>
    </p:bg>
    <p:spTree>
      <p:nvGrpSpPr>
        <p:cNvPr id="1" name=""/>
        <p:cNvGrpSpPr/>
        <p:nvPr/>
      </p:nvGrpSpPr>
      <p:grpSpPr>
        <a:xfrm>
          <a:off x="0" y="0"/>
          <a:ext cx="0" cy="0"/>
          <a:chOff x="0" y="0"/>
          <a:chExt cx="0" cy="0"/>
        </a:xfrm>
      </p:grpSpPr>
      <p:grpSp>
        <p:nvGrpSpPr>
          <p:cNvPr id="2" name="Group 2"/>
          <p:cNvGrpSpPr/>
          <p:nvPr/>
        </p:nvGrpSpPr>
        <p:grpSpPr>
          <a:xfrm>
            <a:off x="2974597" y="1664533"/>
            <a:ext cx="12338807" cy="6957933"/>
            <a:chOff x="0" y="0"/>
            <a:chExt cx="9202124" cy="5189137"/>
          </a:xfrm>
        </p:grpSpPr>
        <p:sp>
          <p:nvSpPr>
            <p:cNvPr id="3" name="Freeform 3"/>
            <p:cNvSpPr/>
            <p:nvPr/>
          </p:nvSpPr>
          <p:spPr>
            <a:xfrm>
              <a:off x="0" y="0"/>
              <a:ext cx="9202124" cy="5189138"/>
            </a:xfrm>
            <a:custGeom>
              <a:avLst/>
              <a:gdLst/>
              <a:ahLst/>
              <a:cxnLst/>
              <a:rect l="l" t="t" r="r" b="b"/>
              <a:pathLst>
                <a:path w="9202124" h="5189138">
                  <a:moveTo>
                    <a:pt x="8232479" y="0"/>
                  </a:moveTo>
                  <a:lnTo>
                    <a:pt x="969645" y="0"/>
                  </a:lnTo>
                  <a:cubicBezTo>
                    <a:pt x="434975" y="0"/>
                    <a:pt x="0" y="434975"/>
                    <a:pt x="0" y="2594569"/>
                  </a:cubicBezTo>
                  <a:cubicBezTo>
                    <a:pt x="0" y="4754163"/>
                    <a:pt x="434975" y="5189138"/>
                    <a:pt x="969645" y="5189138"/>
                  </a:cubicBezTo>
                  <a:lnTo>
                    <a:pt x="8232479" y="5189138"/>
                  </a:lnTo>
                  <a:cubicBezTo>
                    <a:pt x="8767149" y="5189138"/>
                    <a:pt x="9202124" y="4754163"/>
                    <a:pt x="9202124" y="2594569"/>
                  </a:cubicBezTo>
                  <a:cubicBezTo>
                    <a:pt x="9202124" y="434975"/>
                    <a:pt x="8767149" y="0"/>
                    <a:pt x="8232479" y="0"/>
                  </a:cubicBezTo>
                  <a:close/>
                  <a:moveTo>
                    <a:pt x="8232479" y="5163738"/>
                  </a:moveTo>
                  <a:lnTo>
                    <a:pt x="969645" y="5163738"/>
                  </a:lnTo>
                  <a:cubicBezTo>
                    <a:pt x="448945" y="5163738"/>
                    <a:pt x="25400" y="4740192"/>
                    <a:pt x="25400" y="2594569"/>
                  </a:cubicBezTo>
                  <a:cubicBezTo>
                    <a:pt x="25400" y="448945"/>
                    <a:pt x="448945" y="25400"/>
                    <a:pt x="969645" y="25400"/>
                  </a:cubicBezTo>
                  <a:lnTo>
                    <a:pt x="8232479" y="25400"/>
                  </a:lnTo>
                  <a:cubicBezTo>
                    <a:pt x="8753179" y="25400"/>
                    <a:pt x="9176724" y="448945"/>
                    <a:pt x="9176724" y="2594569"/>
                  </a:cubicBezTo>
                  <a:cubicBezTo>
                    <a:pt x="9176724" y="4740192"/>
                    <a:pt x="8753179" y="5163738"/>
                    <a:pt x="8232479" y="5163738"/>
                  </a:cubicBezTo>
                  <a:close/>
                </a:path>
              </a:pathLst>
            </a:custGeom>
            <a:solidFill>
              <a:srgbClr val="365B6D"/>
            </a:solidFill>
          </p:spPr>
          <p:txBody>
            <a:bodyPr/>
            <a:lstStyle/>
            <a:p>
              <a:endParaRPr lang="es-CO"/>
            </a:p>
          </p:txBody>
        </p:sp>
      </p:grpSp>
      <p:sp>
        <p:nvSpPr>
          <p:cNvPr id="4" name="TextBox 4"/>
          <p:cNvSpPr txBox="1"/>
          <p:nvPr/>
        </p:nvSpPr>
        <p:spPr>
          <a:xfrm>
            <a:off x="3828345" y="2690266"/>
            <a:ext cx="10350948" cy="4872990"/>
          </a:xfrm>
          <a:prstGeom prst="rect">
            <a:avLst/>
          </a:prstGeom>
        </p:spPr>
        <p:txBody>
          <a:bodyPr lIns="0" tIns="0" rIns="0" bIns="0" rtlCol="0" anchor="t">
            <a:spAutoFit/>
          </a:bodyPr>
          <a:lstStyle/>
          <a:p>
            <a:pPr marL="0" lvl="0" indent="0" algn="ctr">
              <a:lnSpc>
                <a:spcPts val="4290"/>
              </a:lnSpc>
              <a:spcBef>
                <a:spcPct val="0"/>
              </a:spcBef>
            </a:pPr>
            <a:r>
              <a:rPr lang="en-US" sz="3300">
                <a:solidFill>
                  <a:srgbClr val="000000"/>
                </a:solidFill>
                <a:latin typeface="Open Sans"/>
                <a:ea typeface="Open Sans"/>
                <a:cs typeface="Open Sans"/>
                <a:sym typeface="Open Sans"/>
              </a:rPr>
              <a:t>Porque, para Pablo, «Dios no es Dios de confusión, sino de paz» (1 Corintios 14: 33). El liderazgo tiene la responsabilidad de mantener un estado de orden (taxis) en la iglesia. Esto implica establecer reglas claras y ejercer una disciplina eclesiástica que salvaguarde a la comunidad del error y la división. La autoridad del líder se ejerce para que la iglesia sea una comunidad santa e irreprochable, actuando siempre bajo la supervisión de la Palabra de Dios.</a:t>
            </a:r>
          </a:p>
        </p:txBody>
      </p:sp>
      <p:sp>
        <p:nvSpPr>
          <p:cNvPr id="5" name="TextBox 5"/>
          <p:cNvSpPr txBox="1"/>
          <p:nvPr/>
        </p:nvSpPr>
        <p:spPr>
          <a:xfrm>
            <a:off x="5925776" y="9585901"/>
            <a:ext cx="6436449" cy="281940"/>
          </a:xfrm>
          <a:prstGeom prst="rect">
            <a:avLst/>
          </a:prstGeom>
        </p:spPr>
        <p:txBody>
          <a:bodyPr lIns="0" tIns="0" rIns="0" bIns="0" rtlCol="0" anchor="t">
            <a:spAutoFit/>
          </a:bodyPr>
          <a:lstStyle/>
          <a:p>
            <a:pPr marL="0" lvl="0" indent="0" algn="ctr">
              <a:lnSpc>
                <a:spcPts val="2399"/>
              </a:lnSpc>
              <a:spcBef>
                <a:spcPct val="0"/>
              </a:spcBef>
            </a:pPr>
            <a:r>
              <a:rPr lang="en-US" sz="1599" spc="6">
                <a:solidFill>
                  <a:srgbClr val="365B6D">
                    <a:alpha val="40000"/>
                  </a:srgbClr>
                </a:solidFill>
                <a:latin typeface="Questrial"/>
                <a:ea typeface="Questrial"/>
                <a:cs typeface="Questrial"/>
                <a:sym typeface="Questrial"/>
              </a:rPr>
              <a:t>recursos-biblicos.com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111" r="-111"/>
            </a:stretch>
          </a:blipFill>
        </p:spPr>
        <p:txBody>
          <a:bodyPr/>
          <a:lstStyle/>
          <a:p>
            <a:endParaRPr lang="es-CO"/>
          </a:p>
        </p:txBody>
      </p:sp>
      <p:sp>
        <p:nvSpPr>
          <p:cNvPr id="3" name="Freeform 3"/>
          <p:cNvSpPr/>
          <p:nvPr/>
        </p:nvSpPr>
        <p:spPr>
          <a:xfrm>
            <a:off x="2756466" y="3984933"/>
            <a:ext cx="12775068" cy="6968219"/>
          </a:xfrm>
          <a:custGeom>
            <a:avLst/>
            <a:gdLst/>
            <a:ahLst/>
            <a:cxnLst/>
            <a:rect l="l" t="t" r="r" b="b"/>
            <a:pathLst>
              <a:path w="12775068" h="6968219">
                <a:moveTo>
                  <a:pt x="0" y="0"/>
                </a:moveTo>
                <a:lnTo>
                  <a:pt x="12775068" y="0"/>
                </a:lnTo>
                <a:lnTo>
                  <a:pt x="12775068" y="6968219"/>
                </a:lnTo>
                <a:lnTo>
                  <a:pt x="0" y="6968219"/>
                </a:lnTo>
                <a:lnTo>
                  <a:pt x="0" y="0"/>
                </a:lnTo>
                <a:close/>
              </a:path>
            </a:pathLst>
          </a:custGeom>
          <a:blipFill>
            <a:blip r:embed="rId3"/>
            <a:stretch>
              <a:fillRect/>
            </a:stretch>
          </a:blipFill>
        </p:spPr>
        <p:txBody>
          <a:bodyPr/>
          <a:lstStyle/>
          <a:p>
            <a:endParaRPr lang="es-CO"/>
          </a:p>
        </p:txBody>
      </p:sp>
      <p:sp>
        <p:nvSpPr>
          <p:cNvPr id="4" name="TextBox 4"/>
          <p:cNvSpPr txBox="1"/>
          <p:nvPr/>
        </p:nvSpPr>
        <p:spPr>
          <a:xfrm>
            <a:off x="3440017" y="1104900"/>
            <a:ext cx="10532468" cy="2365498"/>
          </a:xfrm>
          <a:prstGeom prst="rect">
            <a:avLst/>
          </a:prstGeom>
        </p:spPr>
        <p:txBody>
          <a:bodyPr lIns="0" tIns="0" rIns="0" bIns="0" rtlCol="0" anchor="t">
            <a:spAutoFit/>
          </a:bodyPr>
          <a:lstStyle/>
          <a:p>
            <a:pPr marL="0" lvl="0" indent="0" algn="ctr">
              <a:lnSpc>
                <a:spcPts val="9175"/>
              </a:lnSpc>
              <a:spcBef>
                <a:spcPct val="0"/>
              </a:spcBef>
            </a:pPr>
            <a:r>
              <a:rPr lang="en-US" sz="8417" spc="-227">
                <a:solidFill>
                  <a:srgbClr val="365B6D"/>
                </a:solidFill>
                <a:latin typeface="Archivo Black"/>
                <a:ea typeface="Archivo Black"/>
                <a:cs typeface="Archivo Black"/>
                <a:sym typeface="Archivo Black"/>
              </a:rPr>
              <a:t>Informe Secretarial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111" r="-111"/>
            </a:stretch>
          </a:blipFill>
        </p:spPr>
        <p:txBody>
          <a:bodyPr/>
          <a:lstStyle/>
          <a:p>
            <a:endParaRPr lang="es-CO"/>
          </a:p>
        </p:txBody>
      </p:sp>
      <p:sp>
        <p:nvSpPr>
          <p:cNvPr id="3" name="Freeform 3"/>
          <p:cNvSpPr/>
          <p:nvPr/>
        </p:nvSpPr>
        <p:spPr>
          <a:xfrm>
            <a:off x="2140012" y="3488599"/>
            <a:ext cx="7692935" cy="5769701"/>
          </a:xfrm>
          <a:custGeom>
            <a:avLst/>
            <a:gdLst/>
            <a:ahLst/>
            <a:cxnLst/>
            <a:rect l="l" t="t" r="r" b="b"/>
            <a:pathLst>
              <a:path w="7692935" h="5769701">
                <a:moveTo>
                  <a:pt x="0" y="0"/>
                </a:moveTo>
                <a:lnTo>
                  <a:pt x="7692935" y="0"/>
                </a:lnTo>
                <a:lnTo>
                  <a:pt x="7692935" y="5769701"/>
                </a:lnTo>
                <a:lnTo>
                  <a:pt x="0" y="5769701"/>
                </a:lnTo>
                <a:lnTo>
                  <a:pt x="0" y="0"/>
                </a:lnTo>
                <a:close/>
              </a:path>
            </a:pathLst>
          </a:custGeom>
          <a:blipFill>
            <a:blip r:embed="rId3"/>
            <a:stretch>
              <a:fillRect/>
            </a:stretch>
          </a:blipFill>
        </p:spPr>
        <p:txBody>
          <a:bodyPr/>
          <a:lstStyle/>
          <a:p>
            <a:endParaRPr lang="es-CO"/>
          </a:p>
        </p:txBody>
      </p:sp>
      <p:sp>
        <p:nvSpPr>
          <p:cNvPr id="4" name="Freeform 4"/>
          <p:cNvSpPr/>
          <p:nvPr/>
        </p:nvSpPr>
        <p:spPr>
          <a:xfrm>
            <a:off x="9144000" y="4815188"/>
            <a:ext cx="8550834" cy="5654529"/>
          </a:xfrm>
          <a:custGeom>
            <a:avLst/>
            <a:gdLst/>
            <a:ahLst/>
            <a:cxnLst/>
            <a:rect l="l" t="t" r="r" b="b"/>
            <a:pathLst>
              <a:path w="8550834" h="5654529">
                <a:moveTo>
                  <a:pt x="0" y="0"/>
                </a:moveTo>
                <a:lnTo>
                  <a:pt x="8550834" y="0"/>
                </a:lnTo>
                <a:lnTo>
                  <a:pt x="8550834" y="5654529"/>
                </a:lnTo>
                <a:lnTo>
                  <a:pt x="0" y="5654529"/>
                </a:lnTo>
                <a:lnTo>
                  <a:pt x="0" y="0"/>
                </a:lnTo>
                <a:close/>
              </a:path>
            </a:pathLst>
          </a:custGeom>
          <a:blipFill>
            <a:blip r:embed="rId4"/>
            <a:stretch>
              <a:fillRect t="-812" b="-812"/>
            </a:stretch>
          </a:blipFill>
        </p:spPr>
        <p:txBody>
          <a:bodyPr/>
          <a:lstStyle/>
          <a:p>
            <a:endParaRPr lang="es-CO"/>
          </a:p>
        </p:txBody>
      </p:sp>
      <p:sp>
        <p:nvSpPr>
          <p:cNvPr id="5" name="TextBox 5"/>
          <p:cNvSpPr txBox="1"/>
          <p:nvPr/>
        </p:nvSpPr>
        <p:spPr>
          <a:xfrm>
            <a:off x="3877766" y="530354"/>
            <a:ext cx="10532468" cy="2365498"/>
          </a:xfrm>
          <a:prstGeom prst="rect">
            <a:avLst/>
          </a:prstGeom>
        </p:spPr>
        <p:txBody>
          <a:bodyPr lIns="0" tIns="0" rIns="0" bIns="0" rtlCol="0" anchor="t">
            <a:spAutoFit/>
          </a:bodyPr>
          <a:lstStyle/>
          <a:p>
            <a:pPr marL="0" lvl="0" indent="0" algn="ctr">
              <a:lnSpc>
                <a:spcPts val="9175"/>
              </a:lnSpc>
              <a:spcBef>
                <a:spcPct val="0"/>
              </a:spcBef>
            </a:pPr>
            <a:r>
              <a:rPr lang="en-US" sz="8417" spc="-227">
                <a:solidFill>
                  <a:srgbClr val="365B6D"/>
                </a:solidFill>
                <a:latin typeface="Archivo Black"/>
                <a:ea typeface="Archivo Black"/>
                <a:cs typeface="Archivo Black"/>
                <a:sym typeface="Archivo Black"/>
              </a:rPr>
              <a:t>Lección de Escuela Sabática</a:t>
            </a:r>
          </a:p>
        </p:txBody>
      </p:sp>
      <p:sp>
        <p:nvSpPr>
          <p:cNvPr id="6" name="TextBox 6"/>
          <p:cNvSpPr txBox="1"/>
          <p:nvPr/>
        </p:nvSpPr>
        <p:spPr>
          <a:xfrm>
            <a:off x="5925776" y="9585901"/>
            <a:ext cx="6436449" cy="281940"/>
          </a:xfrm>
          <a:prstGeom prst="rect">
            <a:avLst/>
          </a:prstGeom>
        </p:spPr>
        <p:txBody>
          <a:bodyPr lIns="0" tIns="0" rIns="0" bIns="0" rtlCol="0" anchor="t">
            <a:spAutoFit/>
          </a:bodyPr>
          <a:lstStyle/>
          <a:p>
            <a:pPr marL="0" lvl="0" indent="0" algn="ctr">
              <a:lnSpc>
                <a:spcPts val="2399"/>
              </a:lnSpc>
              <a:spcBef>
                <a:spcPct val="0"/>
              </a:spcBef>
            </a:pPr>
            <a:r>
              <a:rPr lang="en-US" sz="1599" spc="6">
                <a:solidFill>
                  <a:srgbClr val="365B6D">
                    <a:alpha val="40000"/>
                  </a:srgbClr>
                </a:solidFill>
                <a:latin typeface="Questrial"/>
                <a:ea typeface="Questrial"/>
                <a:cs typeface="Questrial"/>
                <a:sym typeface="Questrial"/>
              </a:rPr>
              <a:t>recursos-biblicos.com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EF8FA"/>
        </a:solidFill>
        <a:effectLst/>
      </p:bgPr>
    </p:bg>
    <p:spTree>
      <p:nvGrpSpPr>
        <p:cNvPr id="1" name=""/>
        <p:cNvGrpSpPr/>
        <p:nvPr/>
      </p:nvGrpSpPr>
      <p:grpSpPr>
        <a:xfrm>
          <a:off x="0" y="0"/>
          <a:ext cx="0" cy="0"/>
          <a:chOff x="0" y="0"/>
          <a:chExt cx="0" cy="0"/>
        </a:xfrm>
      </p:grpSpPr>
      <p:sp>
        <p:nvSpPr>
          <p:cNvPr id="2" name="Freeform 2"/>
          <p:cNvSpPr/>
          <p:nvPr/>
        </p:nvSpPr>
        <p:spPr>
          <a:xfrm rot="440930">
            <a:off x="-1575707" y="6860293"/>
            <a:ext cx="7315200" cy="2593571"/>
          </a:xfrm>
          <a:custGeom>
            <a:avLst/>
            <a:gdLst/>
            <a:ahLst/>
            <a:cxnLst/>
            <a:rect l="l" t="t" r="r" b="b"/>
            <a:pathLst>
              <a:path w="7315200" h="2593571">
                <a:moveTo>
                  <a:pt x="0" y="0"/>
                </a:moveTo>
                <a:lnTo>
                  <a:pt x="7315200" y="0"/>
                </a:lnTo>
                <a:lnTo>
                  <a:pt x="7315200" y="2593571"/>
                </a:lnTo>
                <a:lnTo>
                  <a:pt x="0" y="259357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sp>
        <p:nvSpPr>
          <p:cNvPr id="3" name="AutoShape 3"/>
          <p:cNvSpPr/>
          <p:nvPr/>
        </p:nvSpPr>
        <p:spPr>
          <a:xfrm>
            <a:off x="16498741" y="9210675"/>
            <a:ext cx="736419" cy="0"/>
          </a:xfrm>
          <a:prstGeom prst="line">
            <a:avLst/>
          </a:prstGeom>
          <a:ln w="47625" cap="flat">
            <a:solidFill>
              <a:srgbClr val="365B6D"/>
            </a:solidFill>
            <a:prstDash val="solid"/>
            <a:headEnd type="none" w="sm" len="sm"/>
            <a:tailEnd type="triangle" w="lg" len="med"/>
          </a:ln>
        </p:spPr>
        <p:txBody>
          <a:bodyPr/>
          <a:lstStyle/>
          <a:p>
            <a:endParaRPr lang="es-CO"/>
          </a:p>
        </p:txBody>
      </p:sp>
      <p:sp>
        <p:nvSpPr>
          <p:cNvPr id="4" name="TextBox 4"/>
          <p:cNvSpPr txBox="1"/>
          <p:nvPr/>
        </p:nvSpPr>
        <p:spPr>
          <a:xfrm>
            <a:off x="1433205" y="826399"/>
            <a:ext cx="8508032" cy="1118869"/>
          </a:xfrm>
          <a:prstGeom prst="rect">
            <a:avLst/>
          </a:prstGeom>
        </p:spPr>
        <p:txBody>
          <a:bodyPr lIns="0" tIns="0" rIns="0" bIns="0" rtlCol="0" anchor="t">
            <a:spAutoFit/>
          </a:bodyPr>
          <a:lstStyle/>
          <a:p>
            <a:pPr marL="0" lvl="0" indent="0" algn="ctr">
              <a:lnSpc>
                <a:spcPts val="8521"/>
              </a:lnSpc>
            </a:pPr>
            <a:r>
              <a:rPr lang="en-US" sz="7818" spc="-211">
                <a:solidFill>
                  <a:srgbClr val="365B6D"/>
                </a:solidFill>
                <a:latin typeface="Archivo Black"/>
                <a:ea typeface="Archivo Black"/>
                <a:cs typeface="Archivo Black"/>
                <a:sym typeface="Archivo Black"/>
              </a:rPr>
              <a:t>CONCLUSION</a:t>
            </a:r>
          </a:p>
        </p:txBody>
      </p:sp>
      <p:sp>
        <p:nvSpPr>
          <p:cNvPr id="5" name="TextBox 5"/>
          <p:cNvSpPr txBox="1"/>
          <p:nvPr/>
        </p:nvSpPr>
        <p:spPr>
          <a:xfrm>
            <a:off x="2081893" y="2263077"/>
            <a:ext cx="13455003" cy="6779895"/>
          </a:xfrm>
          <a:prstGeom prst="rect">
            <a:avLst/>
          </a:prstGeom>
        </p:spPr>
        <p:txBody>
          <a:bodyPr lIns="0" tIns="0" rIns="0" bIns="0" rtlCol="0" anchor="t">
            <a:spAutoFit/>
          </a:bodyPr>
          <a:lstStyle/>
          <a:p>
            <a:pPr marL="0" lvl="0" indent="0" algn="just">
              <a:lnSpc>
                <a:spcPts val="4949"/>
              </a:lnSpc>
              <a:spcBef>
                <a:spcPct val="0"/>
              </a:spcBef>
            </a:pPr>
            <a:r>
              <a:rPr lang="en-US" sz="3299" b="1" i="1">
                <a:solidFill>
                  <a:srgbClr val="000000"/>
                </a:solidFill>
                <a:latin typeface="Open Sans Bold Italics"/>
                <a:ea typeface="Open Sans Bold Italics"/>
                <a:cs typeface="Open Sans Bold Italics"/>
                <a:sym typeface="Open Sans Bold Italics"/>
              </a:rPr>
              <a:t>«Son muy pocos aquellos a quienes se les puede confiar alguna responsabilidad importante o darles éxito sin que confíen demasiado en sí mismos y se olviden de que dependen en absoluto de Dios. Este es el motivo por el cual, al escoger los instrumentos para su obra, el Señor pasa por alto a los que el mundo honra como grandes, talentosos y brillantes. Con demasiada frecuencia son orgullosos y presumidos. Se creen competentes para actuar sin consejo de Dios»</a:t>
            </a:r>
            <a:r>
              <a:rPr lang="en-US" sz="3299">
                <a:solidFill>
                  <a:srgbClr val="000000"/>
                </a:solidFill>
                <a:latin typeface="Open Sans"/>
                <a:ea typeface="Open Sans"/>
                <a:cs typeface="Open Sans"/>
                <a:sym typeface="Open Sans"/>
              </a:rPr>
              <a:t> (Elena G. de White, Patriarcas y profetas, pp. 535-536). ¿En qué categoría ubica Dios tu liderazgo? ¿Entre los soberbios en quienes no puede confiar, o entre los humildes que siempre le consultan? Elige tu perfil de liderazgo con sabiduría.</a:t>
            </a:r>
          </a:p>
        </p:txBody>
      </p:sp>
      <p:sp>
        <p:nvSpPr>
          <p:cNvPr id="6" name="TextBox 6"/>
          <p:cNvSpPr txBox="1"/>
          <p:nvPr/>
        </p:nvSpPr>
        <p:spPr>
          <a:xfrm>
            <a:off x="5925776" y="9585901"/>
            <a:ext cx="6436449" cy="281940"/>
          </a:xfrm>
          <a:prstGeom prst="rect">
            <a:avLst/>
          </a:prstGeom>
        </p:spPr>
        <p:txBody>
          <a:bodyPr lIns="0" tIns="0" rIns="0" bIns="0" rtlCol="0" anchor="t">
            <a:spAutoFit/>
          </a:bodyPr>
          <a:lstStyle/>
          <a:p>
            <a:pPr marL="0" lvl="0" indent="0" algn="ctr">
              <a:lnSpc>
                <a:spcPts val="2399"/>
              </a:lnSpc>
              <a:spcBef>
                <a:spcPct val="0"/>
              </a:spcBef>
            </a:pPr>
            <a:r>
              <a:rPr lang="en-US" sz="1599" spc="6">
                <a:solidFill>
                  <a:srgbClr val="365B6D">
                    <a:alpha val="40000"/>
                  </a:srgbClr>
                </a:solidFill>
                <a:latin typeface="Questrial"/>
                <a:ea typeface="Questrial"/>
                <a:cs typeface="Questrial"/>
                <a:sym typeface="Questrial"/>
              </a:rPr>
              <a:t>recursos-biblicos.com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111" b="-9111"/>
            </a:stretch>
          </a:blipFill>
        </p:spPr>
        <p:txBody>
          <a:bodyPr/>
          <a:lstStyle/>
          <a:p>
            <a:endParaRPr lang="es-CO"/>
          </a:p>
        </p:txBody>
      </p:sp>
      <p:sp>
        <p:nvSpPr>
          <p:cNvPr id="3" name="Freeform 3"/>
          <p:cNvSpPr/>
          <p:nvPr/>
        </p:nvSpPr>
        <p:spPr>
          <a:xfrm>
            <a:off x="8399024" y="1824255"/>
            <a:ext cx="881414" cy="1546340"/>
          </a:xfrm>
          <a:custGeom>
            <a:avLst/>
            <a:gdLst/>
            <a:ahLst/>
            <a:cxnLst/>
            <a:rect l="l" t="t" r="r" b="b"/>
            <a:pathLst>
              <a:path w="881414" h="1546340">
                <a:moveTo>
                  <a:pt x="0" y="0"/>
                </a:moveTo>
                <a:lnTo>
                  <a:pt x="881414" y="0"/>
                </a:lnTo>
                <a:lnTo>
                  <a:pt x="881414" y="1546339"/>
                </a:lnTo>
                <a:lnTo>
                  <a:pt x="0" y="154633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
        <p:nvSpPr>
          <p:cNvPr id="4" name="TextBox 4"/>
          <p:cNvSpPr txBox="1"/>
          <p:nvPr/>
        </p:nvSpPr>
        <p:spPr>
          <a:xfrm>
            <a:off x="2011334" y="3685858"/>
            <a:ext cx="14265333" cy="2846441"/>
          </a:xfrm>
          <a:prstGeom prst="rect">
            <a:avLst/>
          </a:prstGeom>
        </p:spPr>
        <p:txBody>
          <a:bodyPr lIns="0" tIns="0" rIns="0" bIns="0" rtlCol="0" anchor="t">
            <a:spAutoFit/>
          </a:bodyPr>
          <a:lstStyle/>
          <a:p>
            <a:pPr marL="0" lvl="0" indent="0" algn="ctr">
              <a:lnSpc>
                <a:spcPts val="11028"/>
              </a:lnSpc>
              <a:spcBef>
                <a:spcPct val="0"/>
              </a:spcBef>
            </a:pPr>
            <a:r>
              <a:rPr lang="en-US" sz="10117" spc="-273">
                <a:solidFill>
                  <a:srgbClr val="365B6D"/>
                </a:solidFill>
                <a:latin typeface="Archivo Black"/>
                <a:ea typeface="Archivo Black"/>
                <a:cs typeface="Archivo Black"/>
                <a:sym typeface="Archivo Black"/>
              </a:rPr>
              <a:t>Himno y Oración Final</a:t>
            </a:r>
          </a:p>
        </p:txBody>
      </p:sp>
      <p:sp>
        <p:nvSpPr>
          <p:cNvPr id="5" name="TextBox 5"/>
          <p:cNvSpPr txBox="1"/>
          <p:nvPr/>
        </p:nvSpPr>
        <p:spPr>
          <a:xfrm>
            <a:off x="5129924" y="6646599"/>
            <a:ext cx="8028151" cy="1749425"/>
          </a:xfrm>
          <a:prstGeom prst="rect">
            <a:avLst/>
          </a:prstGeom>
        </p:spPr>
        <p:txBody>
          <a:bodyPr lIns="0" tIns="0" rIns="0" bIns="0" rtlCol="0" anchor="t">
            <a:spAutoFit/>
          </a:bodyPr>
          <a:lstStyle/>
          <a:p>
            <a:pPr marL="0" lvl="0" indent="0" algn="ctr">
              <a:lnSpc>
                <a:spcPts val="7000"/>
              </a:lnSpc>
              <a:spcBef>
                <a:spcPct val="0"/>
              </a:spcBef>
            </a:pPr>
            <a:r>
              <a:rPr lang="en-US" sz="5000">
                <a:solidFill>
                  <a:srgbClr val="000000"/>
                </a:solidFill>
                <a:latin typeface="Open Sans"/>
                <a:ea typeface="Open Sans"/>
                <a:cs typeface="Open Sans"/>
                <a:sym typeface="Open Sans"/>
              </a:rPr>
              <a:t>#  492, ¡Trabajad! ¡Trabajad!</a:t>
            </a:r>
          </a:p>
        </p:txBody>
      </p:sp>
      <p:sp>
        <p:nvSpPr>
          <p:cNvPr id="6" name="TextBox 6"/>
          <p:cNvSpPr txBox="1"/>
          <p:nvPr/>
        </p:nvSpPr>
        <p:spPr>
          <a:xfrm>
            <a:off x="5925776" y="9585901"/>
            <a:ext cx="6436449" cy="281940"/>
          </a:xfrm>
          <a:prstGeom prst="rect">
            <a:avLst/>
          </a:prstGeom>
        </p:spPr>
        <p:txBody>
          <a:bodyPr lIns="0" tIns="0" rIns="0" bIns="0" rtlCol="0" anchor="t">
            <a:spAutoFit/>
          </a:bodyPr>
          <a:lstStyle/>
          <a:p>
            <a:pPr marL="0" lvl="0" indent="0" algn="ctr">
              <a:lnSpc>
                <a:spcPts val="2399"/>
              </a:lnSpc>
              <a:spcBef>
                <a:spcPct val="0"/>
              </a:spcBef>
            </a:pPr>
            <a:r>
              <a:rPr lang="en-US" sz="1599" spc="6">
                <a:solidFill>
                  <a:srgbClr val="365B6D">
                    <a:alpha val="40000"/>
                  </a:srgbClr>
                </a:solidFill>
                <a:latin typeface="Questrial"/>
                <a:ea typeface="Questrial"/>
                <a:cs typeface="Questrial"/>
                <a:sym typeface="Questrial"/>
              </a:rPr>
              <a:t>recursos-biblicos.com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EF8FA"/>
        </a:solidFill>
        <a:effectLst/>
      </p:bgPr>
    </p:bg>
    <p:spTree>
      <p:nvGrpSpPr>
        <p:cNvPr id="1" name=""/>
        <p:cNvGrpSpPr/>
        <p:nvPr/>
      </p:nvGrpSpPr>
      <p:grpSpPr>
        <a:xfrm>
          <a:off x="0" y="0"/>
          <a:ext cx="0" cy="0"/>
          <a:chOff x="0" y="0"/>
          <a:chExt cx="0" cy="0"/>
        </a:xfrm>
      </p:grpSpPr>
      <p:sp>
        <p:nvSpPr>
          <p:cNvPr id="2" name="Freeform 2"/>
          <p:cNvSpPr/>
          <p:nvPr/>
        </p:nvSpPr>
        <p:spPr>
          <a:xfrm rot="440930">
            <a:off x="-1575707" y="6860293"/>
            <a:ext cx="7315200" cy="2593571"/>
          </a:xfrm>
          <a:custGeom>
            <a:avLst/>
            <a:gdLst/>
            <a:ahLst/>
            <a:cxnLst/>
            <a:rect l="l" t="t" r="r" b="b"/>
            <a:pathLst>
              <a:path w="7315200" h="2593571">
                <a:moveTo>
                  <a:pt x="0" y="0"/>
                </a:moveTo>
                <a:lnTo>
                  <a:pt x="7315200" y="0"/>
                </a:lnTo>
                <a:lnTo>
                  <a:pt x="7315200" y="2593571"/>
                </a:lnTo>
                <a:lnTo>
                  <a:pt x="0" y="259357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sp>
        <p:nvSpPr>
          <p:cNvPr id="3" name="AutoShape 3"/>
          <p:cNvSpPr/>
          <p:nvPr/>
        </p:nvSpPr>
        <p:spPr>
          <a:xfrm>
            <a:off x="16498741" y="9210675"/>
            <a:ext cx="736419" cy="0"/>
          </a:xfrm>
          <a:prstGeom prst="line">
            <a:avLst/>
          </a:prstGeom>
          <a:ln w="47625" cap="flat">
            <a:solidFill>
              <a:srgbClr val="365B6D"/>
            </a:solidFill>
            <a:prstDash val="solid"/>
            <a:headEnd type="none" w="sm" len="sm"/>
            <a:tailEnd type="triangle" w="lg" len="med"/>
          </a:ln>
        </p:spPr>
        <p:txBody>
          <a:bodyPr/>
          <a:lstStyle/>
          <a:p>
            <a:endParaRPr lang="es-CO"/>
          </a:p>
        </p:txBody>
      </p:sp>
      <p:sp>
        <p:nvSpPr>
          <p:cNvPr id="4" name="Freeform 4"/>
          <p:cNvSpPr/>
          <p:nvPr/>
        </p:nvSpPr>
        <p:spPr>
          <a:xfrm>
            <a:off x="1734157" y="3048630"/>
            <a:ext cx="7023982" cy="5108449"/>
          </a:xfrm>
          <a:custGeom>
            <a:avLst/>
            <a:gdLst/>
            <a:ahLst/>
            <a:cxnLst/>
            <a:rect l="l" t="t" r="r" b="b"/>
            <a:pathLst>
              <a:path w="7023982" h="5108449">
                <a:moveTo>
                  <a:pt x="0" y="0"/>
                </a:moveTo>
                <a:lnTo>
                  <a:pt x="7023982" y="0"/>
                </a:lnTo>
                <a:lnTo>
                  <a:pt x="7023982" y="5108448"/>
                </a:lnTo>
                <a:lnTo>
                  <a:pt x="0" y="5108448"/>
                </a:lnTo>
                <a:lnTo>
                  <a:pt x="0" y="0"/>
                </a:lnTo>
                <a:close/>
              </a:path>
            </a:pathLst>
          </a:custGeom>
          <a:blipFill>
            <a:blip r:embed="rId3"/>
            <a:stretch>
              <a:fillRect l="-5758" t="-11487" r="-13006" b="-10952"/>
            </a:stretch>
          </a:blipFill>
        </p:spPr>
        <p:txBody>
          <a:bodyPr/>
          <a:lstStyle/>
          <a:p>
            <a:endParaRPr lang="es-CO"/>
          </a:p>
        </p:txBody>
      </p:sp>
      <p:sp>
        <p:nvSpPr>
          <p:cNvPr id="5" name="TextBox 5"/>
          <p:cNvSpPr txBox="1"/>
          <p:nvPr/>
        </p:nvSpPr>
        <p:spPr>
          <a:xfrm>
            <a:off x="1433205" y="826399"/>
            <a:ext cx="8508032" cy="1118869"/>
          </a:xfrm>
          <a:prstGeom prst="rect">
            <a:avLst/>
          </a:prstGeom>
        </p:spPr>
        <p:txBody>
          <a:bodyPr lIns="0" tIns="0" rIns="0" bIns="0" rtlCol="0" anchor="t">
            <a:spAutoFit/>
          </a:bodyPr>
          <a:lstStyle/>
          <a:p>
            <a:pPr marL="0" lvl="0" indent="0" algn="ctr">
              <a:lnSpc>
                <a:spcPts val="8521"/>
              </a:lnSpc>
            </a:pPr>
            <a:r>
              <a:rPr lang="en-US" sz="7818" spc="-211">
                <a:solidFill>
                  <a:srgbClr val="365B6D"/>
                </a:solidFill>
                <a:latin typeface="Archivo Black"/>
                <a:ea typeface="Archivo Black"/>
                <a:cs typeface="Archivo Black"/>
                <a:sym typeface="Archivo Black"/>
              </a:rPr>
              <a:t>INTRODUCCIÓN</a:t>
            </a:r>
          </a:p>
        </p:txBody>
      </p:sp>
      <p:sp>
        <p:nvSpPr>
          <p:cNvPr id="6" name="TextBox 6"/>
          <p:cNvSpPr txBox="1"/>
          <p:nvPr/>
        </p:nvSpPr>
        <p:spPr>
          <a:xfrm>
            <a:off x="9144000" y="3725843"/>
            <a:ext cx="7354741" cy="3971925"/>
          </a:xfrm>
          <a:prstGeom prst="rect">
            <a:avLst/>
          </a:prstGeom>
        </p:spPr>
        <p:txBody>
          <a:bodyPr lIns="0" tIns="0" rIns="0" bIns="0" rtlCol="0" anchor="t">
            <a:spAutoFit/>
          </a:bodyPr>
          <a:lstStyle/>
          <a:p>
            <a:pPr marL="0" lvl="0" indent="0" algn="just">
              <a:lnSpc>
                <a:spcPts val="4500"/>
              </a:lnSpc>
              <a:spcBef>
                <a:spcPct val="0"/>
              </a:spcBef>
            </a:pPr>
            <a:r>
              <a:rPr lang="en-US" sz="3000">
                <a:solidFill>
                  <a:srgbClr val="000000"/>
                </a:solidFill>
                <a:latin typeface="Open Sans"/>
                <a:ea typeface="Open Sans"/>
                <a:cs typeface="Open Sans"/>
                <a:sym typeface="Open Sans"/>
              </a:rPr>
              <a:t>El apóstol Pablo no solo fue un gran misionero, sino un estratega bajo la guía del Espíritu Santo. Hoy, a través de este programa, desglosaremos cuatro pilares fundamentales extraídos de la teología paulina para entender cómo debemos dirigir y servir en la iglesia actual.</a:t>
            </a:r>
          </a:p>
        </p:txBody>
      </p:sp>
      <p:sp>
        <p:nvSpPr>
          <p:cNvPr id="7" name="TextBox 7"/>
          <p:cNvSpPr txBox="1"/>
          <p:nvPr/>
        </p:nvSpPr>
        <p:spPr>
          <a:xfrm>
            <a:off x="5925776" y="9585901"/>
            <a:ext cx="6436449" cy="281940"/>
          </a:xfrm>
          <a:prstGeom prst="rect">
            <a:avLst/>
          </a:prstGeom>
        </p:spPr>
        <p:txBody>
          <a:bodyPr lIns="0" tIns="0" rIns="0" bIns="0" rtlCol="0" anchor="t">
            <a:spAutoFit/>
          </a:bodyPr>
          <a:lstStyle/>
          <a:p>
            <a:pPr marL="0" lvl="0" indent="0" algn="ctr">
              <a:lnSpc>
                <a:spcPts val="2399"/>
              </a:lnSpc>
              <a:spcBef>
                <a:spcPct val="0"/>
              </a:spcBef>
            </a:pPr>
            <a:r>
              <a:rPr lang="en-US" sz="1599" spc="6">
                <a:solidFill>
                  <a:srgbClr val="365B6D">
                    <a:alpha val="40000"/>
                  </a:srgbClr>
                </a:solidFill>
                <a:latin typeface="Questrial"/>
                <a:ea typeface="Questrial"/>
                <a:cs typeface="Questrial"/>
                <a:sym typeface="Questrial"/>
              </a:rPr>
              <a:t>recursos-biblicos.com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EF8FA"/>
        </a:solidFill>
        <a:effectLst/>
      </p:bgPr>
    </p:bg>
    <p:spTree>
      <p:nvGrpSpPr>
        <p:cNvPr id="1" name=""/>
        <p:cNvGrpSpPr/>
        <p:nvPr/>
      </p:nvGrpSpPr>
      <p:grpSpPr>
        <a:xfrm>
          <a:off x="0" y="0"/>
          <a:ext cx="0" cy="0"/>
          <a:chOff x="0" y="0"/>
          <a:chExt cx="0" cy="0"/>
        </a:xfrm>
      </p:grpSpPr>
      <p:sp>
        <p:nvSpPr>
          <p:cNvPr id="2" name="Freeform 2"/>
          <p:cNvSpPr/>
          <p:nvPr/>
        </p:nvSpPr>
        <p:spPr>
          <a:xfrm rot="-5400000">
            <a:off x="1246444" y="4264236"/>
            <a:ext cx="2121834" cy="1758527"/>
          </a:xfrm>
          <a:custGeom>
            <a:avLst/>
            <a:gdLst/>
            <a:ahLst/>
            <a:cxnLst/>
            <a:rect l="l" t="t" r="r" b="b"/>
            <a:pathLst>
              <a:path w="2121834" h="1758527">
                <a:moveTo>
                  <a:pt x="0" y="0"/>
                </a:moveTo>
                <a:lnTo>
                  <a:pt x="2121834" y="0"/>
                </a:lnTo>
                <a:lnTo>
                  <a:pt x="2121834" y="1758528"/>
                </a:lnTo>
                <a:lnTo>
                  <a:pt x="0" y="1758528"/>
                </a:lnTo>
                <a:lnTo>
                  <a:pt x="0" y="0"/>
                </a:lnTo>
                <a:close/>
              </a:path>
            </a:pathLst>
          </a:custGeom>
          <a:blipFill>
            <a:blip>
              <a:extLst>
                <a:ext uri="{96DAC541-7B7A-43D3-8B79-37D633B846F1}">
                  <asvg:svgBlip xmlns:asvg="http://schemas.microsoft.com/office/drawing/2016/SVG/main" r:embed="rId2"/>
                </a:ext>
              </a:extLst>
            </a:blip>
            <a:stretch>
              <a:fillRect l="-226276"/>
            </a:stretch>
          </a:blipFill>
        </p:spPr>
        <p:txBody>
          <a:bodyPr/>
          <a:lstStyle/>
          <a:p>
            <a:endParaRPr lang="es-CO"/>
          </a:p>
        </p:txBody>
      </p:sp>
      <p:sp>
        <p:nvSpPr>
          <p:cNvPr id="3" name="TextBox 3"/>
          <p:cNvSpPr txBox="1"/>
          <p:nvPr/>
        </p:nvSpPr>
        <p:spPr>
          <a:xfrm>
            <a:off x="1994999" y="4422955"/>
            <a:ext cx="750685" cy="931660"/>
          </a:xfrm>
          <a:prstGeom prst="rect">
            <a:avLst/>
          </a:prstGeom>
        </p:spPr>
        <p:txBody>
          <a:bodyPr lIns="0" tIns="0" rIns="0" bIns="0" rtlCol="0" anchor="t">
            <a:spAutoFit/>
          </a:bodyPr>
          <a:lstStyle/>
          <a:p>
            <a:pPr marL="0" lvl="1" indent="0" algn="ctr">
              <a:lnSpc>
                <a:spcPts val="7782"/>
              </a:lnSpc>
              <a:spcBef>
                <a:spcPct val="0"/>
              </a:spcBef>
            </a:pPr>
            <a:r>
              <a:rPr lang="en-US" sz="4956" b="1">
                <a:solidFill>
                  <a:srgbClr val="FFFFFF"/>
                </a:solidFill>
                <a:latin typeface="Open Sans Bold"/>
                <a:ea typeface="Open Sans Bold"/>
                <a:cs typeface="Open Sans Bold"/>
                <a:sym typeface="Open Sans Bold"/>
              </a:rPr>
              <a:t>1</a:t>
            </a:r>
          </a:p>
        </p:txBody>
      </p:sp>
      <p:sp>
        <p:nvSpPr>
          <p:cNvPr id="4" name="TextBox 4"/>
          <p:cNvSpPr txBox="1"/>
          <p:nvPr/>
        </p:nvSpPr>
        <p:spPr>
          <a:xfrm>
            <a:off x="3518399" y="2923778"/>
            <a:ext cx="13740901" cy="4025265"/>
          </a:xfrm>
          <a:prstGeom prst="rect">
            <a:avLst/>
          </a:prstGeom>
        </p:spPr>
        <p:txBody>
          <a:bodyPr lIns="0" tIns="0" rIns="0" bIns="0" rtlCol="0" anchor="t">
            <a:spAutoFit/>
          </a:bodyPr>
          <a:lstStyle/>
          <a:p>
            <a:pPr marL="0" lvl="0" indent="0" algn="ctr">
              <a:lnSpc>
                <a:spcPts val="7980"/>
              </a:lnSpc>
            </a:pPr>
            <a:r>
              <a:rPr lang="en-US" sz="6000" spc="-120">
                <a:solidFill>
                  <a:srgbClr val="365B6D"/>
                </a:solidFill>
                <a:latin typeface="Archivo Black"/>
                <a:ea typeface="Archivo Black"/>
                <a:cs typeface="Archivo Black"/>
                <a:sym typeface="Archivo Black"/>
              </a:rPr>
              <a:t>¿Cuál es el objetivo supremo que debe guiar a un líder en el ejercicio de sus dones espirituales?</a:t>
            </a:r>
          </a:p>
        </p:txBody>
      </p:sp>
      <p:sp>
        <p:nvSpPr>
          <p:cNvPr id="5" name="TextBox 5"/>
          <p:cNvSpPr txBox="1"/>
          <p:nvPr/>
        </p:nvSpPr>
        <p:spPr>
          <a:xfrm>
            <a:off x="5925776" y="9585901"/>
            <a:ext cx="6436449" cy="281940"/>
          </a:xfrm>
          <a:prstGeom prst="rect">
            <a:avLst/>
          </a:prstGeom>
        </p:spPr>
        <p:txBody>
          <a:bodyPr lIns="0" tIns="0" rIns="0" bIns="0" rtlCol="0" anchor="t">
            <a:spAutoFit/>
          </a:bodyPr>
          <a:lstStyle/>
          <a:p>
            <a:pPr marL="0" lvl="0" indent="0" algn="ctr">
              <a:lnSpc>
                <a:spcPts val="2399"/>
              </a:lnSpc>
              <a:spcBef>
                <a:spcPct val="0"/>
              </a:spcBef>
            </a:pPr>
            <a:r>
              <a:rPr lang="en-US" sz="1599" spc="6">
                <a:solidFill>
                  <a:srgbClr val="365B6D">
                    <a:alpha val="40000"/>
                  </a:srgbClr>
                </a:solidFill>
                <a:latin typeface="Questrial"/>
                <a:ea typeface="Questrial"/>
                <a:cs typeface="Questrial"/>
                <a:sym typeface="Questrial"/>
              </a:rPr>
              <a:t>recursos-biblicos.com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EF8FA"/>
        </a:solidFill>
        <a:effectLst/>
      </p:bgPr>
    </p:bg>
    <p:spTree>
      <p:nvGrpSpPr>
        <p:cNvPr id="1" name=""/>
        <p:cNvGrpSpPr/>
        <p:nvPr/>
      </p:nvGrpSpPr>
      <p:grpSpPr>
        <a:xfrm>
          <a:off x="0" y="0"/>
          <a:ext cx="0" cy="0"/>
          <a:chOff x="0" y="0"/>
          <a:chExt cx="0" cy="0"/>
        </a:xfrm>
      </p:grpSpPr>
      <p:grpSp>
        <p:nvGrpSpPr>
          <p:cNvPr id="2" name="Group 2"/>
          <p:cNvGrpSpPr/>
          <p:nvPr/>
        </p:nvGrpSpPr>
        <p:grpSpPr>
          <a:xfrm>
            <a:off x="2974597" y="1664533"/>
            <a:ext cx="12338807" cy="6957933"/>
            <a:chOff x="0" y="0"/>
            <a:chExt cx="9202124" cy="5189137"/>
          </a:xfrm>
        </p:grpSpPr>
        <p:sp>
          <p:nvSpPr>
            <p:cNvPr id="3" name="Freeform 3"/>
            <p:cNvSpPr/>
            <p:nvPr/>
          </p:nvSpPr>
          <p:spPr>
            <a:xfrm>
              <a:off x="0" y="0"/>
              <a:ext cx="9202124" cy="5189138"/>
            </a:xfrm>
            <a:custGeom>
              <a:avLst/>
              <a:gdLst/>
              <a:ahLst/>
              <a:cxnLst/>
              <a:rect l="l" t="t" r="r" b="b"/>
              <a:pathLst>
                <a:path w="9202124" h="5189138">
                  <a:moveTo>
                    <a:pt x="8232479" y="0"/>
                  </a:moveTo>
                  <a:lnTo>
                    <a:pt x="969645" y="0"/>
                  </a:lnTo>
                  <a:cubicBezTo>
                    <a:pt x="434975" y="0"/>
                    <a:pt x="0" y="434975"/>
                    <a:pt x="0" y="2594569"/>
                  </a:cubicBezTo>
                  <a:cubicBezTo>
                    <a:pt x="0" y="4754163"/>
                    <a:pt x="434975" y="5189138"/>
                    <a:pt x="969645" y="5189138"/>
                  </a:cubicBezTo>
                  <a:lnTo>
                    <a:pt x="8232479" y="5189138"/>
                  </a:lnTo>
                  <a:cubicBezTo>
                    <a:pt x="8767149" y="5189138"/>
                    <a:pt x="9202124" y="4754163"/>
                    <a:pt x="9202124" y="2594569"/>
                  </a:cubicBezTo>
                  <a:cubicBezTo>
                    <a:pt x="9202124" y="434975"/>
                    <a:pt x="8767149" y="0"/>
                    <a:pt x="8232479" y="0"/>
                  </a:cubicBezTo>
                  <a:close/>
                  <a:moveTo>
                    <a:pt x="8232479" y="5163738"/>
                  </a:moveTo>
                  <a:lnTo>
                    <a:pt x="969645" y="5163738"/>
                  </a:lnTo>
                  <a:cubicBezTo>
                    <a:pt x="448945" y="5163738"/>
                    <a:pt x="25400" y="4740192"/>
                    <a:pt x="25400" y="2594569"/>
                  </a:cubicBezTo>
                  <a:cubicBezTo>
                    <a:pt x="25400" y="448945"/>
                    <a:pt x="448945" y="25400"/>
                    <a:pt x="969645" y="25400"/>
                  </a:cubicBezTo>
                  <a:lnTo>
                    <a:pt x="8232479" y="25400"/>
                  </a:lnTo>
                  <a:cubicBezTo>
                    <a:pt x="8753179" y="25400"/>
                    <a:pt x="9176724" y="448945"/>
                    <a:pt x="9176724" y="2594569"/>
                  </a:cubicBezTo>
                  <a:cubicBezTo>
                    <a:pt x="9176724" y="4740192"/>
                    <a:pt x="8753179" y="5163738"/>
                    <a:pt x="8232479" y="5163738"/>
                  </a:cubicBezTo>
                  <a:close/>
                </a:path>
              </a:pathLst>
            </a:custGeom>
            <a:solidFill>
              <a:srgbClr val="365B6D"/>
            </a:solidFill>
          </p:spPr>
          <p:txBody>
            <a:bodyPr/>
            <a:lstStyle/>
            <a:p>
              <a:endParaRPr lang="es-CO"/>
            </a:p>
          </p:txBody>
        </p:sp>
      </p:grpSp>
      <p:sp>
        <p:nvSpPr>
          <p:cNvPr id="4" name="TextBox 4"/>
          <p:cNvSpPr txBox="1"/>
          <p:nvPr/>
        </p:nvSpPr>
        <p:spPr>
          <a:xfrm>
            <a:off x="3828345" y="2690266"/>
            <a:ext cx="10350948" cy="4872990"/>
          </a:xfrm>
          <a:prstGeom prst="rect">
            <a:avLst/>
          </a:prstGeom>
        </p:spPr>
        <p:txBody>
          <a:bodyPr lIns="0" tIns="0" rIns="0" bIns="0" rtlCol="0" anchor="t">
            <a:spAutoFit/>
          </a:bodyPr>
          <a:lstStyle/>
          <a:p>
            <a:pPr marL="0" lvl="0" indent="0" algn="ctr">
              <a:lnSpc>
                <a:spcPts val="4290"/>
              </a:lnSpc>
              <a:spcBef>
                <a:spcPct val="0"/>
              </a:spcBef>
            </a:pPr>
            <a:r>
              <a:rPr lang="en-US" sz="3300">
                <a:solidFill>
                  <a:srgbClr val="000000"/>
                </a:solidFill>
                <a:latin typeface="Open Sans"/>
                <a:ea typeface="Open Sans"/>
                <a:cs typeface="Open Sans"/>
                <a:sym typeface="Open Sans"/>
              </a:rPr>
              <a:t>Pablo es muy claro al respecto: el liderazgo no es una plataforma para la autoexaltación, sino que está subordinado a la edificación de la iglesia. Según las fuentes, cualquier carisma o posición debe validarse mediante su utilidad para el cuerpo de Cristo, buscando siempre el progreso y la consolidación de la comunidad (1 Corintios 14: 12). El líder debe anteponer el bien común a su propia preferencia o habilidad personal.</a:t>
            </a:r>
          </a:p>
        </p:txBody>
      </p:sp>
      <p:sp>
        <p:nvSpPr>
          <p:cNvPr id="5" name="TextBox 5"/>
          <p:cNvSpPr txBox="1"/>
          <p:nvPr/>
        </p:nvSpPr>
        <p:spPr>
          <a:xfrm>
            <a:off x="5925776" y="9585901"/>
            <a:ext cx="6436449" cy="281940"/>
          </a:xfrm>
          <a:prstGeom prst="rect">
            <a:avLst/>
          </a:prstGeom>
        </p:spPr>
        <p:txBody>
          <a:bodyPr lIns="0" tIns="0" rIns="0" bIns="0" rtlCol="0" anchor="t">
            <a:spAutoFit/>
          </a:bodyPr>
          <a:lstStyle/>
          <a:p>
            <a:pPr marL="0" lvl="0" indent="0" algn="ctr">
              <a:lnSpc>
                <a:spcPts val="2399"/>
              </a:lnSpc>
              <a:spcBef>
                <a:spcPct val="0"/>
              </a:spcBef>
            </a:pPr>
            <a:r>
              <a:rPr lang="en-US" sz="1599" spc="6">
                <a:solidFill>
                  <a:srgbClr val="365B6D">
                    <a:alpha val="40000"/>
                  </a:srgbClr>
                </a:solidFill>
                <a:latin typeface="Questrial"/>
                <a:ea typeface="Questrial"/>
                <a:cs typeface="Questrial"/>
                <a:sym typeface="Questrial"/>
              </a:rPr>
              <a:t>recursos-biblicos.com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111" b="-9111"/>
            </a:stretch>
          </a:blipFill>
        </p:spPr>
        <p:txBody>
          <a:bodyPr/>
          <a:lstStyle/>
          <a:p>
            <a:endParaRPr lang="es-CO"/>
          </a:p>
        </p:txBody>
      </p:sp>
      <p:sp>
        <p:nvSpPr>
          <p:cNvPr id="3" name="Freeform 3"/>
          <p:cNvSpPr/>
          <p:nvPr/>
        </p:nvSpPr>
        <p:spPr>
          <a:xfrm>
            <a:off x="8399024" y="1824255"/>
            <a:ext cx="881414" cy="1546340"/>
          </a:xfrm>
          <a:custGeom>
            <a:avLst/>
            <a:gdLst/>
            <a:ahLst/>
            <a:cxnLst/>
            <a:rect l="l" t="t" r="r" b="b"/>
            <a:pathLst>
              <a:path w="881414" h="1546340">
                <a:moveTo>
                  <a:pt x="0" y="0"/>
                </a:moveTo>
                <a:lnTo>
                  <a:pt x="881414" y="0"/>
                </a:lnTo>
                <a:lnTo>
                  <a:pt x="881414" y="1546339"/>
                </a:lnTo>
                <a:lnTo>
                  <a:pt x="0" y="154633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
        <p:nvSpPr>
          <p:cNvPr id="4" name="TextBox 4"/>
          <p:cNvSpPr txBox="1"/>
          <p:nvPr/>
        </p:nvSpPr>
        <p:spPr>
          <a:xfrm>
            <a:off x="2011334" y="3685858"/>
            <a:ext cx="14265333" cy="1446266"/>
          </a:xfrm>
          <a:prstGeom prst="rect">
            <a:avLst/>
          </a:prstGeom>
        </p:spPr>
        <p:txBody>
          <a:bodyPr lIns="0" tIns="0" rIns="0" bIns="0" rtlCol="0" anchor="t">
            <a:spAutoFit/>
          </a:bodyPr>
          <a:lstStyle/>
          <a:p>
            <a:pPr marL="0" lvl="0" indent="0" algn="ctr">
              <a:lnSpc>
                <a:spcPts val="11028"/>
              </a:lnSpc>
              <a:spcBef>
                <a:spcPct val="0"/>
              </a:spcBef>
            </a:pPr>
            <a:r>
              <a:rPr lang="en-US" sz="10117" spc="-273">
                <a:solidFill>
                  <a:srgbClr val="365B6D"/>
                </a:solidFill>
                <a:latin typeface="Archivo Black"/>
                <a:ea typeface="Archivo Black"/>
                <a:cs typeface="Archivo Black"/>
                <a:sym typeface="Archivo Black"/>
              </a:rPr>
              <a:t>Himno Inicial</a:t>
            </a:r>
          </a:p>
        </p:txBody>
      </p:sp>
      <p:sp>
        <p:nvSpPr>
          <p:cNvPr id="5" name="TextBox 5"/>
          <p:cNvSpPr txBox="1"/>
          <p:nvPr/>
        </p:nvSpPr>
        <p:spPr>
          <a:xfrm>
            <a:off x="5129924" y="5552170"/>
            <a:ext cx="8028151" cy="863600"/>
          </a:xfrm>
          <a:prstGeom prst="rect">
            <a:avLst/>
          </a:prstGeom>
        </p:spPr>
        <p:txBody>
          <a:bodyPr lIns="0" tIns="0" rIns="0" bIns="0" rtlCol="0" anchor="t">
            <a:spAutoFit/>
          </a:bodyPr>
          <a:lstStyle/>
          <a:p>
            <a:pPr marL="0" lvl="0" indent="0" algn="ctr">
              <a:lnSpc>
                <a:spcPts val="7000"/>
              </a:lnSpc>
              <a:spcBef>
                <a:spcPct val="0"/>
              </a:spcBef>
            </a:pPr>
            <a:r>
              <a:rPr lang="en-US" sz="5000">
                <a:solidFill>
                  <a:srgbClr val="000000"/>
                </a:solidFill>
                <a:latin typeface="Open Sans"/>
                <a:ea typeface="Open Sans"/>
                <a:cs typeface="Open Sans"/>
                <a:sym typeface="Open Sans"/>
              </a:rPr>
              <a:t>#  577, Yo quiero trabajar</a:t>
            </a:r>
          </a:p>
        </p:txBody>
      </p:sp>
      <p:sp>
        <p:nvSpPr>
          <p:cNvPr id="6" name="TextBox 6"/>
          <p:cNvSpPr txBox="1"/>
          <p:nvPr/>
        </p:nvSpPr>
        <p:spPr>
          <a:xfrm>
            <a:off x="5925776" y="9585901"/>
            <a:ext cx="6436449" cy="281940"/>
          </a:xfrm>
          <a:prstGeom prst="rect">
            <a:avLst/>
          </a:prstGeom>
        </p:spPr>
        <p:txBody>
          <a:bodyPr lIns="0" tIns="0" rIns="0" bIns="0" rtlCol="0" anchor="t">
            <a:spAutoFit/>
          </a:bodyPr>
          <a:lstStyle/>
          <a:p>
            <a:pPr marL="0" lvl="0" indent="0" algn="ctr">
              <a:lnSpc>
                <a:spcPts val="2399"/>
              </a:lnSpc>
              <a:spcBef>
                <a:spcPct val="0"/>
              </a:spcBef>
            </a:pPr>
            <a:r>
              <a:rPr lang="en-US" sz="1599" spc="6">
                <a:solidFill>
                  <a:srgbClr val="365B6D">
                    <a:alpha val="40000"/>
                  </a:srgbClr>
                </a:solidFill>
                <a:latin typeface="Questrial"/>
                <a:ea typeface="Questrial"/>
                <a:cs typeface="Questrial"/>
                <a:sym typeface="Questrial"/>
              </a:rPr>
              <a:t>recursos-biblicos.com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EF8FA"/>
        </a:solidFill>
        <a:effectLst/>
      </p:bgPr>
    </p:bg>
    <p:spTree>
      <p:nvGrpSpPr>
        <p:cNvPr id="1" name=""/>
        <p:cNvGrpSpPr/>
        <p:nvPr/>
      </p:nvGrpSpPr>
      <p:grpSpPr>
        <a:xfrm>
          <a:off x="0" y="0"/>
          <a:ext cx="0" cy="0"/>
          <a:chOff x="0" y="0"/>
          <a:chExt cx="0" cy="0"/>
        </a:xfrm>
      </p:grpSpPr>
      <p:sp>
        <p:nvSpPr>
          <p:cNvPr id="2" name="Freeform 2"/>
          <p:cNvSpPr/>
          <p:nvPr/>
        </p:nvSpPr>
        <p:spPr>
          <a:xfrm rot="-5400000">
            <a:off x="1246444" y="4264236"/>
            <a:ext cx="2121834" cy="1758527"/>
          </a:xfrm>
          <a:custGeom>
            <a:avLst/>
            <a:gdLst/>
            <a:ahLst/>
            <a:cxnLst/>
            <a:rect l="l" t="t" r="r" b="b"/>
            <a:pathLst>
              <a:path w="2121834" h="1758527">
                <a:moveTo>
                  <a:pt x="0" y="0"/>
                </a:moveTo>
                <a:lnTo>
                  <a:pt x="2121834" y="0"/>
                </a:lnTo>
                <a:lnTo>
                  <a:pt x="2121834" y="1758528"/>
                </a:lnTo>
                <a:lnTo>
                  <a:pt x="0" y="1758528"/>
                </a:lnTo>
                <a:lnTo>
                  <a:pt x="0" y="0"/>
                </a:lnTo>
                <a:close/>
              </a:path>
            </a:pathLst>
          </a:custGeom>
          <a:blipFill>
            <a:blip>
              <a:extLst>
                <a:ext uri="{96DAC541-7B7A-43D3-8B79-37D633B846F1}">
                  <asvg:svgBlip xmlns:asvg="http://schemas.microsoft.com/office/drawing/2016/SVG/main" r:embed="rId2"/>
                </a:ext>
              </a:extLst>
            </a:blip>
            <a:stretch>
              <a:fillRect l="-226276"/>
            </a:stretch>
          </a:blipFill>
        </p:spPr>
        <p:txBody>
          <a:bodyPr/>
          <a:lstStyle/>
          <a:p>
            <a:endParaRPr lang="es-CO"/>
          </a:p>
        </p:txBody>
      </p:sp>
      <p:sp>
        <p:nvSpPr>
          <p:cNvPr id="3" name="TextBox 3"/>
          <p:cNvSpPr txBox="1"/>
          <p:nvPr/>
        </p:nvSpPr>
        <p:spPr>
          <a:xfrm>
            <a:off x="1994999" y="4422955"/>
            <a:ext cx="750685" cy="931660"/>
          </a:xfrm>
          <a:prstGeom prst="rect">
            <a:avLst/>
          </a:prstGeom>
        </p:spPr>
        <p:txBody>
          <a:bodyPr lIns="0" tIns="0" rIns="0" bIns="0" rtlCol="0" anchor="t">
            <a:spAutoFit/>
          </a:bodyPr>
          <a:lstStyle/>
          <a:p>
            <a:pPr marL="0" lvl="1" indent="0" algn="ctr">
              <a:lnSpc>
                <a:spcPts val="7782"/>
              </a:lnSpc>
              <a:spcBef>
                <a:spcPct val="0"/>
              </a:spcBef>
            </a:pPr>
            <a:r>
              <a:rPr lang="en-US" sz="4956" b="1">
                <a:solidFill>
                  <a:srgbClr val="FFFFFF"/>
                </a:solidFill>
                <a:latin typeface="Open Sans Bold"/>
                <a:ea typeface="Open Sans Bold"/>
                <a:cs typeface="Open Sans Bold"/>
                <a:sym typeface="Open Sans Bold"/>
              </a:rPr>
              <a:t>2</a:t>
            </a:r>
          </a:p>
        </p:txBody>
      </p:sp>
      <p:sp>
        <p:nvSpPr>
          <p:cNvPr id="4" name="TextBox 4"/>
          <p:cNvSpPr txBox="1"/>
          <p:nvPr/>
        </p:nvSpPr>
        <p:spPr>
          <a:xfrm>
            <a:off x="3518399" y="3428603"/>
            <a:ext cx="13740901" cy="3015615"/>
          </a:xfrm>
          <a:prstGeom prst="rect">
            <a:avLst/>
          </a:prstGeom>
        </p:spPr>
        <p:txBody>
          <a:bodyPr lIns="0" tIns="0" rIns="0" bIns="0" rtlCol="0" anchor="t">
            <a:spAutoFit/>
          </a:bodyPr>
          <a:lstStyle/>
          <a:p>
            <a:pPr marL="0" lvl="0" indent="0" algn="ctr">
              <a:lnSpc>
                <a:spcPts val="7980"/>
              </a:lnSpc>
            </a:pPr>
            <a:r>
              <a:rPr lang="en-US" sz="6000" spc="-120">
                <a:solidFill>
                  <a:srgbClr val="365B6D"/>
                </a:solidFill>
                <a:latin typeface="Archivo Black"/>
                <a:ea typeface="Archivo Black"/>
                <a:cs typeface="Archivo Black"/>
                <a:sym typeface="Archivo Black"/>
              </a:rPr>
              <a:t>¿Cómo define Pablo la naturaleza intrínseca del oficio de liderazgo en relación con la obra de Dios?</a:t>
            </a:r>
          </a:p>
        </p:txBody>
      </p:sp>
      <p:sp>
        <p:nvSpPr>
          <p:cNvPr id="5" name="TextBox 5"/>
          <p:cNvSpPr txBox="1"/>
          <p:nvPr/>
        </p:nvSpPr>
        <p:spPr>
          <a:xfrm>
            <a:off x="5925776" y="9585901"/>
            <a:ext cx="6436449" cy="281940"/>
          </a:xfrm>
          <a:prstGeom prst="rect">
            <a:avLst/>
          </a:prstGeom>
        </p:spPr>
        <p:txBody>
          <a:bodyPr lIns="0" tIns="0" rIns="0" bIns="0" rtlCol="0" anchor="t">
            <a:spAutoFit/>
          </a:bodyPr>
          <a:lstStyle/>
          <a:p>
            <a:pPr marL="0" lvl="0" indent="0" algn="ctr">
              <a:lnSpc>
                <a:spcPts val="2399"/>
              </a:lnSpc>
              <a:spcBef>
                <a:spcPct val="0"/>
              </a:spcBef>
            </a:pPr>
            <a:r>
              <a:rPr lang="en-US" sz="1599" spc="6">
                <a:solidFill>
                  <a:srgbClr val="365B6D">
                    <a:alpha val="40000"/>
                  </a:srgbClr>
                </a:solidFill>
                <a:latin typeface="Questrial"/>
                <a:ea typeface="Questrial"/>
                <a:cs typeface="Questrial"/>
                <a:sym typeface="Questrial"/>
              </a:rPr>
              <a:t>recursos-biblicos.com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EF8FA"/>
        </a:solidFill>
        <a:effectLst/>
      </p:bgPr>
    </p:bg>
    <p:spTree>
      <p:nvGrpSpPr>
        <p:cNvPr id="1" name=""/>
        <p:cNvGrpSpPr/>
        <p:nvPr/>
      </p:nvGrpSpPr>
      <p:grpSpPr>
        <a:xfrm>
          <a:off x="0" y="0"/>
          <a:ext cx="0" cy="0"/>
          <a:chOff x="0" y="0"/>
          <a:chExt cx="0" cy="0"/>
        </a:xfrm>
      </p:grpSpPr>
      <p:grpSp>
        <p:nvGrpSpPr>
          <p:cNvPr id="2" name="Group 2"/>
          <p:cNvGrpSpPr/>
          <p:nvPr/>
        </p:nvGrpSpPr>
        <p:grpSpPr>
          <a:xfrm>
            <a:off x="2974597" y="1664533"/>
            <a:ext cx="12338807" cy="6957933"/>
            <a:chOff x="0" y="0"/>
            <a:chExt cx="9202124" cy="5189137"/>
          </a:xfrm>
        </p:grpSpPr>
        <p:sp>
          <p:nvSpPr>
            <p:cNvPr id="3" name="Freeform 3"/>
            <p:cNvSpPr/>
            <p:nvPr/>
          </p:nvSpPr>
          <p:spPr>
            <a:xfrm>
              <a:off x="0" y="0"/>
              <a:ext cx="9202124" cy="5189138"/>
            </a:xfrm>
            <a:custGeom>
              <a:avLst/>
              <a:gdLst/>
              <a:ahLst/>
              <a:cxnLst/>
              <a:rect l="l" t="t" r="r" b="b"/>
              <a:pathLst>
                <a:path w="9202124" h="5189138">
                  <a:moveTo>
                    <a:pt x="8232479" y="0"/>
                  </a:moveTo>
                  <a:lnTo>
                    <a:pt x="969645" y="0"/>
                  </a:lnTo>
                  <a:cubicBezTo>
                    <a:pt x="434975" y="0"/>
                    <a:pt x="0" y="434975"/>
                    <a:pt x="0" y="2594569"/>
                  </a:cubicBezTo>
                  <a:cubicBezTo>
                    <a:pt x="0" y="4754163"/>
                    <a:pt x="434975" y="5189138"/>
                    <a:pt x="969645" y="5189138"/>
                  </a:cubicBezTo>
                  <a:lnTo>
                    <a:pt x="8232479" y="5189138"/>
                  </a:lnTo>
                  <a:cubicBezTo>
                    <a:pt x="8767149" y="5189138"/>
                    <a:pt x="9202124" y="4754163"/>
                    <a:pt x="9202124" y="2594569"/>
                  </a:cubicBezTo>
                  <a:cubicBezTo>
                    <a:pt x="9202124" y="434975"/>
                    <a:pt x="8767149" y="0"/>
                    <a:pt x="8232479" y="0"/>
                  </a:cubicBezTo>
                  <a:close/>
                  <a:moveTo>
                    <a:pt x="8232479" y="5163738"/>
                  </a:moveTo>
                  <a:lnTo>
                    <a:pt x="969645" y="5163738"/>
                  </a:lnTo>
                  <a:cubicBezTo>
                    <a:pt x="448945" y="5163738"/>
                    <a:pt x="25400" y="4740192"/>
                    <a:pt x="25400" y="2594569"/>
                  </a:cubicBezTo>
                  <a:cubicBezTo>
                    <a:pt x="25400" y="448945"/>
                    <a:pt x="448945" y="25400"/>
                    <a:pt x="969645" y="25400"/>
                  </a:cubicBezTo>
                  <a:lnTo>
                    <a:pt x="8232479" y="25400"/>
                  </a:lnTo>
                  <a:cubicBezTo>
                    <a:pt x="8753179" y="25400"/>
                    <a:pt x="9176724" y="448945"/>
                    <a:pt x="9176724" y="2594569"/>
                  </a:cubicBezTo>
                  <a:cubicBezTo>
                    <a:pt x="9176724" y="4740192"/>
                    <a:pt x="8753179" y="5163738"/>
                    <a:pt x="8232479" y="5163738"/>
                  </a:cubicBezTo>
                  <a:close/>
                </a:path>
              </a:pathLst>
            </a:custGeom>
            <a:solidFill>
              <a:srgbClr val="365B6D"/>
            </a:solidFill>
          </p:spPr>
          <p:txBody>
            <a:bodyPr/>
            <a:lstStyle/>
            <a:p>
              <a:endParaRPr lang="es-CO"/>
            </a:p>
          </p:txBody>
        </p:sp>
      </p:grpSp>
      <p:sp>
        <p:nvSpPr>
          <p:cNvPr id="4" name="TextBox 4"/>
          <p:cNvSpPr txBox="1"/>
          <p:nvPr/>
        </p:nvSpPr>
        <p:spPr>
          <a:xfrm>
            <a:off x="3828345" y="2690266"/>
            <a:ext cx="10350948" cy="4330065"/>
          </a:xfrm>
          <a:prstGeom prst="rect">
            <a:avLst/>
          </a:prstGeom>
        </p:spPr>
        <p:txBody>
          <a:bodyPr lIns="0" tIns="0" rIns="0" bIns="0" rtlCol="0" anchor="t">
            <a:spAutoFit/>
          </a:bodyPr>
          <a:lstStyle/>
          <a:p>
            <a:pPr marL="0" lvl="0" indent="0" algn="ctr">
              <a:lnSpc>
                <a:spcPts val="4290"/>
              </a:lnSpc>
              <a:spcBef>
                <a:spcPct val="0"/>
              </a:spcBef>
            </a:pPr>
            <a:r>
              <a:rPr lang="en-US" sz="3300">
                <a:solidFill>
                  <a:srgbClr val="000000"/>
                </a:solidFill>
                <a:latin typeface="Open Sans"/>
                <a:ea typeface="Open Sans"/>
                <a:cs typeface="Open Sans"/>
                <a:sym typeface="Open Sans"/>
              </a:rPr>
              <a:t>Pablo describe el liderazgo como el «ministerio de la reconciliación» (2 Corintios 5: 18). Bajo este principio, el líder actúa como un embajador de Cristo, cuya tarea no nace de una iniciativa propia, sino que proviene de Dios. El liderazgo consiste en proclamar la obra redentora y exhortar a la comunidad a mantener su relación con el Creador, actuando como instrumentos de paz.</a:t>
            </a:r>
          </a:p>
        </p:txBody>
      </p:sp>
      <p:sp>
        <p:nvSpPr>
          <p:cNvPr id="5" name="TextBox 5"/>
          <p:cNvSpPr txBox="1"/>
          <p:nvPr/>
        </p:nvSpPr>
        <p:spPr>
          <a:xfrm>
            <a:off x="5925776" y="9585901"/>
            <a:ext cx="6436449" cy="281940"/>
          </a:xfrm>
          <a:prstGeom prst="rect">
            <a:avLst/>
          </a:prstGeom>
        </p:spPr>
        <p:txBody>
          <a:bodyPr lIns="0" tIns="0" rIns="0" bIns="0" rtlCol="0" anchor="t">
            <a:spAutoFit/>
          </a:bodyPr>
          <a:lstStyle/>
          <a:p>
            <a:pPr marL="0" lvl="0" indent="0" algn="ctr">
              <a:lnSpc>
                <a:spcPts val="2399"/>
              </a:lnSpc>
              <a:spcBef>
                <a:spcPct val="0"/>
              </a:spcBef>
            </a:pPr>
            <a:r>
              <a:rPr lang="en-US" sz="1599" spc="6">
                <a:solidFill>
                  <a:srgbClr val="365B6D">
                    <a:alpha val="40000"/>
                  </a:srgbClr>
                </a:solidFill>
                <a:latin typeface="Questrial"/>
                <a:ea typeface="Questrial"/>
                <a:cs typeface="Questrial"/>
                <a:sym typeface="Questrial"/>
              </a:rPr>
              <a:t>recursos-biblicos.com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111" b="-9111"/>
            </a:stretch>
          </a:blipFill>
        </p:spPr>
        <p:txBody>
          <a:bodyPr/>
          <a:lstStyle/>
          <a:p>
            <a:endParaRPr lang="es-CO"/>
          </a:p>
        </p:txBody>
      </p:sp>
      <p:sp>
        <p:nvSpPr>
          <p:cNvPr id="3" name="TextBox 3"/>
          <p:cNvSpPr txBox="1"/>
          <p:nvPr/>
        </p:nvSpPr>
        <p:spPr>
          <a:xfrm>
            <a:off x="2011334" y="1095375"/>
            <a:ext cx="14265333" cy="1149985"/>
          </a:xfrm>
          <a:prstGeom prst="rect">
            <a:avLst/>
          </a:prstGeom>
        </p:spPr>
        <p:txBody>
          <a:bodyPr lIns="0" tIns="0" rIns="0" bIns="0" rtlCol="0" anchor="t">
            <a:spAutoFit/>
          </a:bodyPr>
          <a:lstStyle/>
          <a:p>
            <a:pPr marL="0" lvl="0" indent="0" algn="ctr">
              <a:lnSpc>
                <a:spcPts val="8720"/>
              </a:lnSpc>
              <a:spcBef>
                <a:spcPct val="0"/>
              </a:spcBef>
            </a:pPr>
            <a:r>
              <a:rPr lang="en-US" sz="8000" spc="-216">
                <a:solidFill>
                  <a:srgbClr val="365B6D"/>
                </a:solidFill>
                <a:latin typeface="Archivo Black"/>
                <a:ea typeface="Archivo Black"/>
                <a:cs typeface="Archivo Black"/>
                <a:sym typeface="Archivo Black"/>
              </a:rPr>
              <a:t>Lectura Bíblica y Oración</a:t>
            </a:r>
          </a:p>
        </p:txBody>
      </p:sp>
      <p:sp>
        <p:nvSpPr>
          <p:cNvPr id="4" name="TextBox 4"/>
          <p:cNvSpPr txBox="1"/>
          <p:nvPr/>
        </p:nvSpPr>
        <p:spPr>
          <a:xfrm>
            <a:off x="4719534" y="2833415"/>
            <a:ext cx="9122524" cy="3971925"/>
          </a:xfrm>
          <a:prstGeom prst="rect">
            <a:avLst/>
          </a:prstGeom>
        </p:spPr>
        <p:txBody>
          <a:bodyPr lIns="0" tIns="0" rIns="0" bIns="0" rtlCol="0" anchor="t">
            <a:spAutoFit/>
          </a:bodyPr>
          <a:lstStyle/>
          <a:p>
            <a:pPr algn="ctr">
              <a:lnSpc>
                <a:spcPts val="6300"/>
              </a:lnSpc>
            </a:pPr>
            <a:r>
              <a:rPr lang="en-US" sz="4500">
                <a:solidFill>
                  <a:srgbClr val="000000"/>
                </a:solidFill>
                <a:latin typeface="Open Sans"/>
                <a:ea typeface="Open Sans"/>
                <a:cs typeface="Open Sans"/>
                <a:sym typeface="Open Sans"/>
              </a:rPr>
              <a:t>“Por lo cual, teniendo nosotros este ministerio según la misericordia que hemos recibido, no desmayamos”</a:t>
            </a:r>
          </a:p>
          <a:p>
            <a:pPr marL="0" lvl="0" indent="0" algn="ctr">
              <a:lnSpc>
                <a:spcPts val="6300"/>
              </a:lnSpc>
              <a:spcBef>
                <a:spcPct val="0"/>
              </a:spcBef>
            </a:pPr>
            <a:r>
              <a:rPr lang="en-US" sz="4500">
                <a:solidFill>
                  <a:srgbClr val="000000"/>
                </a:solidFill>
                <a:latin typeface="Open Sans"/>
                <a:ea typeface="Open Sans"/>
                <a:cs typeface="Open Sans"/>
                <a:sym typeface="Open Sans"/>
              </a:rPr>
              <a:t> 2 Corintios 4:1</a:t>
            </a:r>
          </a:p>
        </p:txBody>
      </p:sp>
      <p:sp>
        <p:nvSpPr>
          <p:cNvPr id="5" name="Freeform 5"/>
          <p:cNvSpPr/>
          <p:nvPr/>
        </p:nvSpPr>
        <p:spPr>
          <a:xfrm>
            <a:off x="8188779" y="7347857"/>
            <a:ext cx="1910443" cy="1910443"/>
          </a:xfrm>
          <a:custGeom>
            <a:avLst/>
            <a:gdLst/>
            <a:ahLst/>
            <a:cxnLst/>
            <a:rect l="l" t="t" r="r" b="b"/>
            <a:pathLst>
              <a:path w="1910443" h="1910443">
                <a:moveTo>
                  <a:pt x="0" y="0"/>
                </a:moveTo>
                <a:lnTo>
                  <a:pt x="1910442" y="0"/>
                </a:lnTo>
                <a:lnTo>
                  <a:pt x="1910442" y="1910443"/>
                </a:lnTo>
                <a:lnTo>
                  <a:pt x="0" y="191044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
        <p:nvSpPr>
          <p:cNvPr id="6" name="TextBox 6"/>
          <p:cNvSpPr txBox="1"/>
          <p:nvPr/>
        </p:nvSpPr>
        <p:spPr>
          <a:xfrm>
            <a:off x="5925776" y="9585901"/>
            <a:ext cx="6436449" cy="281940"/>
          </a:xfrm>
          <a:prstGeom prst="rect">
            <a:avLst/>
          </a:prstGeom>
        </p:spPr>
        <p:txBody>
          <a:bodyPr lIns="0" tIns="0" rIns="0" bIns="0" rtlCol="0" anchor="t">
            <a:spAutoFit/>
          </a:bodyPr>
          <a:lstStyle/>
          <a:p>
            <a:pPr marL="0" lvl="0" indent="0" algn="ctr">
              <a:lnSpc>
                <a:spcPts val="2399"/>
              </a:lnSpc>
              <a:spcBef>
                <a:spcPct val="0"/>
              </a:spcBef>
            </a:pPr>
            <a:r>
              <a:rPr lang="en-US" sz="1599" spc="6">
                <a:solidFill>
                  <a:srgbClr val="365B6D">
                    <a:alpha val="40000"/>
                  </a:srgbClr>
                </a:solidFill>
                <a:latin typeface="Questrial"/>
                <a:ea typeface="Questrial"/>
                <a:cs typeface="Questrial"/>
                <a:sym typeface="Questrial"/>
              </a:rPr>
              <a:t>recursos-biblicos.com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777" b="-7777"/>
            </a:stretch>
          </a:blipFill>
        </p:spPr>
        <p:txBody>
          <a:bodyPr/>
          <a:lstStyle/>
          <a:p>
            <a:endParaRPr lang="es-CO"/>
          </a:p>
        </p:txBody>
      </p:sp>
      <p:sp>
        <p:nvSpPr>
          <p:cNvPr id="3" name="TextBox 3"/>
          <p:cNvSpPr txBox="1"/>
          <p:nvPr/>
        </p:nvSpPr>
        <p:spPr>
          <a:xfrm>
            <a:off x="2011334" y="3685858"/>
            <a:ext cx="14265333" cy="1446266"/>
          </a:xfrm>
          <a:prstGeom prst="rect">
            <a:avLst/>
          </a:prstGeom>
        </p:spPr>
        <p:txBody>
          <a:bodyPr lIns="0" tIns="0" rIns="0" bIns="0" rtlCol="0" anchor="t">
            <a:spAutoFit/>
          </a:bodyPr>
          <a:lstStyle/>
          <a:p>
            <a:pPr marL="0" lvl="0" indent="0" algn="ctr">
              <a:lnSpc>
                <a:spcPts val="11028"/>
              </a:lnSpc>
              <a:spcBef>
                <a:spcPct val="0"/>
              </a:spcBef>
            </a:pPr>
            <a:r>
              <a:rPr lang="en-US" sz="10117" spc="-273">
                <a:solidFill>
                  <a:srgbClr val="365B6D"/>
                </a:solidFill>
                <a:latin typeface="Archivo Black"/>
                <a:ea typeface="Archivo Black"/>
                <a:cs typeface="Archivo Black"/>
                <a:sym typeface="Archivo Black"/>
              </a:rPr>
              <a:t>Música Especial</a:t>
            </a:r>
          </a:p>
        </p:txBody>
      </p:sp>
      <p:sp>
        <p:nvSpPr>
          <p:cNvPr id="4" name="TextBox 4"/>
          <p:cNvSpPr txBox="1"/>
          <p:nvPr/>
        </p:nvSpPr>
        <p:spPr>
          <a:xfrm>
            <a:off x="5925776" y="9585901"/>
            <a:ext cx="6436449" cy="281940"/>
          </a:xfrm>
          <a:prstGeom prst="rect">
            <a:avLst/>
          </a:prstGeom>
        </p:spPr>
        <p:txBody>
          <a:bodyPr lIns="0" tIns="0" rIns="0" bIns="0" rtlCol="0" anchor="t">
            <a:spAutoFit/>
          </a:bodyPr>
          <a:lstStyle/>
          <a:p>
            <a:pPr marL="0" lvl="0" indent="0" algn="ctr">
              <a:lnSpc>
                <a:spcPts val="2399"/>
              </a:lnSpc>
              <a:spcBef>
                <a:spcPct val="0"/>
              </a:spcBef>
            </a:pPr>
            <a:r>
              <a:rPr lang="en-US" sz="1599" spc="6">
                <a:solidFill>
                  <a:srgbClr val="365B6D">
                    <a:alpha val="40000"/>
                  </a:srgbClr>
                </a:solidFill>
                <a:latin typeface="Questrial"/>
                <a:ea typeface="Questrial"/>
                <a:cs typeface="Questrial"/>
                <a:sym typeface="Questrial"/>
              </a:rPr>
              <a:t>recursos-biblicos.com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750</Words>
  <Application>Microsoft Office PowerPoint</Application>
  <PresentationFormat>Personalizado</PresentationFormat>
  <Paragraphs>51</Paragraphs>
  <Slides>19</Slides>
  <Notes>0</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19</vt:i4>
      </vt:variant>
    </vt:vector>
  </HeadingPairs>
  <TitlesOfParts>
    <vt:vector size="28" baseType="lpstr">
      <vt:lpstr>Archivo Black</vt:lpstr>
      <vt:lpstr>Arial</vt:lpstr>
      <vt:lpstr>Questrial</vt:lpstr>
      <vt:lpstr>Open Sans</vt:lpstr>
      <vt:lpstr>Calibri</vt:lpstr>
      <vt:lpstr>Open Sans Bold</vt:lpstr>
      <vt:lpstr>Garet Bold</vt:lpstr>
      <vt:lpstr>Open Sans Bold Italics</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Programa DIA PPT 05-09-26</dc:title>
  <cp:lastModifiedBy>Diego Castilla</cp:lastModifiedBy>
  <cp:revision>2</cp:revision>
  <dcterms:created xsi:type="dcterms:W3CDTF">2006-08-16T00:00:00Z</dcterms:created>
  <dcterms:modified xsi:type="dcterms:W3CDTF">2026-09-01T15:59:31Z</dcterms:modified>
  <dc:identifier>DAHT9oSiGRw</dc:identifier>
</cp:coreProperties>
</file>