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Montserrat Medium" charset="1" panose="00000600000000000000"/>
      <p:regular r:id="rId24"/>
    </p:embeddedFont>
    <p:embeddedFont>
      <p:font typeface="Maharlika" charset="1" panose="00000000000000000000"/>
      <p:regular r:id="rId25"/>
    </p:embeddedFont>
    <p:embeddedFont>
      <p:font typeface="Belleza" charset="1" panose="02000503050000020003"/>
      <p:regular r:id="rId26"/>
    </p:embeddedFont>
    <p:embeddedFont>
      <p:font typeface="Montserrat" charset="1" panose="00000500000000000000"/>
      <p:regular r:id="rId27"/>
    </p:embeddedFont>
    <p:embeddedFont>
      <p:font typeface="Montserrat Semi-Bold" charset="1" panose="00000700000000000000"/>
      <p:regular r:id="rId28"/>
    </p:embeddedFont>
    <p:embeddedFont>
      <p:font typeface="Montserrat Bold" charset="1" panose="000008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1ED"/>
        </a:solidFill>
      </p:bgPr>
    </p:bg>
    <p:spTree>
      <p:nvGrpSpPr>
        <p:cNvPr id="1" name=""/>
        <p:cNvGrpSpPr/>
        <p:nvPr/>
      </p:nvGrpSpPr>
      <p:grpSpPr>
        <a:xfrm>
          <a:off x="0" y="0"/>
          <a:ext cx="0" cy="0"/>
          <a:chOff x="0" y="0"/>
          <a:chExt cx="0" cy="0"/>
        </a:xfrm>
      </p:grpSpPr>
      <p:grpSp>
        <p:nvGrpSpPr>
          <p:cNvPr name="Group 2" id="2"/>
          <p:cNvGrpSpPr/>
          <p:nvPr/>
        </p:nvGrpSpPr>
        <p:grpSpPr>
          <a:xfrm rot="0">
            <a:off x="13332566" y="-336424"/>
            <a:ext cx="9375150" cy="11127223"/>
            <a:chOff x="0" y="0"/>
            <a:chExt cx="3143689" cy="3731197"/>
          </a:xfrm>
        </p:grpSpPr>
        <p:sp>
          <p:nvSpPr>
            <p:cNvPr name="Freeform 3" id="3"/>
            <p:cNvSpPr/>
            <p:nvPr/>
          </p:nvSpPr>
          <p:spPr>
            <a:xfrm flipH="false" flipV="false" rot="0">
              <a:off x="0" y="0"/>
              <a:ext cx="3143689" cy="3731197"/>
            </a:xfrm>
            <a:custGeom>
              <a:avLst/>
              <a:gdLst/>
              <a:ahLst/>
              <a:cxnLst/>
              <a:rect r="r" b="b" t="t" l="l"/>
              <a:pathLst>
                <a:path h="3731197" w="3143689">
                  <a:moveTo>
                    <a:pt x="0" y="0"/>
                  </a:moveTo>
                  <a:lnTo>
                    <a:pt x="3143689" y="0"/>
                  </a:lnTo>
                  <a:lnTo>
                    <a:pt x="3143689" y="3731197"/>
                  </a:lnTo>
                  <a:lnTo>
                    <a:pt x="0" y="3731197"/>
                  </a:lnTo>
                  <a:close/>
                </a:path>
              </a:pathLst>
            </a:custGeom>
            <a:solidFill>
              <a:srgbClr val="B08047"/>
            </a:solidFill>
          </p:spPr>
        </p:sp>
      </p:grpSp>
      <p:grpSp>
        <p:nvGrpSpPr>
          <p:cNvPr name="Group 4" id="4"/>
          <p:cNvGrpSpPr/>
          <p:nvPr/>
        </p:nvGrpSpPr>
        <p:grpSpPr>
          <a:xfrm rot="0">
            <a:off x="10607488" y="704234"/>
            <a:ext cx="7680512" cy="8878532"/>
            <a:chOff x="0" y="0"/>
            <a:chExt cx="10240682" cy="11838042"/>
          </a:xfrm>
        </p:grpSpPr>
        <p:pic>
          <p:nvPicPr>
            <p:cNvPr name="Picture 5" id="5"/>
            <p:cNvPicPr>
              <a:picLocks noChangeAspect="true"/>
            </p:cNvPicPr>
            <p:nvPr/>
          </p:nvPicPr>
          <p:blipFill>
            <a:blip r:embed="rId2"/>
            <a:srcRect l="38726" t="0" r="25228" b="0"/>
            <a:stretch>
              <a:fillRect/>
            </a:stretch>
          </p:blipFill>
          <p:spPr>
            <a:xfrm flipH="false" flipV="false">
              <a:off x="0" y="0"/>
              <a:ext cx="10240682" cy="11838042"/>
            </a:xfrm>
            <a:prstGeom prst="rect">
              <a:avLst/>
            </a:prstGeom>
          </p:spPr>
        </p:pic>
      </p:grpSp>
      <p:grpSp>
        <p:nvGrpSpPr>
          <p:cNvPr name="Group 6" id="6"/>
          <p:cNvGrpSpPr/>
          <p:nvPr/>
        </p:nvGrpSpPr>
        <p:grpSpPr>
          <a:xfrm rot="0">
            <a:off x="-2206785" y="9434153"/>
            <a:ext cx="12814273" cy="265142"/>
            <a:chOff x="0" y="0"/>
            <a:chExt cx="27620526" cy="571500"/>
          </a:xfrm>
        </p:grpSpPr>
        <p:sp>
          <p:nvSpPr>
            <p:cNvPr name="Freeform 7" id="7"/>
            <p:cNvSpPr/>
            <p:nvPr/>
          </p:nvSpPr>
          <p:spPr>
            <a:xfrm flipH="false" flipV="false" rot="0">
              <a:off x="0" y="255270"/>
              <a:ext cx="27620525" cy="69850"/>
            </a:xfrm>
            <a:custGeom>
              <a:avLst/>
              <a:gdLst/>
              <a:ahLst/>
              <a:cxnLst/>
              <a:rect r="r" b="b" t="t" l="l"/>
              <a:pathLst>
                <a:path h="69850" w="27620525">
                  <a:moveTo>
                    <a:pt x="27329696" y="0"/>
                  </a:moveTo>
                  <a:lnTo>
                    <a:pt x="0" y="0"/>
                  </a:lnTo>
                  <a:lnTo>
                    <a:pt x="0" y="69850"/>
                  </a:lnTo>
                  <a:lnTo>
                    <a:pt x="27620525" y="69850"/>
                  </a:lnTo>
                  <a:lnTo>
                    <a:pt x="27620525" y="0"/>
                  </a:lnTo>
                  <a:close/>
                </a:path>
              </a:pathLst>
            </a:custGeom>
            <a:solidFill>
              <a:srgbClr val="B08047"/>
            </a:solidFill>
          </p:spPr>
        </p:sp>
      </p:grpSp>
      <p:grpSp>
        <p:nvGrpSpPr>
          <p:cNvPr name="Group 8" id="8"/>
          <p:cNvGrpSpPr/>
          <p:nvPr/>
        </p:nvGrpSpPr>
        <p:grpSpPr>
          <a:xfrm rot="0">
            <a:off x="-2206785" y="590713"/>
            <a:ext cx="12814273" cy="265142"/>
            <a:chOff x="0" y="0"/>
            <a:chExt cx="27620526" cy="571500"/>
          </a:xfrm>
        </p:grpSpPr>
        <p:sp>
          <p:nvSpPr>
            <p:cNvPr name="Freeform 9" id="9"/>
            <p:cNvSpPr/>
            <p:nvPr/>
          </p:nvSpPr>
          <p:spPr>
            <a:xfrm flipH="false" flipV="false" rot="0">
              <a:off x="0" y="255270"/>
              <a:ext cx="27620525" cy="69850"/>
            </a:xfrm>
            <a:custGeom>
              <a:avLst/>
              <a:gdLst/>
              <a:ahLst/>
              <a:cxnLst/>
              <a:rect r="r" b="b" t="t" l="l"/>
              <a:pathLst>
                <a:path h="69850" w="27620525">
                  <a:moveTo>
                    <a:pt x="27329696" y="0"/>
                  </a:moveTo>
                  <a:lnTo>
                    <a:pt x="0" y="0"/>
                  </a:lnTo>
                  <a:lnTo>
                    <a:pt x="0" y="69850"/>
                  </a:lnTo>
                  <a:lnTo>
                    <a:pt x="27620525" y="69850"/>
                  </a:lnTo>
                  <a:lnTo>
                    <a:pt x="27620525" y="0"/>
                  </a:lnTo>
                  <a:close/>
                </a:path>
              </a:pathLst>
            </a:custGeom>
            <a:solidFill>
              <a:srgbClr val="B08047"/>
            </a:solidFill>
          </p:spPr>
        </p:sp>
      </p:grpSp>
      <p:sp>
        <p:nvSpPr>
          <p:cNvPr name="TextBox 10" id="10"/>
          <p:cNvSpPr txBox="true"/>
          <p:nvPr/>
        </p:nvSpPr>
        <p:spPr>
          <a:xfrm rot="0">
            <a:off x="1814513" y="6818074"/>
            <a:ext cx="5729118" cy="273417"/>
          </a:xfrm>
          <a:prstGeom prst="rect">
            <a:avLst/>
          </a:prstGeom>
        </p:spPr>
        <p:txBody>
          <a:bodyPr anchor="t" rtlCol="false" tIns="0" lIns="0" bIns="0" rIns="0">
            <a:spAutoFit/>
          </a:bodyPr>
          <a:lstStyle/>
          <a:p>
            <a:pPr algn="l">
              <a:lnSpc>
                <a:spcPts val="2254"/>
              </a:lnSpc>
            </a:pPr>
            <a:r>
              <a:rPr lang="en-US" b="true" sz="1610" spc="483">
                <a:solidFill>
                  <a:srgbClr val="777775"/>
                </a:solidFill>
                <a:latin typeface="Montserrat Medium"/>
                <a:ea typeface="Montserrat Medium"/>
                <a:cs typeface="Montserrat Medium"/>
                <a:sym typeface="Montserrat Medium"/>
              </a:rPr>
              <a:t>PROGRAMA DE ESCUELA SABATICA</a:t>
            </a:r>
          </a:p>
        </p:txBody>
      </p:sp>
      <p:sp>
        <p:nvSpPr>
          <p:cNvPr name="TextBox 11" id="11"/>
          <p:cNvSpPr txBox="true"/>
          <p:nvPr/>
        </p:nvSpPr>
        <p:spPr>
          <a:xfrm rot="0">
            <a:off x="1662376" y="3380501"/>
            <a:ext cx="8945112" cy="1862467"/>
          </a:xfrm>
          <a:prstGeom prst="rect">
            <a:avLst/>
          </a:prstGeom>
        </p:spPr>
        <p:txBody>
          <a:bodyPr anchor="t" rtlCol="false" tIns="0" lIns="0" bIns="0" rIns="0">
            <a:spAutoFit/>
          </a:bodyPr>
          <a:lstStyle/>
          <a:p>
            <a:pPr algn="just">
              <a:lnSpc>
                <a:spcPts val="7041"/>
              </a:lnSpc>
            </a:pPr>
            <a:r>
              <a:rPr lang="en-US" sz="6400">
                <a:solidFill>
                  <a:srgbClr val="464542"/>
                </a:solidFill>
                <a:latin typeface="Maharlika"/>
                <a:ea typeface="Maharlika"/>
                <a:cs typeface="Maharlika"/>
                <a:sym typeface="Maharlika"/>
              </a:rPr>
              <a:t>SOY EL TEMPLO DEL ESPIRITU SANTO</a:t>
            </a:r>
          </a:p>
        </p:txBody>
      </p:sp>
      <p:sp>
        <p:nvSpPr>
          <p:cNvPr name="TextBox 12" id="12"/>
          <p:cNvSpPr txBox="true"/>
          <p:nvPr/>
        </p:nvSpPr>
        <p:spPr>
          <a:xfrm rot="0">
            <a:off x="1814512" y="5654858"/>
            <a:ext cx="7750855" cy="442172"/>
          </a:xfrm>
          <a:prstGeom prst="rect">
            <a:avLst/>
          </a:prstGeom>
        </p:spPr>
        <p:txBody>
          <a:bodyPr anchor="t" rtlCol="false" tIns="0" lIns="0" bIns="0" rIns="0">
            <a:spAutoFit/>
          </a:bodyPr>
          <a:lstStyle/>
          <a:p>
            <a:pPr algn="just">
              <a:lnSpc>
                <a:spcPts val="3329"/>
              </a:lnSpc>
            </a:pPr>
            <a:r>
              <a:rPr lang="en-US" sz="3026" spc="605">
                <a:solidFill>
                  <a:srgbClr val="9E8B70"/>
                </a:solidFill>
                <a:latin typeface="Belleza"/>
                <a:ea typeface="Belleza"/>
                <a:cs typeface="Belleza"/>
                <a:sym typeface="Belleza"/>
              </a:rPr>
              <a:t>SANTUARIO VIVIENTE</a:t>
            </a:r>
          </a:p>
        </p:txBody>
      </p:sp>
      <p:sp>
        <p:nvSpPr>
          <p:cNvPr name="TextBox 13" id="13"/>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8155" y="688001"/>
            <a:ext cx="6853112" cy="8844492"/>
            <a:chOff x="0" y="0"/>
            <a:chExt cx="2318213" cy="2991840"/>
          </a:xfrm>
        </p:grpSpPr>
        <p:sp>
          <p:nvSpPr>
            <p:cNvPr name="Freeform 3" id="3"/>
            <p:cNvSpPr/>
            <p:nvPr/>
          </p:nvSpPr>
          <p:spPr>
            <a:xfrm flipH="false" flipV="false" rot="0">
              <a:off x="0" y="0"/>
              <a:ext cx="2318213" cy="2991840"/>
            </a:xfrm>
            <a:custGeom>
              <a:avLst/>
              <a:gdLst/>
              <a:ahLst/>
              <a:cxnLst/>
              <a:rect r="r" b="b" t="t" l="l"/>
              <a:pathLst>
                <a:path h="2991840" w="2318213">
                  <a:moveTo>
                    <a:pt x="0" y="0"/>
                  </a:moveTo>
                  <a:lnTo>
                    <a:pt x="2318213" y="0"/>
                  </a:lnTo>
                  <a:lnTo>
                    <a:pt x="2318213" y="2991840"/>
                  </a:lnTo>
                  <a:lnTo>
                    <a:pt x="0" y="2991840"/>
                  </a:lnTo>
                  <a:close/>
                </a:path>
              </a:pathLst>
            </a:custGeom>
            <a:solidFill>
              <a:srgbClr val="B08047"/>
            </a:solidFill>
          </p:spPr>
        </p:sp>
      </p:grpSp>
      <p:grpSp>
        <p:nvGrpSpPr>
          <p:cNvPr name="Group 4" id="4"/>
          <p:cNvGrpSpPr>
            <a:grpSpLocks noChangeAspect="true"/>
          </p:cNvGrpSpPr>
          <p:nvPr/>
        </p:nvGrpSpPr>
        <p:grpSpPr>
          <a:xfrm rot="0">
            <a:off x="1514446" y="1303625"/>
            <a:ext cx="5308305" cy="7602843"/>
            <a:chOff x="0" y="0"/>
            <a:chExt cx="4433570" cy="6350000"/>
          </a:xfrm>
        </p:grpSpPr>
        <p:sp>
          <p:nvSpPr>
            <p:cNvPr name="Freeform 5" id="5"/>
            <p:cNvSpPr/>
            <p:nvPr/>
          </p:nvSpPr>
          <p:spPr>
            <a:xfrm flipH="false" flipV="false" rot="0">
              <a:off x="0" y="0"/>
              <a:ext cx="4433570" cy="6350000"/>
            </a:xfrm>
            <a:custGeom>
              <a:avLst/>
              <a:gdLst/>
              <a:ahLst/>
              <a:cxnLst/>
              <a:rect r="r" b="b" t="t" l="l"/>
              <a:pathLst>
                <a:path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a:blip r:embed="rId2"/>
              <a:stretch>
                <a:fillRect l="-83064" t="0" r="-83064" b="0"/>
              </a:stretch>
            </a:blipFill>
          </p:spPr>
        </p:sp>
      </p:grpSp>
      <p:sp>
        <p:nvSpPr>
          <p:cNvPr name="TextBox 6" id="6"/>
          <p:cNvSpPr txBox="true"/>
          <p:nvPr/>
        </p:nvSpPr>
        <p:spPr>
          <a:xfrm rot="0">
            <a:off x="9144000" y="3156144"/>
            <a:ext cx="8406612" cy="942975"/>
          </a:xfrm>
          <a:prstGeom prst="rect">
            <a:avLst/>
          </a:prstGeom>
        </p:spPr>
        <p:txBody>
          <a:bodyPr anchor="t" rtlCol="false" tIns="0" lIns="0" bIns="0" rIns="0">
            <a:spAutoFit/>
          </a:bodyPr>
          <a:lstStyle/>
          <a:p>
            <a:pPr algn="l">
              <a:lnSpc>
                <a:spcPts val="6959"/>
              </a:lnSpc>
            </a:pPr>
            <a:r>
              <a:rPr lang="en-US" sz="5799">
                <a:solidFill>
                  <a:srgbClr val="B08047"/>
                </a:solidFill>
                <a:latin typeface="Maharlika"/>
                <a:ea typeface="Maharlika"/>
                <a:cs typeface="Maharlika"/>
                <a:sym typeface="Maharlika"/>
              </a:rPr>
              <a:t>INFORME MISIONERO</a:t>
            </a:r>
          </a:p>
        </p:txBody>
      </p:sp>
      <p:grpSp>
        <p:nvGrpSpPr>
          <p:cNvPr name="Group 7" id="7"/>
          <p:cNvGrpSpPr/>
          <p:nvPr/>
        </p:nvGrpSpPr>
        <p:grpSpPr>
          <a:xfrm rot="-10800000">
            <a:off x="9144000" y="6018644"/>
            <a:ext cx="3039762" cy="262829"/>
            <a:chOff x="0" y="0"/>
            <a:chExt cx="6609700" cy="571500"/>
          </a:xfrm>
        </p:grpSpPr>
        <p:sp>
          <p:nvSpPr>
            <p:cNvPr name="Freeform 8" id="8"/>
            <p:cNvSpPr/>
            <p:nvPr/>
          </p:nvSpPr>
          <p:spPr>
            <a:xfrm flipH="false" flipV="false" rot="0">
              <a:off x="0" y="255270"/>
              <a:ext cx="6609700" cy="69850"/>
            </a:xfrm>
            <a:custGeom>
              <a:avLst/>
              <a:gdLst/>
              <a:ahLst/>
              <a:cxnLst/>
              <a:rect r="r" b="b" t="t" l="l"/>
              <a:pathLst>
                <a:path h="69850" w="6609700">
                  <a:moveTo>
                    <a:pt x="6318870" y="0"/>
                  </a:moveTo>
                  <a:lnTo>
                    <a:pt x="0" y="0"/>
                  </a:lnTo>
                  <a:lnTo>
                    <a:pt x="0" y="69850"/>
                  </a:lnTo>
                  <a:lnTo>
                    <a:pt x="6609700" y="69850"/>
                  </a:lnTo>
                  <a:lnTo>
                    <a:pt x="6609700" y="0"/>
                  </a:lnTo>
                  <a:close/>
                </a:path>
              </a:pathLst>
            </a:custGeom>
            <a:solidFill>
              <a:srgbClr val="464542"/>
            </a:solidFill>
          </p:spPr>
        </p:sp>
      </p:grpSp>
      <p:grpSp>
        <p:nvGrpSpPr>
          <p:cNvPr name="Group 9" id="9"/>
          <p:cNvGrpSpPr/>
          <p:nvPr/>
        </p:nvGrpSpPr>
        <p:grpSpPr>
          <a:xfrm rot="-10800000">
            <a:off x="15263486" y="9389418"/>
            <a:ext cx="3024514" cy="262829"/>
            <a:chOff x="0" y="0"/>
            <a:chExt cx="6576545" cy="571500"/>
          </a:xfrm>
        </p:grpSpPr>
        <p:sp>
          <p:nvSpPr>
            <p:cNvPr name="Freeform 10" id="10"/>
            <p:cNvSpPr/>
            <p:nvPr/>
          </p:nvSpPr>
          <p:spPr>
            <a:xfrm flipH="false" flipV="false" rot="0">
              <a:off x="0" y="255270"/>
              <a:ext cx="6576545" cy="69850"/>
            </a:xfrm>
            <a:custGeom>
              <a:avLst/>
              <a:gdLst/>
              <a:ahLst/>
              <a:cxnLst/>
              <a:rect r="r" b="b" t="t" l="l"/>
              <a:pathLst>
                <a:path h="69850" w="6576545">
                  <a:moveTo>
                    <a:pt x="6285715" y="0"/>
                  </a:moveTo>
                  <a:lnTo>
                    <a:pt x="0" y="0"/>
                  </a:lnTo>
                  <a:lnTo>
                    <a:pt x="0" y="69850"/>
                  </a:lnTo>
                  <a:lnTo>
                    <a:pt x="6576545" y="69850"/>
                  </a:lnTo>
                  <a:lnTo>
                    <a:pt x="6576545" y="0"/>
                  </a:lnTo>
                  <a:close/>
                </a:path>
              </a:pathLst>
            </a:custGeom>
            <a:solidFill>
              <a:srgbClr val="B08047"/>
            </a:solidFill>
          </p:spPr>
        </p:sp>
      </p:grpSp>
      <p:sp>
        <p:nvSpPr>
          <p:cNvPr name="TextBox 11" id="11"/>
          <p:cNvSpPr txBox="true"/>
          <p:nvPr/>
        </p:nvSpPr>
        <p:spPr>
          <a:xfrm rot="0">
            <a:off x="9515117" y="5284837"/>
            <a:ext cx="5376481" cy="429008"/>
          </a:xfrm>
          <a:prstGeom prst="rect">
            <a:avLst/>
          </a:prstGeom>
        </p:spPr>
        <p:txBody>
          <a:bodyPr anchor="t" rtlCol="false" tIns="0" lIns="0" bIns="0" rIns="0">
            <a:spAutoFit/>
          </a:bodyPr>
          <a:lstStyle/>
          <a:p>
            <a:pPr algn="l">
              <a:lnSpc>
                <a:spcPts val="3333"/>
              </a:lnSpc>
            </a:pPr>
            <a:r>
              <a:rPr lang="en-US" b="true" sz="3030" spc="1212">
                <a:solidFill>
                  <a:srgbClr val="777775"/>
                </a:solidFill>
                <a:latin typeface="Montserrat Medium"/>
                <a:ea typeface="Montserrat Medium"/>
                <a:cs typeface="Montserrat Medium"/>
                <a:sym typeface="Montserrat Medium"/>
              </a:rPr>
              <a:t>ZAMBIA</a:t>
            </a:r>
          </a:p>
        </p:txBody>
      </p:sp>
      <p:sp>
        <p:nvSpPr>
          <p:cNvPr name="TextBox 12" id="12"/>
          <p:cNvSpPr txBox="true"/>
          <p:nvPr/>
        </p:nvSpPr>
        <p:spPr>
          <a:xfrm rot="0">
            <a:off x="9144000" y="4380305"/>
            <a:ext cx="7631743" cy="574646"/>
          </a:xfrm>
          <a:prstGeom prst="rect">
            <a:avLst/>
          </a:prstGeom>
        </p:spPr>
        <p:txBody>
          <a:bodyPr anchor="t" rtlCol="false" tIns="0" lIns="0" bIns="0" rIns="0">
            <a:spAutoFit/>
          </a:bodyPr>
          <a:lstStyle/>
          <a:p>
            <a:pPr algn="l">
              <a:lnSpc>
                <a:spcPts val="4397"/>
              </a:lnSpc>
            </a:pPr>
            <a:r>
              <a:rPr lang="en-US" sz="3997">
                <a:solidFill>
                  <a:srgbClr val="464542"/>
                </a:solidFill>
                <a:latin typeface="Belleza"/>
                <a:ea typeface="Belleza"/>
                <a:cs typeface="Belleza"/>
                <a:sym typeface="Belleza"/>
              </a:rPr>
              <a:t> Una bendición fruto de la tragedia </a:t>
            </a:r>
          </a:p>
        </p:txBody>
      </p:sp>
      <p:sp>
        <p:nvSpPr>
          <p:cNvPr name="TextBox 13" id="13"/>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701832" y="0"/>
            <a:ext cx="9595693" cy="10566182"/>
            <a:chOff x="0" y="0"/>
            <a:chExt cx="3160185" cy="3479800"/>
          </a:xfrm>
        </p:grpSpPr>
        <p:sp>
          <p:nvSpPr>
            <p:cNvPr name="Freeform 3" id="3"/>
            <p:cNvSpPr/>
            <p:nvPr/>
          </p:nvSpPr>
          <p:spPr>
            <a:xfrm flipH="false" flipV="false" rot="0">
              <a:off x="0" y="0"/>
              <a:ext cx="3160185" cy="3479800"/>
            </a:xfrm>
            <a:custGeom>
              <a:avLst/>
              <a:gdLst/>
              <a:ahLst/>
              <a:cxnLst/>
              <a:rect r="r" b="b" t="t" l="l"/>
              <a:pathLst>
                <a:path h="3479800" w="3160185">
                  <a:moveTo>
                    <a:pt x="0" y="0"/>
                  </a:moveTo>
                  <a:lnTo>
                    <a:pt x="3160185" y="0"/>
                  </a:lnTo>
                  <a:lnTo>
                    <a:pt x="3160185" y="3479800"/>
                  </a:lnTo>
                  <a:lnTo>
                    <a:pt x="0" y="3479800"/>
                  </a:lnTo>
                  <a:close/>
                </a:path>
              </a:pathLst>
            </a:custGeom>
            <a:solidFill>
              <a:srgbClr val="464542"/>
            </a:solidFill>
          </p:spPr>
        </p:sp>
      </p:grpSp>
      <p:grpSp>
        <p:nvGrpSpPr>
          <p:cNvPr name="Group 4" id="4"/>
          <p:cNvGrpSpPr/>
          <p:nvPr/>
        </p:nvGrpSpPr>
        <p:grpSpPr>
          <a:xfrm rot="5400000">
            <a:off x="497305" y="34859"/>
            <a:ext cx="1156109" cy="269962"/>
            <a:chOff x="0" y="0"/>
            <a:chExt cx="2447437" cy="571500"/>
          </a:xfrm>
        </p:grpSpPr>
        <p:sp>
          <p:nvSpPr>
            <p:cNvPr name="Freeform 5" id="5"/>
            <p:cNvSpPr/>
            <p:nvPr/>
          </p:nvSpPr>
          <p:spPr>
            <a:xfrm flipH="false" flipV="false" rot="0">
              <a:off x="0" y="255270"/>
              <a:ext cx="2447437" cy="69850"/>
            </a:xfrm>
            <a:custGeom>
              <a:avLst/>
              <a:gdLst/>
              <a:ahLst/>
              <a:cxnLst/>
              <a:rect r="r" b="b" t="t" l="l"/>
              <a:pathLst>
                <a:path h="69850" w="2447437">
                  <a:moveTo>
                    <a:pt x="2156607" y="0"/>
                  </a:moveTo>
                  <a:lnTo>
                    <a:pt x="0" y="0"/>
                  </a:lnTo>
                  <a:lnTo>
                    <a:pt x="0" y="69850"/>
                  </a:lnTo>
                  <a:lnTo>
                    <a:pt x="2447437" y="69850"/>
                  </a:lnTo>
                  <a:lnTo>
                    <a:pt x="2447437" y="0"/>
                  </a:lnTo>
                  <a:close/>
                </a:path>
              </a:pathLst>
            </a:custGeom>
            <a:solidFill>
              <a:srgbClr val="B08047"/>
            </a:solidFill>
          </p:spPr>
        </p:sp>
      </p:grpSp>
      <p:grpSp>
        <p:nvGrpSpPr>
          <p:cNvPr name="Group 6" id="6"/>
          <p:cNvGrpSpPr/>
          <p:nvPr/>
        </p:nvGrpSpPr>
        <p:grpSpPr>
          <a:xfrm rot="0">
            <a:off x="10455992" y="629768"/>
            <a:ext cx="6678242" cy="4232389"/>
            <a:chOff x="0" y="0"/>
            <a:chExt cx="8904323" cy="5643186"/>
          </a:xfrm>
        </p:grpSpPr>
        <p:pic>
          <p:nvPicPr>
            <p:cNvPr name="Picture 7" id="7"/>
            <p:cNvPicPr>
              <a:picLocks noChangeAspect="true"/>
            </p:cNvPicPr>
            <p:nvPr/>
          </p:nvPicPr>
          <p:blipFill>
            <a:blip r:embed="rId2"/>
            <a:srcRect l="0" t="7800" r="0" b="7800"/>
            <a:stretch>
              <a:fillRect/>
            </a:stretch>
          </p:blipFill>
          <p:spPr>
            <a:xfrm flipH="false" flipV="false">
              <a:off x="0" y="0"/>
              <a:ext cx="8904323" cy="5643186"/>
            </a:xfrm>
            <a:prstGeom prst="rect">
              <a:avLst/>
            </a:prstGeom>
          </p:spPr>
        </p:pic>
      </p:grpSp>
      <p:sp>
        <p:nvSpPr>
          <p:cNvPr name="TextBox 8" id="8"/>
          <p:cNvSpPr txBox="true"/>
          <p:nvPr/>
        </p:nvSpPr>
        <p:spPr>
          <a:xfrm rot="0">
            <a:off x="1078792" y="1401386"/>
            <a:ext cx="6879248" cy="1344576"/>
          </a:xfrm>
          <a:prstGeom prst="rect">
            <a:avLst/>
          </a:prstGeom>
        </p:spPr>
        <p:txBody>
          <a:bodyPr anchor="t" rtlCol="false" tIns="0" lIns="0" bIns="0" rIns="0">
            <a:spAutoFit/>
          </a:bodyPr>
          <a:lstStyle/>
          <a:p>
            <a:pPr algn="l">
              <a:lnSpc>
                <a:spcPts val="5084"/>
              </a:lnSpc>
            </a:pPr>
            <a:r>
              <a:rPr lang="en-US" sz="4622">
                <a:solidFill>
                  <a:srgbClr val="B08047"/>
                </a:solidFill>
                <a:latin typeface="Maharlika"/>
                <a:ea typeface="Maharlika"/>
                <a:cs typeface="Maharlika"/>
                <a:sym typeface="Maharlika"/>
              </a:rPr>
              <a:t>EL ALTAR DEL INCIENSO</a:t>
            </a:r>
          </a:p>
        </p:txBody>
      </p:sp>
      <p:sp>
        <p:nvSpPr>
          <p:cNvPr name="TextBox 9" id="9"/>
          <p:cNvSpPr txBox="true"/>
          <p:nvPr/>
        </p:nvSpPr>
        <p:spPr>
          <a:xfrm rot="0">
            <a:off x="1210341" y="2994439"/>
            <a:ext cx="7118943" cy="6599558"/>
          </a:xfrm>
          <a:prstGeom prst="rect">
            <a:avLst/>
          </a:prstGeom>
        </p:spPr>
        <p:txBody>
          <a:bodyPr anchor="t" rtlCol="false" tIns="0" lIns="0" bIns="0" rIns="0">
            <a:spAutoFit/>
          </a:bodyPr>
          <a:lstStyle/>
          <a:p>
            <a:pPr algn="l">
              <a:lnSpc>
                <a:spcPts val="5319"/>
              </a:lnSpc>
            </a:pPr>
            <a:r>
              <a:rPr lang="en-US" sz="2799">
                <a:solidFill>
                  <a:srgbClr val="B08047"/>
                </a:solidFill>
                <a:latin typeface="Montserrat"/>
                <a:ea typeface="Montserrat"/>
                <a:cs typeface="Montserrat"/>
                <a:sym typeface="Montserrat"/>
              </a:rPr>
              <a:t>Este altar se encuentra frente al velo que separa en lugar santo del lugar santísimo. Se utilizaba para quemar incienso en la mañana y en la tarde delante del Señor. El incienso representaba las oraciones del pueblo de Dios, el Salmista dice “Suba mi oración delante de ti como el incienso, el don de mis manos como la ofrenda de la tarde”. (Salmo 141: 2).</a:t>
            </a:r>
          </a:p>
        </p:txBody>
      </p:sp>
      <p:sp>
        <p:nvSpPr>
          <p:cNvPr name="TextBox 10" id="10"/>
          <p:cNvSpPr txBox="true"/>
          <p:nvPr/>
        </p:nvSpPr>
        <p:spPr>
          <a:xfrm rot="0">
            <a:off x="10455992" y="4962525"/>
            <a:ext cx="6678242" cy="1932308"/>
          </a:xfrm>
          <a:prstGeom prst="rect">
            <a:avLst/>
          </a:prstGeom>
        </p:spPr>
        <p:txBody>
          <a:bodyPr anchor="t" rtlCol="false" tIns="0" lIns="0" bIns="0" rIns="0">
            <a:spAutoFit/>
          </a:bodyPr>
          <a:lstStyle/>
          <a:p>
            <a:pPr algn="l">
              <a:lnSpc>
                <a:spcPts val="5319"/>
              </a:lnSpc>
            </a:pPr>
            <a:r>
              <a:rPr lang="en-US" sz="2799">
                <a:solidFill>
                  <a:srgbClr val="E8E3DA"/>
                </a:solidFill>
                <a:latin typeface="Montserrat"/>
                <a:ea typeface="Montserrat"/>
                <a:cs typeface="Montserrat"/>
                <a:sym typeface="Montserrat"/>
              </a:rPr>
              <a:t>Cristo ofreció su vida como ofrenda de olor grato al padre en nuestro favor (Efesios 5: 2). </a:t>
            </a:r>
          </a:p>
        </p:txBody>
      </p:sp>
      <p:sp>
        <p:nvSpPr>
          <p:cNvPr name="TextBox 11" id="11"/>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21640800" cy="10972800"/>
          </a:xfrm>
        </p:grpSpPr>
        <p:pic>
          <p:nvPicPr>
            <p:cNvPr name="Picture 3" id="3"/>
            <p:cNvPicPr>
              <a:picLocks noChangeAspect="true"/>
            </p:cNvPicPr>
            <p:nvPr/>
          </p:nvPicPr>
          <p:blipFill>
            <a:blip r:embed="rId2"/>
            <a:srcRect l="0" t="11971" r="0" b="11971"/>
            <a:stretch>
              <a:fillRect/>
            </a:stretch>
          </p:blipFill>
          <p:spPr>
            <a:xfrm flipH="false" flipV="false">
              <a:off x="0" y="0"/>
              <a:ext cx="21640800" cy="10972800"/>
            </a:xfrm>
            <a:prstGeom prst="rect">
              <a:avLst/>
            </a:prstGeom>
          </p:spPr>
        </p:pic>
      </p:grpSp>
      <p:grpSp>
        <p:nvGrpSpPr>
          <p:cNvPr name="Group 4" id="4"/>
          <p:cNvGrpSpPr/>
          <p:nvPr/>
        </p:nvGrpSpPr>
        <p:grpSpPr>
          <a:xfrm rot="0">
            <a:off x="4167491" y="2436135"/>
            <a:ext cx="9953019" cy="5414730"/>
            <a:chOff x="0" y="0"/>
            <a:chExt cx="3612754" cy="1965443"/>
          </a:xfrm>
        </p:grpSpPr>
        <p:sp>
          <p:nvSpPr>
            <p:cNvPr name="Freeform 5" id="5"/>
            <p:cNvSpPr/>
            <p:nvPr/>
          </p:nvSpPr>
          <p:spPr>
            <a:xfrm flipH="false" flipV="false" rot="0">
              <a:off x="0" y="0"/>
              <a:ext cx="3612754" cy="1965443"/>
            </a:xfrm>
            <a:custGeom>
              <a:avLst/>
              <a:gdLst/>
              <a:ahLst/>
              <a:cxnLst/>
              <a:rect r="r" b="b" t="t" l="l"/>
              <a:pathLst>
                <a:path h="1965443" w="3612754">
                  <a:moveTo>
                    <a:pt x="0" y="0"/>
                  </a:moveTo>
                  <a:lnTo>
                    <a:pt x="3612754" y="0"/>
                  </a:lnTo>
                  <a:lnTo>
                    <a:pt x="3612754" y="1965443"/>
                  </a:lnTo>
                  <a:lnTo>
                    <a:pt x="0" y="1965443"/>
                  </a:lnTo>
                  <a:close/>
                </a:path>
              </a:pathLst>
            </a:custGeom>
            <a:solidFill>
              <a:srgbClr val="B08047"/>
            </a:solidFill>
          </p:spPr>
        </p:sp>
      </p:grpSp>
      <p:sp>
        <p:nvSpPr>
          <p:cNvPr name="TextBox 6" id="6"/>
          <p:cNvSpPr txBox="true"/>
          <p:nvPr/>
        </p:nvSpPr>
        <p:spPr>
          <a:xfrm rot="0">
            <a:off x="5481581" y="4112616"/>
            <a:ext cx="7324838" cy="938774"/>
          </a:xfrm>
          <a:prstGeom prst="rect">
            <a:avLst/>
          </a:prstGeom>
        </p:spPr>
        <p:txBody>
          <a:bodyPr anchor="t" rtlCol="false" tIns="0" lIns="0" bIns="0" rIns="0">
            <a:spAutoFit/>
          </a:bodyPr>
          <a:lstStyle/>
          <a:p>
            <a:pPr algn="ctr">
              <a:lnSpc>
                <a:spcPts val="7507"/>
              </a:lnSpc>
            </a:pPr>
            <a:r>
              <a:rPr lang="en-US" sz="4416">
                <a:solidFill>
                  <a:srgbClr val="F4F1ED"/>
                </a:solidFill>
                <a:latin typeface="Maharlika"/>
                <a:ea typeface="Maharlika"/>
                <a:cs typeface="Maharlika"/>
                <a:sym typeface="Maharlika"/>
              </a:rPr>
              <a:t>NUEVO HORIZONTE</a:t>
            </a:r>
          </a:p>
        </p:txBody>
      </p:sp>
      <p:sp>
        <p:nvSpPr>
          <p:cNvPr name="TextBox 7" id="7"/>
          <p:cNvSpPr txBox="true"/>
          <p:nvPr/>
        </p:nvSpPr>
        <p:spPr>
          <a:xfrm rot="0">
            <a:off x="5654446" y="5162550"/>
            <a:ext cx="6515213" cy="231140"/>
          </a:xfrm>
          <a:prstGeom prst="rect">
            <a:avLst/>
          </a:prstGeom>
        </p:spPr>
        <p:txBody>
          <a:bodyPr anchor="t" rtlCol="false" tIns="0" lIns="0" bIns="0" rIns="0">
            <a:spAutoFit/>
          </a:bodyPr>
          <a:lstStyle/>
          <a:p>
            <a:pPr algn="ctr">
              <a:lnSpc>
                <a:spcPts val="1870"/>
              </a:lnSpc>
            </a:pPr>
            <a:r>
              <a:rPr lang="en-US" b="true" sz="1700" spc="340">
                <a:solidFill>
                  <a:srgbClr val="464542"/>
                </a:solidFill>
                <a:latin typeface="Montserrat Medium"/>
                <a:ea typeface="Montserrat Medium"/>
                <a:cs typeface="Montserrat Medium"/>
                <a:sym typeface="Montserrat Medium"/>
              </a:rPr>
              <a:t>EL MEJORAMIENTO ES UN DEBER</a:t>
            </a:r>
          </a:p>
        </p:txBody>
      </p:sp>
      <p:sp>
        <p:nvSpPr>
          <p:cNvPr name="TextBox 8" id="8"/>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3093156" cy="3479800"/>
          </a:xfrm>
        </p:grpSpPr>
        <p:sp>
          <p:nvSpPr>
            <p:cNvPr name="Freeform 3" id="3"/>
            <p:cNvSpPr/>
            <p:nvPr/>
          </p:nvSpPr>
          <p:spPr>
            <a:xfrm flipH="false" flipV="false" rot="0">
              <a:off x="0" y="0"/>
              <a:ext cx="3093156" cy="3479800"/>
            </a:xfrm>
            <a:custGeom>
              <a:avLst/>
              <a:gdLst/>
              <a:ahLst/>
              <a:cxnLst/>
              <a:rect r="r" b="b" t="t" l="l"/>
              <a:pathLst>
                <a:path h="3479800" w="3093156">
                  <a:moveTo>
                    <a:pt x="0" y="0"/>
                  </a:moveTo>
                  <a:lnTo>
                    <a:pt x="3093156" y="0"/>
                  </a:lnTo>
                  <a:lnTo>
                    <a:pt x="3093156" y="3479800"/>
                  </a:lnTo>
                  <a:lnTo>
                    <a:pt x="0" y="3479800"/>
                  </a:lnTo>
                  <a:close/>
                </a:path>
              </a:pathLst>
            </a:custGeom>
            <a:solidFill>
              <a:srgbClr val="E8E3DA"/>
            </a:solidFill>
          </p:spPr>
        </p:sp>
      </p:grpSp>
      <p:grpSp>
        <p:nvGrpSpPr>
          <p:cNvPr name="Group 4" id="4"/>
          <p:cNvGrpSpPr/>
          <p:nvPr/>
        </p:nvGrpSpPr>
        <p:grpSpPr>
          <a:xfrm rot="0">
            <a:off x="1533496" y="5882341"/>
            <a:ext cx="6099810" cy="3661410"/>
            <a:chOff x="0" y="0"/>
            <a:chExt cx="2063393" cy="1238551"/>
          </a:xfrm>
        </p:grpSpPr>
        <p:sp>
          <p:nvSpPr>
            <p:cNvPr name="Freeform 5" id="5"/>
            <p:cNvSpPr/>
            <p:nvPr/>
          </p:nvSpPr>
          <p:spPr>
            <a:xfrm flipH="false" flipV="false" rot="0">
              <a:off x="0" y="0"/>
              <a:ext cx="2063392" cy="1238551"/>
            </a:xfrm>
            <a:custGeom>
              <a:avLst/>
              <a:gdLst/>
              <a:ahLst/>
              <a:cxnLst/>
              <a:rect r="r" b="b" t="t" l="l"/>
              <a:pathLst>
                <a:path h="1238551" w="2063392">
                  <a:moveTo>
                    <a:pt x="0" y="0"/>
                  </a:moveTo>
                  <a:lnTo>
                    <a:pt x="2063392" y="0"/>
                  </a:lnTo>
                  <a:lnTo>
                    <a:pt x="2063392" y="1238551"/>
                  </a:lnTo>
                  <a:lnTo>
                    <a:pt x="0" y="1238551"/>
                  </a:lnTo>
                  <a:close/>
                </a:path>
              </a:pathLst>
            </a:custGeom>
            <a:solidFill>
              <a:srgbClr val="FFFFFF"/>
            </a:solidFill>
          </p:spPr>
        </p:sp>
      </p:grpSp>
      <p:grpSp>
        <p:nvGrpSpPr>
          <p:cNvPr name="Group 6" id="6"/>
          <p:cNvGrpSpPr/>
          <p:nvPr/>
        </p:nvGrpSpPr>
        <p:grpSpPr>
          <a:xfrm rot="0">
            <a:off x="10662930" y="1444790"/>
            <a:ext cx="6099810" cy="4437551"/>
            <a:chOff x="0" y="0"/>
            <a:chExt cx="2063393" cy="1501097"/>
          </a:xfrm>
        </p:grpSpPr>
        <p:sp>
          <p:nvSpPr>
            <p:cNvPr name="Freeform 7" id="7"/>
            <p:cNvSpPr/>
            <p:nvPr/>
          </p:nvSpPr>
          <p:spPr>
            <a:xfrm flipH="false" flipV="false" rot="0">
              <a:off x="0" y="0"/>
              <a:ext cx="2063392" cy="1501097"/>
            </a:xfrm>
            <a:custGeom>
              <a:avLst/>
              <a:gdLst/>
              <a:ahLst/>
              <a:cxnLst/>
              <a:rect r="r" b="b" t="t" l="l"/>
              <a:pathLst>
                <a:path h="1501097" w="2063392">
                  <a:moveTo>
                    <a:pt x="0" y="0"/>
                  </a:moveTo>
                  <a:lnTo>
                    <a:pt x="2063392" y="0"/>
                  </a:lnTo>
                  <a:lnTo>
                    <a:pt x="2063392" y="1501097"/>
                  </a:lnTo>
                  <a:lnTo>
                    <a:pt x="0" y="1501097"/>
                  </a:lnTo>
                  <a:close/>
                </a:path>
              </a:pathLst>
            </a:custGeom>
            <a:solidFill>
              <a:srgbClr val="FFFFFF"/>
            </a:solidFill>
          </p:spPr>
        </p:sp>
      </p:grpSp>
      <p:grpSp>
        <p:nvGrpSpPr>
          <p:cNvPr name="Group 8" id="8"/>
          <p:cNvGrpSpPr/>
          <p:nvPr/>
        </p:nvGrpSpPr>
        <p:grpSpPr>
          <a:xfrm rot="0">
            <a:off x="1740439" y="6601891"/>
            <a:ext cx="6150125" cy="3268980"/>
            <a:chOff x="0" y="0"/>
            <a:chExt cx="8200166" cy="4358640"/>
          </a:xfrm>
        </p:grpSpPr>
        <p:pic>
          <p:nvPicPr>
            <p:cNvPr name="Picture 9" id="9"/>
            <p:cNvPicPr>
              <a:picLocks noChangeAspect="true"/>
            </p:cNvPicPr>
            <p:nvPr/>
          </p:nvPicPr>
          <p:blipFill>
            <a:blip r:embed="rId2"/>
            <a:srcRect l="0" t="0" r="0" b="5390"/>
            <a:stretch>
              <a:fillRect/>
            </a:stretch>
          </p:blipFill>
          <p:spPr>
            <a:xfrm flipH="false" flipV="false">
              <a:off x="0" y="0"/>
              <a:ext cx="8200166" cy="4358640"/>
            </a:xfrm>
            <a:prstGeom prst="rect">
              <a:avLst/>
            </a:prstGeom>
          </p:spPr>
        </p:pic>
      </p:grpSp>
      <p:grpSp>
        <p:nvGrpSpPr>
          <p:cNvPr name="Group 10" id="10"/>
          <p:cNvGrpSpPr/>
          <p:nvPr/>
        </p:nvGrpSpPr>
        <p:grpSpPr>
          <a:xfrm rot="0">
            <a:off x="10844716" y="1658995"/>
            <a:ext cx="5736239" cy="4009141"/>
            <a:chOff x="0" y="0"/>
            <a:chExt cx="7648318" cy="5345521"/>
          </a:xfrm>
        </p:grpSpPr>
        <p:pic>
          <p:nvPicPr>
            <p:cNvPr name="Picture 11" id="11"/>
            <p:cNvPicPr>
              <a:picLocks noChangeAspect="true"/>
            </p:cNvPicPr>
            <p:nvPr/>
          </p:nvPicPr>
          <p:blipFill>
            <a:blip r:embed="rId3"/>
            <a:srcRect l="2426" t="0" r="2426" b="0"/>
            <a:stretch>
              <a:fillRect/>
            </a:stretch>
          </p:blipFill>
          <p:spPr>
            <a:xfrm flipH="false" flipV="false">
              <a:off x="0" y="0"/>
              <a:ext cx="7648318" cy="5345521"/>
            </a:xfrm>
            <a:prstGeom prst="rect">
              <a:avLst/>
            </a:prstGeom>
          </p:spPr>
        </p:pic>
      </p:grpSp>
      <p:grpSp>
        <p:nvGrpSpPr>
          <p:cNvPr name="Group 12" id="12"/>
          <p:cNvGrpSpPr/>
          <p:nvPr/>
        </p:nvGrpSpPr>
        <p:grpSpPr>
          <a:xfrm rot="-10800000">
            <a:off x="0" y="1355644"/>
            <a:ext cx="768155" cy="246924"/>
            <a:chOff x="0" y="0"/>
            <a:chExt cx="1777878" cy="571500"/>
          </a:xfrm>
        </p:grpSpPr>
        <p:sp>
          <p:nvSpPr>
            <p:cNvPr name="Freeform 13" id="13"/>
            <p:cNvSpPr/>
            <p:nvPr/>
          </p:nvSpPr>
          <p:spPr>
            <a:xfrm flipH="false" flipV="false" rot="0">
              <a:off x="0" y="255270"/>
              <a:ext cx="1777878" cy="69850"/>
            </a:xfrm>
            <a:custGeom>
              <a:avLst/>
              <a:gdLst/>
              <a:ahLst/>
              <a:cxnLst/>
              <a:rect r="r" b="b" t="t" l="l"/>
              <a:pathLst>
                <a:path h="69850" w="1777878">
                  <a:moveTo>
                    <a:pt x="1487048" y="0"/>
                  </a:moveTo>
                  <a:lnTo>
                    <a:pt x="0" y="0"/>
                  </a:lnTo>
                  <a:lnTo>
                    <a:pt x="0" y="69850"/>
                  </a:lnTo>
                  <a:lnTo>
                    <a:pt x="1777878" y="69850"/>
                  </a:lnTo>
                  <a:lnTo>
                    <a:pt x="1777878" y="0"/>
                  </a:lnTo>
                  <a:close/>
                </a:path>
              </a:pathLst>
            </a:custGeom>
            <a:solidFill>
              <a:srgbClr val="777775"/>
            </a:solidFill>
          </p:spPr>
        </p:sp>
      </p:grpSp>
      <p:grpSp>
        <p:nvGrpSpPr>
          <p:cNvPr name="Group 14" id="14"/>
          <p:cNvGrpSpPr/>
          <p:nvPr/>
        </p:nvGrpSpPr>
        <p:grpSpPr>
          <a:xfrm rot="-10800000">
            <a:off x="17519845" y="6632494"/>
            <a:ext cx="768155" cy="246924"/>
            <a:chOff x="0" y="0"/>
            <a:chExt cx="1777878" cy="571500"/>
          </a:xfrm>
        </p:grpSpPr>
        <p:sp>
          <p:nvSpPr>
            <p:cNvPr name="Freeform 15" id="15"/>
            <p:cNvSpPr/>
            <p:nvPr/>
          </p:nvSpPr>
          <p:spPr>
            <a:xfrm flipH="false" flipV="false" rot="0">
              <a:off x="0" y="255270"/>
              <a:ext cx="1777878" cy="69850"/>
            </a:xfrm>
            <a:custGeom>
              <a:avLst/>
              <a:gdLst/>
              <a:ahLst/>
              <a:cxnLst/>
              <a:rect r="r" b="b" t="t" l="l"/>
              <a:pathLst>
                <a:path h="69850" w="1777878">
                  <a:moveTo>
                    <a:pt x="1487048" y="0"/>
                  </a:moveTo>
                  <a:lnTo>
                    <a:pt x="0" y="0"/>
                  </a:lnTo>
                  <a:lnTo>
                    <a:pt x="0" y="69850"/>
                  </a:lnTo>
                  <a:lnTo>
                    <a:pt x="1777878" y="69850"/>
                  </a:lnTo>
                  <a:lnTo>
                    <a:pt x="1777878" y="0"/>
                  </a:lnTo>
                  <a:close/>
                </a:path>
              </a:pathLst>
            </a:custGeom>
            <a:solidFill>
              <a:srgbClr val="777775"/>
            </a:solidFill>
          </p:spPr>
        </p:sp>
      </p:grpSp>
      <p:sp>
        <p:nvSpPr>
          <p:cNvPr name="TextBox 16" id="16"/>
          <p:cNvSpPr txBox="true"/>
          <p:nvPr/>
        </p:nvSpPr>
        <p:spPr>
          <a:xfrm rot="0">
            <a:off x="1495396" y="1401334"/>
            <a:ext cx="6640211" cy="1323975"/>
          </a:xfrm>
          <a:prstGeom prst="rect">
            <a:avLst/>
          </a:prstGeom>
        </p:spPr>
        <p:txBody>
          <a:bodyPr anchor="t" rtlCol="false" tIns="0" lIns="0" bIns="0" rIns="0">
            <a:spAutoFit/>
          </a:bodyPr>
          <a:lstStyle/>
          <a:p>
            <a:pPr algn="l">
              <a:lnSpc>
                <a:spcPts val="4950"/>
              </a:lnSpc>
            </a:pPr>
            <a:r>
              <a:rPr lang="en-US" sz="4500">
                <a:solidFill>
                  <a:srgbClr val="B08047"/>
                </a:solidFill>
                <a:latin typeface="Maharlika"/>
                <a:ea typeface="Maharlika"/>
                <a:cs typeface="Maharlika"/>
                <a:sym typeface="Maharlika"/>
              </a:rPr>
              <a:t>EL ARCA DE LA ALIANZA</a:t>
            </a:r>
          </a:p>
        </p:txBody>
      </p:sp>
      <p:sp>
        <p:nvSpPr>
          <p:cNvPr name="TextBox 17" id="17"/>
          <p:cNvSpPr txBox="true"/>
          <p:nvPr/>
        </p:nvSpPr>
        <p:spPr>
          <a:xfrm rot="0">
            <a:off x="10344408" y="6211366"/>
            <a:ext cx="6914892" cy="3483960"/>
          </a:xfrm>
          <a:prstGeom prst="rect">
            <a:avLst/>
          </a:prstGeom>
        </p:spPr>
        <p:txBody>
          <a:bodyPr anchor="t" rtlCol="false" tIns="0" lIns="0" bIns="0" rIns="0">
            <a:spAutoFit/>
          </a:bodyPr>
          <a:lstStyle/>
          <a:p>
            <a:pPr algn="l">
              <a:lnSpc>
                <a:spcPts val="3980"/>
              </a:lnSpc>
            </a:pPr>
            <a:r>
              <a:rPr lang="en-US" sz="1990" b="true">
                <a:solidFill>
                  <a:srgbClr val="777775"/>
                </a:solidFill>
                <a:latin typeface="Montserrat Semi-Bold"/>
                <a:ea typeface="Montserrat Semi-Bold"/>
                <a:cs typeface="Montserrat Semi-Bold"/>
                <a:sym typeface="Montserrat Semi-Bold"/>
              </a:rPr>
              <a:t>El arca de la alianza era símbolo de la presencia de Dios en medio del pueblo de Israel. Cada año el sacerdote entraba y rociaba en el propiciatorio la sangre del cordero simbolizando la muerte de Jesús en la cruz como expiación por nuestros pecados. Ahora permítanme compartirles el informe secretarial. </a:t>
            </a:r>
          </a:p>
        </p:txBody>
      </p:sp>
      <p:sp>
        <p:nvSpPr>
          <p:cNvPr name="TextBox 18" id="18"/>
          <p:cNvSpPr txBox="true"/>
          <p:nvPr/>
        </p:nvSpPr>
        <p:spPr>
          <a:xfrm rot="0">
            <a:off x="1533496" y="2831895"/>
            <a:ext cx="7402491" cy="3531871"/>
          </a:xfrm>
          <a:prstGeom prst="rect">
            <a:avLst/>
          </a:prstGeom>
        </p:spPr>
        <p:txBody>
          <a:bodyPr anchor="t" rtlCol="false" tIns="0" lIns="0" bIns="0" rIns="0">
            <a:spAutoFit/>
          </a:bodyPr>
          <a:lstStyle/>
          <a:p>
            <a:pPr algn="l">
              <a:lnSpc>
                <a:spcPts val="3599"/>
              </a:lnSpc>
            </a:pPr>
            <a:r>
              <a:rPr lang="en-US" sz="1799" b="true">
                <a:solidFill>
                  <a:srgbClr val="777775"/>
                </a:solidFill>
                <a:latin typeface="Montserrat Bold"/>
                <a:ea typeface="Montserrat Bold"/>
                <a:cs typeface="Montserrat Bold"/>
                <a:sym typeface="Montserrat Bold"/>
              </a:rPr>
              <a:t>Dentro del lugar santísimo se encontraba el arca de la alianza. Era el único mueble en este departamento. El arca estaba construida de madera de acacia y recubierta de oro, su tapa tenía dos querubines (Éxodo 25: 18, 19), uno en cada extremo de la caja. Dentro del arca de la alianza estaban las tablas de piedra en las que Dios había escrito los Diez Mandamientos, más adelante se agregarían una porción de maná y la vara de Aarón que reverdeció. </a:t>
            </a:r>
          </a:p>
        </p:txBody>
      </p:sp>
      <p:sp>
        <p:nvSpPr>
          <p:cNvPr name="TextBox 19" id="19"/>
          <p:cNvSpPr txBox="true"/>
          <p:nvPr/>
        </p:nvSpPr>
        <p:spPr>
          <a:xfrm rot="0">
            <a:off x="1038225" y="10098657"/>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F1ED"/>
        </a:solidFill>
      </p:bgPr>
    </p:bg>
    <p:spTree>
      <p:nvGrpSpPr>
        <p:cNvPr id="1" name=""/>
        <p:cNvGrpSpPr/>
        <p:nvPr/>
      </p:nvGrpSpPr>
      <p:grpSpPr>
        <a:xfrm>
          <a:off x="0" y="0"/>
          <a:ext cx="0" cy="0"/>
          <a:chOff x="0" y="0"/>
          <a:chExt cx="0" cy="0"/>
        </a:xfrm>
      </p:grpSpPr>
      <p:grpSp>
        <p:nvGrpSpPr>
          <p:cNvPr name="Group 2" id="2"/>
          <p:cNvGrpSpPr/>
          <p:nvPr/>
        </p:nvGrpSpPr>
        <p:grpSpPr>
          <a:xfrm rot="5400000">
            <a:off x="7059218" y="1508954"/>
            <a:ext cx="4371469" cy="11127223"/>
            <a:chOff x="0" y="0"/>
            <a:chExt cx="1465847" cy="3731197"/>
          </a:xfrm>
        </p:grpSpPr>
        <p:sp>
          <p:nvSpPr>
            <p:cNvPr name="Freeform 3" id="3"/>
            <p:cNvSpPr/>
            <p:nvPr/>
          </p:nvSpPr>
          <p:spPr>
            <a:xfrm flipH="false" flipV="false" rot="0">
              <a:off x="0" y="0"/>
              <a:ext cx="1465847" cy="3731197"/>
            </a:xfrm>
            <a:custGeom>
              <a:avLst/>
              <a:gdLst/>
              <a:ahLst/>
              <a:cxnLst/>
              <a:rect r="r" b="b" t="t" l="l"/>
              <a:pathLst>
                <a:path h="3731197" w="1465847">
                  <a:moveTo>
                    <a:pt x="0" y="0"/>
                  </a:moveTo>
                  <a:lnTo>
                    <a:pt x="1465847" y="0"/>
                  </a:lnTo>
                  <a:lnTo>
                    <a:pt x="1465847" y="3731197"/>
                  </a:lnTo>
                  <a:lnTo>
                    <a:pt x="0" y="3731197"/>
                  </a:lnTo>
                  <a:close/>
                </a:path>
              </a:pathLst>
            </a:custGeom>
            <a:solidFill>
              <a:srgbClr val="B08047"/>
            </a:solidFill>
          </p:spPr>
        </p:sp>
      </p:grpSp>
      <p:grpSp>
        <p:nvGrpSpPr>
          <p:cNvPr name="Group 4" id="4"/>
          <p:cNvGrpSpPr/>
          <p:nvPr/>
        </p:nvGrpSpPr>
        <p:grpSpPr>
          <a:xfrm rot="0">
            <a:off x="-2206785" y="9434153"/>
            <a:ext cx="12814273" cy="265142"/>
            <a:chOff x="0" y="0"/>
            <a:chExt cx="27620526" cy="571500"/>
          </a:xfrm>
        </p:grpSpPr>
        <p:sp>
          <p:nvSpPr>
            <p:cNvPr name="Freeform 5" id="5"/>
            <p:cNvSpPr/>
            <p:nvPr/>
          </p:nvSpPr>
          <p:spPr>
            <a:xfrm flipH="false" flipV="false" rot="0">
              <a:off x="0" y="255270"/>
              <a:ext cx="27620525" cy="69850"/>
            </a:xfrm>
            <a:custGeom>
              <a:avLst/>
              <a:gdLst/>
              <a:ahLst/>
              <a:cxnLst/>
              <a:rect r="r" b="b" t="t" l="l"/>
              <a:pathLst>
                <a:path h="69850" w="27620525">
                  <a:moveTo>
                    <a:pt x="27329696" y="0"/>
                  </a:moveTo>
                  <a:lnTo>
                    <a:pt x="0" y="0"/>
                  </a:lnTo>
                  <a:lnTo>
                    <a:pt x="0" y="69850"/>
                  </a:lnTo>
                  <a:lnTo>
                    <a:pt x="27620525" y="69850"/>
                  </a:lnTo>
                  <a:lnTo>
                    <a:pt x="27620525" y="0"/>
                  </a:lnTo>
                  <a:close/>
                </a:path>
              </a:pathLst>
            </a:custGeom>
            <a:solidFill>
              <a:srgbClr val="B08047"/>
            </a:solidFill>
          </p:spPr>
        </p:sp>
      </p:grpSp>
      <p:grpSp>
        <p:nvGrpSpPr>
          <p:cNvPr name="Group 6" id="6"/>
          <p:cNvGrpSpPr/>
          <p:nvPr/>
        </p:nvGrpSpPr>
        <p:grpSpPr>
          <a:xfrm rot="0">
            <a:off x="-2206785" y="590713"/>
            <a:ext cx="12814273" cy="265142"/>
            <a:chOff x="0" y="0"/>
            <a:chExt cx="27620526" cy="571500"/>
          </a:xfrm>
        </p:grpSpPr>
        <p:sp>
          <p:nvSpPr>
            <p:cNvPr name="Freeform 7" id="7"/>
            <p:cNvSpPr/>
            <p:nvPr/>
          </p:nvSpPr>
          <p:spPr>
            <a:xfrm flipH="false" flipV="false" rot="0">
              <a:off x="0" y="255270"/>
              <a:ext cx="27620525" cy="69850"/>
            </a:xfrm>
            <a:custGeom>
              <a:avLst/>
              <a:gdLst/>
              <a:ahLst/>
              <a:cxnLst/>
              <a:rect r="r" b="b" t="t" l="l"/>
              <a:pathLst>
                <a:path h="69850" w="27620525">
                  <a:moveTo>
                    <a:pt x="27329696" y="0"/>
                  </a:moveTo>
                  <a:lnTo>
                    <a:pt x="0" y="0"/>
                  </a:lnTo>
                  <a:lnTo>
                    <a:pt x="0" y="69850"/>
                  </a:lnTo>
                  <a:lnTo>
                    <a:pt x="27620525" y="69850"/>
                  </a:lnTo>
                  <a:lnTo>
                    <a:pt x="27620525" y="0"/>
                  </a:lnTo>
                  <a:close/>
                </a:path>
              </a:pathLst>
            </a:custGeom>
            <a:solidFill>
              <a:srgbClr val="B08047"/>
            </a:solidFill>
          </p:spPr>
        </p:sp>
      </p:grpSp>
      <p:sp>
        <p:nvSpPr>
          <p:cNvPr name="Freeform 8" id="8"/>
          <p:cNvSpPr/>
          <p:nvPr/>
        </p:nvSpPr>
        <p:spPr>
          <a:xfrm flipH="false" flipV="false" rot="0">
            <a:off x="3960258" y="5143500"/>
            <a:ext cx="10569388" cy="3846682"/>
          </a:xfrm>
          <a:custGeom>
            <a:avLst/>
            <a:gdLst/>
            <a:ahLst/>
            <a:cxnLst/>
            <a:rect r="r" b="b" t="t" l="l"/>
            <a:pathLst>
              <a:path h="3846682" w="10569388">
                <a:moveTo>
                  <a:pt x="0" y="0"/>
                </a:moveTo>
                <a:lnTo>
                  <a:pt x="10569388" y="0"/>
                </a:lnTo>
                <a:lnTo>
                  <a:pt x="10569388" y="3846682"/>
                </a:lnTo>
                <a:lnTo>
                  <a:pt x="0" y="3846682"/>
                </a:lnTo>
                <a:lnTo>
                  <a:pt x="0" y="0"/>
                </a:lnTo>
                <a:close/>
              </a:path>
            </a:pathLst>
          </a:custGeom>
          <a:blipFill>
            <a:blip r:embed="rId2"/>
            <a:stretch>
              <a:fillRect l="0" t="0" r="0" b="0"/>
            </a:stretch>
          </a:blipFill>
        </p:spPr>
      </p:sp>
      <p:sp>
        <p:nvSpPr>
          <p:cNvPr name="TextBox 9" id="9"/>
          <p:cNvSpPr txBox="true"/>
          <p:nvPr/>
        </p:nvSpPr>
        <p:spPr>
          <a:xfrm rot="0">
            <a:off x="2162983" y="3611960"/>
            <a:ext cx="5729118" cy="398512"/>
          </a:xfrm>
          <a:prstGeom prst="rect">
            <a:avLst/>
          </a:prstGeom>
        </p:spPr>
        <p:txBody>
          <a:bodyPr anchor="t" rtlCol="false" tIns="0" lIns="0" bIns="0" rIns="0">
            <a:spAutoFit/>
          </a:bodyPr>
          <a:lstStyle/>
          <a:p>
            <a:pPr algn="l">
              <a:lnSpc>
                <a:spcPts val="3234"/>
              </a:lnSpc>
            </a:pPr>
            <a:r>
              <a:rPr lang="en-US" b="true" sz="2310" spc="693">
                <a:solidFill>
                  <a:srgbClr val="777775"/>
                </a:solidFill>
                <a:latin typeface="Montserrat Medium"/>
                <a:ea typeface="Montserrat Medium"/>
                <a:cs typeface="Montserrat Medium"/>
                <a:sym typeface="Montserrat Medium"/>
              </a:rPr>
              <a:t> EL TABERNÁCULO</a:t>
            </a:r>
          </a:p>
        </p:txBody>
      </p:sp>
      <p:sp>
        <p:nvSpPr>
          <p:cNvPr name="TextBox 10" id="10"/>
          <p:cNvSpPr txBox="true"/>
          <p:nvPr/>
        </p:nvSpPr>
        <p:spPr>
          <a:xfrm rot="0">
            <a:off x="469764" y="1087885"/>
            <a:ext cx="13328926" cy="1348478"/>
          </a:xfrm>
          <a:prstGeom prst="rect">
            <a:avLst/>
          </a:prstGeom>
        </p:spPr>
        <p:txBody>
          <a:bodyPr anchor="t" rtlCol="false" tIns="0" lIns="0" bIns="0" rIns="0">
            <a:spAutoFit/>
          </a:bodyPr>
          <a:lstStyle/>
          <a:p>
            <a:pPr algn="just">
              <a:lnSpc>
                <a:spcPts val="10113"/>
              </a:lnSpc>
            </a:pPr>
            <a:r>
              <a:rPr lang="en-US" sz="7900" spc="1019">
                <a:solidFill>
                  <a:srgbClr val="464542"/>
                </a:solidFill>
                <a:latin typeface="Maharlika"/>
                <a:ea typeface="Maharlika"/>
                <a:cs typeface="Maharlika"/>
                <a:sym typeface="Maharlika"/>
              </a:rPr>
              <a:t>DIVISION DE CLASES</a:t>
            </a:r>
          </a:p>
        </p:txBody>
      </p:sp>
      <p:sp>
        <p:nvSpPr>
          <p:cNvPr name="TextBox 11" id="11"/>
          <p:cNvSpPr txBox="true"/>
          <p:nvPr/>
        </p:nvSpPr>
        <p:spPr>
          <a:xfrm rot="0">
            <a:off x="1861451" y="2836413"/>
            <a:ext cx="7750855" cy="442172"/>
          </a:xfrm>
          <a:prstGeom prst="rect">
            <a:avLst/>
          </a:prstGeom>
        </p:spPr>
        <p:txBody>
          <a:bodyPr anchor="t" rtlCol="false" tIns="0" lIns="0" bIns="0" rIns="0">
            <a:spAutoFit/>
          </a:bodyPr>
          <a:lstStyle/>
          <a:p>
            <a:pPr algn="just">
              <a:lnSpc>
                <a:spcPts val="3329"/>
              </a:lnSpc>
            </a:pPr>
            <a:r>
              <a:rPr lang="en-US" sz="3026" spc="605">
                <a:solidFill>
                  <a:srgbClr val="9E8B70"/>
                </a:solidFill>
                <a:latin typeface="Belleza"/>
                <a:ea typeface="Belleza"/>
                <a:cs typeface="Belleza"/>
                <a:sym typeface="Belleza"/>
              </a:rPr>
              <a:t>REPASO DE LA LECCIÓN NO. 13</a:t>
            </a:r>
          </a:p>
        </p:txBody>
      </p:sp>
      <p:sp>
        <p:nvSpPr>
          <p:cNvPr name="TextBox 12" id="12"/>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grpSp>
        <p:nvGrpSpPr>
          <p:cNvPr name="Group 3" id="3"/>
          <p:cNvGrpSpPr/>
          <p:nvPr/>
        </p:nvGrpSpPr>
        <p:grpSpPr>
          <a:xfrm rot="0">
            <a:off x="1306116" y="1219200"/>
            <a:ext cx="15675769" cy="8031469"/>
            <a:chOff x="0" y="0"/>
            <a:chExt cx="4670039" cy="2392691"/>
          </a:xfrm>
        </p:grpSpPr>
        <p:sp>
          <p:nvSpPr>
            <p:cNvPr name="Freeform 4" id="4"/>
            <p:cNvSpPr/>
            <p:nvPr/>
          </p:nvSpPr>
          <p:spPr>
            <a:xfrm flipH="false" flipV="false" rot="0">
              <a:off x="0" y="0"/>
              <a:ext cx="4670039" cy="2392691"/>
            </a:xfrm>
            <a:custGeom>
              <a:avLst/>
              <a:gdLst/>
              <a:ahLst/>
              <a:cxnLst/>
              <a:rect r="r" b="b" t="t" l="l"/>
              <a:pathLst>
                <a:path h="2392691" w="4670039">
                  <a:moveTo>
                    <a:pt x="0" y="0"/>
                  </a:moveTo>
                  <a:lnTo>
                    <a:pt x="4670039" y="0"/>
                  </a:lnTo>
                  <a:lnTo>
                    <a:pt x="4670039" y="2392691"/>
                  </a:lnTo>
                  <a:lnTo>
                    <a:pt x="0" y="2392691"/>
                  </a:lnTo>
                  <a:close/>
                </a:path>
              </a:pathLst>
            </a:custGeom>
            <a:solidFill>
              <a:srgbClr val="FFFFFF">
                <a:alpha val="84706"/>
              </a:srgbClr>
            </a:solidFill>
          </p:spPr>
        </p:sp>
      </p:grpSp>
      <p:sp>
        <p:nvSpPr>
          <p:cNvPr name="TextBox 5" id="5"/>
          <p:cNvSpPr txBox="true"/>
          <p:nvPr/>
        </p:nvSpPr>
        <p:spPr>
          <a:xfrm rot="0">
            <a:off x="2374753" y="2996547"/>
            <a:ext cx="13886415" cy="6131339"/>
          </a:xfrm>
          <a:prstGeom prst="rect">
            <a:avLst/>
          </a:prstGeom>
        </p:spPr>
        <p:txBody>
          <a:bodyPr anchor="t" rtlCol="false" tIns="0" lIns="0" bIns="0" rIns="0">
            <a:spAutoFit/>
          </a:bodyPr>
          <a:lstStyle/>
          <a:p>
            <a:pPr algn="ctr">
              <a:lnSpc>
                <a:spcPts val="4016"/>
              </a:lnSpc>
            </a:pPr>
            <a:r>
              <a:rPr lang="en-US" sz="4016">
                <a:solidFill>
                  <a:srgbClr val="777775"/>
                </a:solidFill>
                <a:latin typeface="Maharlika"/>
                <a:ea typeface="Maharlika"/>
                <a:cs typeface="Maharlika"/>
                <a:sym typeface="Maharlika"/>
              </a:rPr>
              <a:t>Se necesitó alrededor de medio año para construir el tabernáculo. Cuando se terminó, Moisés examinó toda la obra de los constructores, comparándola con el modelo que se le enseñó en el monte y con las instrucciones que había recibido de Dios. «Cuando Moisés vio toda la obra, y que la habían hecho como Jehová había mandado, los bendijo». (Éxodo 39: 43). Con anhelante interés las multitudes de Israel se agolparon para ver el sagrado edificio. Mientras contemplaban la escena con reverente satisfacción, la columna de nube descendió sobre el santuario, у lo envolvió. «Y la gloria de Jehová llenó el Tabernáculo». (Éxodo 40: 34). </a:t>
            </a:r>
          </a:p>
        </p:txBody>
      </p:sp>
      <p:sp>
        <p:nvSpPr>
          <p:cNvPr name="TextBox 6" id="6"/>
          <p:cNvSpPr txBox="true"/>
          <p:nvPr/>
        </p:nvSpPr>
        <p:spPr>
          <a:xfrm rot="0">
            <a:off x="5858212" y="1760866"/>
            <a:ext cx="6130874" cy="1067937"/>
          </a:xfrm>
          <a:prstGeom prst="rect">
            <a:avLst/>
          </a:prstGeom>
        </p:spPr>
        <p:txBody>
          <a:bodyPr anchor="t" rtlCol="false" tIns="0" lIns="0" bIns="0" rIns="0">
            <a:spAutoFit/>
          </a:bodyPr>
          <a:lstStyle/>
          <a:p>
            <a:pPr algn="ctr">
              <a:lnSpc>
                <a:spcPts val="7919"/>
              </a:lnSpc>
            </a:pPr>
            <a:r>
              <a:rPr lang="en-US" sz="7919">
                <a:solidFill>
                  <a:srgbClr val="B08047"/>
                </a:solidFill>
                <a:latin typeface="Belleza"/>
                <a:ea typeface="Belleza"/>
                <a:cs typeface="Belleza"/>
                <a:sym typeface="Belleza"/>
              </a:rPr>
              <a:t>CONCLUSION</a:t>
            </a:r>
          </a:p>
        </p:txBody>
      </p:sp>
      <p:sp>
        <p:nvSpPr>
          <p:cNvPr name="TextBox 7" id="7"/>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FFFFFF">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grpSp>
        <p:nvGrpSpPr>
          <p:cNvPr name="Group 3" id="3"/>
          <p:cNvGrpSpPr/>
          <p:nvPr/>
        </p:nvGrpSpPr>
        <p:grpSpPr>
          <a:xfrm rot="0">
            <a:off x="1306116" y="1219200"/>
            <a:ext cx="15675769" cy="8031469"/>
            <a:chOff x="0" y="0"/>
            <a:chExt cx="4670039" cy="2392691"/>
          </a:xfrm>
        </p:grpSpPr>
        <p:sp>
          <p:nvSpPr>
            <p:cNvPr name="Freeform 4" id="4"/>
            <p:cNvSpPr/>
            <p:nvPr/>
          </p:nvSpPr>
          <p:spPr>
            <a:xfrm flipH="false" flipV="false" rot="0">
              <a:off x="0" y="0"/>
              <a:ext cx="4670039" cy="2392691"/>
            </a:xfrm>
            <a:custGeom>
              <a:avLst/>
              <a:gdLst/>
              <a:ahLst/>
              <a:cxnLst/>
              <a:rect r="r" b="b" t="t" l="l"/>
              <a:pathLst>
                <a:path h="2392691" w="4670039">
                  <a:moveTo>
                    <a:pt x="0" y="0"/>
                  </a:moveTo>
                  <a:lnTo>
                    <a:pt x="4670039" y="0"/>
                  </a:lnTo>
                  <a:lnTo>
                    <a:pt x="4670039" y="2392691"/>
                  </a:lnTo>
                  <a:lnTo>
                    <a:pt x="0" y="2392691"/>
                  </a:lnTo>
                  <a:close/>
                </a:path>
              </a:pathLst>
            </a:custGeom>
            <a:solidFill>
              <a:srgbClr val="FFFFFF">
                <a:alpha val="84706"/>
              </a:srgbClr>
            </a:solidFill>
          </p:spPr>
        </p:sp>
      </p:grpSp>
      <p:sp>
        <p:nvSpPr>
          <p:cNvPr name="TextBox 5" id="5"/>
          <p:cNvSpPr txBox="true"/>
          <p:nvPr/>
        </p:nvSpPr>
        <p:spPr>
          <a:xfrm rot="0">
            <a:off x="2374753" y="2996547"/>
            <a:ext cx="13886415" cy="4616864"/>
          </a:xfrm>
          <a:prstGeom prst="rect">
            <a:avLst/>
          </a:prstGeom>
        </p:spPr>
        <p:txBody>
          <a:bodyPr anchor="t" rtlCol="false" tIns="0" lIns="0" bIns="0" rIns="0">
            <a:spAutoFit/>
          </a:bodyPr>
          <a:lstStyle/>
          <a:p>
            <a:pPr algn="ctr">
              <a:lnSpc>
                <a:spcPts val="4016"/>
              </a:lnSpc>
            </a:pPr>
            <a:r>
              <a:rPr lang="en-US" sz="4016">
                <a:solidFill>
                  <a:srgbClr val="777775"/>
                </a:solidFill>
                <a:latin typeface="Maharlika"/>
                <a:ea typeface="Maharlika"/>
                <a:cs typeface="Maharlika"/>
                <a:sym typeface="Maharlika"/>
              </a:rPr>
              <a:t>  Hubo una revelación de la majestad divina, y por un momento ni siquiera Moisés pudo entrar. Con profunda emoción, el pueblo vió la señal de que la obra de sus manos era aceptada. No hubo demostraciones de regocijo en alta voz. Una solemne reverencia se apoderó de todos. Pero la alegría de sus corazones se manifestó en lágrimas de felicidad, y susurraron fervientes palabras de gratitud porque Dios había decidido morar con ellos</a:t>
            </a:r>
          </a:p>
        </p:txBody>
      </p:sp>
      <p:sp>
        <p:nvSpPr>
          <p:cNvPr name="TextBox 6" id="6"/>
          <p:cNvSpPr txBox="true"/>
          <p:nvPr/>
        </p:nvSpPr>
        <p:spPr>
          <a:xfrm rot="0">
            <a:off x="5858212" y="1760866"/>
            <a:ext cx="6130874" cy="1067937"/>
          </a:xfrm>
          <a:prstGeom prst="rect">
            <a:avLst/>
          </a:prstGeom>
        </p:spPr>
        <p:txBody>
          <a:bodyPr anchor="t" rtlCol="false" tIns="0" lIns="0" bIns="0" rIns="0">
            <a:spAutoFit/>
          </a:bodyPr>
          <a:lstStyle/>
          <a:p>
            <a:pPr algn="ctr">
              <a:lnSpc>
                <a:spcPts val="7919"/>
              </a:lnSpc>
            </a:pPr>
            <a:r>
              <a:rPr lang="en-US" sz="7919">
                <a:solidFill>
                  <a:srgbClr val="B08047"/>
                </a:solidFill>
                <a:latin typeface="Belleza"/>
                <a:ea typeface="Belleza"/>
                <a:cs typeface="Belleza"/>
                <a:sym typeface="Belleza"/>
              </a:rPr>
              <a:t>CONCLUSION</a:t>
            </a:r>
          </a:p>
        </p:txBody>
      </p:sp>
      <p:sp>
        <p:nvSpPr>
          <p:cNvPr name="TextBox 7" id="7"/>
          <p:cNvSpPr txBox="true"/>
          <p:nvPr/>
        </p:nvSpPr>
        <p:spPr>
          <a:xfrm rot="0">
            <a:off x="1306116" y="9913099"/>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660629" y="2805200"/>
            <a:ext cx="6598671" cy="5653886"/>
            <a:chOff x="0" y="0"/>
            <a:chExt cx="8798227" cy="7538514"/>
          </a:xfrm>
        </p:grpSpPr>
        <p:pic>
          <p:nvPicPr>
            <p:cNvPr name="Picture 3" id="3"/>
            <p:cNvPicPr>
              <a:picLocks noChangeAspect="true"/>
            </p:cNvPicPr>
            <p:nvPr/>
          </p:nvPicPr>
          <p:blipFill>
            <a:blip r:embed="rId2"/>
            <a:srcRect l="11120" t="0" r="11120" b="0"/>
            <a:stretch>
              <a:fillRect/>
            </a:stretch>
          </p:blipFill>
          <p:spPr>
            <a:xfrm flipH="false" flipV="false">
              <a:off x="0" y="0"/>
              <a:ext cx="8798227" cy="7538514"/>
            </a:xfrm>
            <a:prstGeom prst="rect">
              <a:avLst/>
            </a:prstGeom>
          </p:spPr>
        </p:pic>
      </p:grpSp>
      <p:grpSp>
        <p:nvGrpSpPr>
          <p:cNvPr name="Group 4" id="4"/>
          <p:cNvGrpSpPr/>
          <p:nvPr/>
        </p:nvGrpSpPr>
        <p:grpSpPr>
          <a:xfrm rot="-10800000">
            <a:off x="0" y="1467189"/>
            <a:ext cx="1533496" cy="262829"/>
            <a:chOff x="0" y="0"/>
            <a:chExt cx="3334456" cy="571500"/>
          </a:xfrm>
        </p:grpSpPr>
        <p:sp>
          <p:nvSpPr>
            <p:cNvPr name="Freeform 5" id="5"/>
            <p:cNvSpPr/>
            <p:nvPr/>
          </p:nvSpPr>
          <p:spPr>
            <a:xfrm flipH="false" flipV="false" rot="0">
              <a:off x="0" y="255270"/>
              <a:ext cx="3334455" cy="69850"/>
            </a:xfrm>
            <a:custGeom>
              <a:avLst/>
              <a:gdLst/>
              <a:ahLst/>
              <a:cxnLst/>
              <a:rect r="r" b="b" t="t" l="l"/>
              <a:pathLst>
                <a:path h="69850" w="3334455">
                  <a:moveTo>
                    <a:pt x="3043626" y="0"/>
                  </a:moveTo>
                  <a:lnTo>
                    <a:pt x="0" y="0"/>
                  </a:lnTo>
                  <a:lnTo>
                    <a:pt x="0" y="69850"/>
                  </a:lnTo>
                  <a:lnTo>
                    <a:pt x="3334455" y="69850"/>
                  </a:lnTo>
                  <a:lnTo>
                    <a:pt x="3334455" y="0"/>
                  </a:lnTo>
                  <a:close/>
                </a:path>
              </a:pathLst>
            </a:custGeom>
            <a:solidFill>
              <a:srgbClr val="B08047"/>
            </a:solidFill>
          </p:spPr>
        </p:sp>
      </p:grpSp>
      <p:sp>
        <p:nvSpPr>
          <p:cNvPr name="TextBox 6" id="6"/>
          <p:cNvSpPr txBox="true"/>
          <p:nvPr/>
        </p:nvSpPr>
        <p:spPr>
          <a:xfrm rot="0">
            <a:off x="2260857" y="1266287"/>
            <a:ext cx="4215915" cy="695325"/>
          </a:xfrm>
          <a:prstGeom prst="rect">
            <a:avLst/>
          </a:prstGeom>
        </p:spPr>
        <p:txBody>
          <a:bodyPr anchor="t" rtlCol="false" tIns="0" lIns="0" bIns="0" rIns="0">
            <a:spAutoFit/>
          </a:bodyPr>
          <a:lstStyle/>
          <a:p>
            <a:pPr algn="l">
              <a:lnSpc>
                <a:spcPts val="4950"/>
              </a:lnSpc>
            </a:pPr>
            <a:r>
              <a:rPr lang="en-US" sz="4500">
                <a:solidFill>
                  <a:srgbClr val="B08047"/>
                </a:solidFill>
                <a:latin typeface="Maharlika"/>
                <a:ea typeface="Maharlika"/>
                <a:cs typeface="Maharlika"/>
                <a:sym typeface="Maharlika"/>
              </a:rPr>
              <a:t>CONCLUSION</a:t>
            </a:r>
          </a:p>
        </p:txBody>
      </p:sp>
      <p:sp>
        <p:nvSpPr>
          <p:cNvPr name="TextBox 7" id="7"/>
          <p:cNvSpPr txBox="true"/>
          <p:nvPr/>
        </p:nvSpPr>
        <p:spPr>
          <a:xfrm rot="0">
            <a:off x="1311621" y="2451343"/>
            <a:ext cx="8612419" cy="6854908"/>
          </a:xfrm>
          <a:prstGeom prst="rect">
            <a:avLst/>
          </a:prstGeom>
        </p:spPr>
        <p:txBody>
          <a:bodyPr anchor="t" rtlCol="false" tIns="0" lIns="0" bIns="0" rIns="0">
            <a:spAutoFit/>
          </a:bodyPr>
          <a:lstStyle/>
          <a:p>
            <a:pPr algn="l">
              <a:lnSpc>
                <a:spcPts val="4951"/>
              </a:lnSpc>
            </a:pPr>
            <a:r>
              <a:rPr lang="en-US" sz="2606" b="true">
                <a:solidFill>
                  <a:srgbClr val="777775"/>
                </a:solidFill>
                <a:latin typeface="Montserrat Bold"/>
                <a:ea typeface="Montserrat Bold"/>
                <a:cs typeface="Montserrat Bold"/>
                <a:sym typeface="Montserrat Bold"/>
              </a:rPr>
              <a:t>Pablo nos dice en 1 Corintios 6: 19-20: «O ignoráis que vuestro cuerpo es templo del Espíritu Santo, el cual está en vosotros, el cual habéis recibido de Dios, y que no sois vuestros?, pues habéis sido comprados por precio; glorificad, pues, a Dios en vuestro cuerpo y en vuestro espíritu, los cuales son de Dios». </a:t>
            </a:r>
          </a:p>
          <a:p>
            <a:pPr algn="l">
              <a:lnSpc>
                <a:spcPts val="4951"/>
              </a:lnSpc>
            </a:pPr>
            <a:r>
              <a:rPr lang="en-US" sz="2606" b="true">
                <a:solidFill>
                  <a:srgbClr val="777775"/>
                </a:solidFill>
                <a:latin typeface="Montserrat Bold"/>
                <a:ea typeface="Montserrat Bold"/>
                <a:cs typeface="Montserrat Bold"/>
                <a:sym typeface="Montserrat Bold"/>
              </a:rPr>
              <a:t>Hoy, es el deseo de Dios que cada creyente se convierta en un templo donde el Espíritu Santo habite e irradie esperanza a todos los que les rodeen. </a:t>
            </a:r>
          </a:p>
        </p:txBody>
      </p:sp>
      <p:sp>
        <p:nvSpPr>
          <p:cNvPr name="TextBox 8" id="8"/>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8E3DA"/>
        </a:solidFill>
      </p:bgPr>
    </p:bg>
    <p:spTree>
      <p:nvGrpSpPr>
        <p:cNvPr id="1" name=""/>
        <p:cNvGrpSpPr/>
        <p:nvPr/>
      </p:nvGrpSpPr>
      <p:grpSpPr>
        <a:xfrm>
          <a:off x="0" y="0"/>
          <a:ext cx="0" cy="0"/>
          <a:chOff x="0" y="0"/>
          <a:chExt cx="0" cy="0"/>
        </a:xfrm>
      </p:grpSpPr>
      <p:grpSp>
        <p:nvGrpSpPr>
          <p:cNvPr name="Group 2" id="2"/>
          <p:cNvGrpSpPr/>
          <p:nvPr/>
        </p:nvGrpSpPr>
        <p:grpSpPr>
          <a:xfrm rot="0">
            <a:off x="1028700" y="866590"/>
            <a:ext cx="16197888" cy="8553820"/>
            <a:chOff x="0" y="0"/>
            <a:chExt cx="5668596" cy="2993486"/>
          </a:xfrm>
        </p:grpSpPr>
        <p:sp>
          <p:nvSpPr>
            <p:cNvPr name="Freeform 3" id="3"/>
            <p:cNvSpPr/>
            <p:nvPr/>
          </p:nvSpPr>
          <p:spPr>
            <a:xfrm flipH="false" flipV="false" rot="0">
              <a:off x="0" y="0"/>
              <a:ext cx="5668596" cy="2993486"/>
            </a:xfrm>
            <a:custGeom>
              <a:avLst/>
              <a:gdLst/>
              <a:ahLst/>
              <a:cxnLst/>
              <a:rect r="r" b="b" t="t" l="l"/>
              <a:pathLst>
                <a:path h="2993486" w="5668596">
                  <a:moveTo>
                    <a:pt x="0" y="0"/>
                  </a:moveTo>
                  <a:lnTo>
                    <a:pt x="5668596" y="0"/>
                  </a:lnTo>
                  <a:lnTo>
                    <a:pt x="5668596" y="2993486"/>
                  </a:lnTo>
                  <a:lnTo>
                    <a:pt x="0" y="2993486"/>
                  </a:lnTo>
                  <a:close/>
                </a:path>
              </a:pathLst>
            </a:custGeom>
            <a:solidFill>
              <a:srgbClr val="FFFFFF"/>
            </a:solidFill>
          </p:spPr>
        </p:sp>
      </p:grpSp>
      <p:sp>
        <p:nvSpPr>
          <p:cNvPr name="TextBox 4" id="4"/>
          <p:cNvSpPr txBox="true"/>
          <p:nvPr/>
        </p:nvSpPr>
        <p:spPr>
          <a:xfrm rot="0">
            <a:off x="3255392" y="4949332"/>
            <a:ext cx="7519519" cy="1171503"/>
          </a:xfrm>
          <a:prstGeom prst="rect">
            <a:avLst/>
          </a:prstGeom>
        </p:spPr>
        <p:txBody>
          <a:bodyPr anchor="t" rtlCol="false" tIns="0" lIns="0" bIns="0" rIns="0">
            <a:spAutoFit/>
          </a:bodyPr>
          <a:lstStyle/>
          <a:p>
            <a:pPr algn="l">
              <a:lnSpc>
                <a:spcPts val="8699"/>
              </a:lnSpc>
            </a:pPr>
            <a:r>
              <a:rPr lang="en-US" sz="7249">
                <a:solidFill>
                  <a:srgbClr val="777775"/>
                </a:solidFill>
                <a:latin typeface="Maharlika"/>
                <a:ea typeface="Maharlika"/>
                <a:cs typeface="Maharlika"/>
                <a:sym typeface="Maharlika"/>
              </a:rPr>
              <a:t>Alabadle</a:t>
            </a:r>
          </a:p>
        </p:txBody>
      </p:sp>
      <p:grpSp>
        <p:nvGrpSpPr>
          <p:cNvPr name="Group 5" id="5"/>
          <p:cNvGrpSpPr/>
          <p:nvPr/>
        </p:nvGrpSpPr>
        <p:grpSpPr>
          <a:xfrm rot="5400000">
            <a:off x="7313658" y="4865937"/>
            <a:ext cx="5645703" cy="254052"/>
            <a:chOff x="0" y="0"/>
            <a:chExt cx="12700235" cy="571500"/>
          </a:xfrm>
        </p:grpSpPr>
        <p:sp>
          <p:nvSpPr>
            <p:cNvPr name="Freeform 6" id="6"/>
            <p:cNvSpPr/>
            <p:nvPr/>
          </p:nvSpPr>
          <p:spPr>
            <a:xfrm flipH="false" flipV="false" rot="0">
              <a:off x="0" y="255270"/>
              <a:ext cx="12700235" cy="69850"/>
            </a:xfrm>
            <a:custGeom>
              <a:avLst/>
              <a:gdLst/>
              <a:ahLst/>
              <a:cxnLst/>
              <a:rect r="r" b="b" t="t" l="l"/>
              <a:pathLst>
                <a:path h="69850" w="12700235">
                  <a:moveTo>
                    <a:pt x="12409405" y="0"/>
                  </a:moveTo>
                  <a:lnTo>
                    <a:pt x="0" y="0"/>
                  </a:lnTo>
                  <a:lnTo>
                    <a:pt x="0" y="69850"/>
                  </a:lnTo>
                  <a:lnTo>
                    <a:pt x="12700235" y="69850"/>
                  </a:lnTo>
                  <a:lnTo>
                    <a:pt x="12700235" y="0"/>
                  </a:lnTo>
                  <a:close/>
                </a:path>
              </a:pathLst>
            </a:custGeom>
            <a:solidFill>
              <a:srgbClr val="B08047"/>
            </a:solidFill>
          </p:spPr>
        </p:sp>
      </p:grpSp>
      <p:sp>
        <p:nvSpPr>
          <p:cNvPr name="TextBox 7" id="7"/>
          <p:cNvSpPr txBox="true"/>
          <p:nvPr/>
        </p:nvSpPr>
        <p:spPr>
          <a:xfrm rot="0">
            <a:off x="4368742" y="3111239"/>
            <a:ext cx="2869419" cy="1335319"/>
          </a:xfrm>
          <a:prstGeom prst="rect">
            <a:avLst/>
          </a:prstGeom>
        </p:spPr>
        <p:txBody>
          <a:bodyPr anchor="t" rtlCol="false" tIns="0" lIns="0" bIns="0" rIns="0">
            <a:spAutoFit/>
          </a:bodyPr>
          <a:lstStyle/>
          <a:p>
            <a:pPr algn="l">
              <a:lnSpc>
                <a:spcPts val="10439"/>
              </a:lnSpc>
            </a:pPr>
            <a:r>
              <a:rPr lang="en-US" sz="8699">
                <a:solidFill>
                  <a:srgbClr val="B08047"/>
                </a:solidFill>
                <a:latin typeface="Belleza"/>
                <a:ea typeface="Belleza"/>
                <a:cs typeface="Belleza"/>
                <a:sym typeface="Belleza"/>
              </a:rPr>
              <a:t>141</a:t>
            </a:r>
          </a:p>
        </p:txBody>
      </p:sp>
      <p:sp>
        <p:nvSpPr>
          <p:cNvPr name="TextBox 8" id="8"/>
          <p:cNvSpPr txBox="true"/>
          <p:nvPr/>
        </p:nvSpPr>
        <p:spPr>
          <a:xfrm rot="0">
            <a:off x="11136936" y="2823055"/>
            <a:ext cx="5127182" cy="3324225"/>
          </a:xfrm>
          <a:prstGeom prst="rect">
            <a:avLst/>
          </a:prstGeom>
        </p:spPr>
        <p:txBody>
          <a:bodyPr anchor="t" rtlCol="false" tIns="0" lIns="0" bIns="0" rIns="0">
            <a:spAutoFit/>
          </a:bodyPr>
          <a:lstStyle/>
          <a:p>
            <a:pPr algn="ctr">
              <a:lnSpc>
                <a:spcPts val="6539"/>
              </a:lnSpc>
            </a:pPr>
            <a:r>
              <a:rPr lang="en-US" sz="5449" spc="1634">
                <a:solidFill>
                  <a:srgbClr val="B08047"/>
                </a:solidFill>
                <a:latin typeface="Belleza"/>
                <a:ea typeface="Belleza"/>
                <a:cs typeface="Belleza"/>
                <a:sym typeface="Belleza"/>
              </a:rPr>
              <a:t>HIMNO </a:t>
            </a:r>
          </a:p>
          <a:p>
            <a:pPr algn="ctr">
              <a:lnSpc>
                <a:spcPts val="6539"/>
              </a:lnSpc>
            </a:pPr>
            <a:r>
              <a:rPr lang="en-US" sz="5449" spc="1634">
                <a:solidFill>
                  <a:srgbClr val="B08047"/>
                </a:solidFill>
                <a:latin typeface="Belleza"/>
                <a:ea typeface="Belleza"/>
                <a:cs typeface="Belleza"/>
                <a:sym typeface="Belleza"/>
              </a:rPr>
              <a:t>Y ORACION FINAL</a:t>
            </a:r>
          </a:p>
        </p:txBody>
      </p:sp>
      <p:sp>
        <p:nvSpPr>
          <p:cNvPr name="TextBox 9" id="9"/>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662930" y="0"/>
            <a:ext cx="7625070" cy="10287000"/>
            <a:chOff x="0" y="0"/>
            <a:chExt cx="2579345" cy="3479800"/>
          </a:xfrm>
        </p:grpSpPr>
        <p:sp>
          <p:nvSpPr>
            <p:cNvPr name="Freeform 3" id="3"/>
            <p:cNvSpPr/>
            <p:nvPr/>
          </p:nvSpPr>
          <p:spPr>
            <a:xfrm flipH="false" flipV="false" rot="0">
              <a:off x="0" y="0"/>
              <a:ext cx="2579344" cy="3479800"/>
            </a:xfrm>
            <a:custGeom>
              <a:avLst/>
              <a:gdLst/>
              <a:ahLst/>
              <a:cxnLst/>
              <a:rect r="r" b="b" t="t" l="l"/>
              <a:pathLst>
                <a:path h="3479800" w="2579344">
                  <a:moveTo>
                    <a:pt x="0" y="0"/>
                  </a:moveTo>
                  <a:lnTo>
                    <a:pt x="2579344" y="0"/>
                  </a:lnTo>
                  <a:lnTo>
                    <a:pt x="2579344" y="3479800"/>
                  </a:lnTo>
                  <a:lnTo>
                    <a:pt x="0" y="3479800"/>
                  </a:lnTo>
                  <a:close/>
                </a:path>
              </a:pathLst>
            </a:custGeom>
            <a:solidFill>
              <a:srgbClr val="9E8B70"/>
            </a:solidFill>
          </p:spPr>
        </p:sp>
      </p:grpSp>
      <p:grpSp>
        <p:nvGrpSpPr>
          <p:cNvPr name="Group 4" id="4"/>
          <p:cNvGrpSpPr/>
          <p:nvPr/>
        </p:nvGrpSpPr>
        <p:grpSpPr>
          <a:xfrm rot="5400000">
            <a:off x="12270860" y="1387640"/>
            <a:ext cx="4953000" cy="7632535"/>
            <a:chOff x="0" y="0"/>
            <a:chExt cx="1675459" cy="2581870"/>
          </a:xfrm>
        </p:grpSpPr>
        <p:sp>
          <p:nvSpPr>
            <p:cNvPr name="Freeform 5" id="5"/>
            <p:cNvSpPr/>
            <p:nvPr/>
          </p:nvSpPr>
          <p:spPr>
            <a:xfrm flipH="false" flipV="false" rot="0">
              <a:off x="0" y="0"/>
              <a:ext cx="1675459" cy="2581870"/>
            </a:xfrm>
            <a:custGeom>
              <a:avLst/>
              <a:gdLst/>
              <a:ahLst/>
              <a:cxnLst/>
              <a:rect r="r" b="b" t="t" l="l"/>
              <a:pathLst>
                <a:path h="2581870" w="1675459">
                  <a:moveTo>
                    <a:pt x="0" y="0"/>
                  </a:moveTo>
                  <a:lnTo>
                    <a:pt x="1675459" y="0"/>
                  </a:lnTo>
                  <a:lnTo>
                    <a:pt x="1675459" y="2581870"/>
                  </a:lnTo>
                  <a:lnTo>
                    <a:pt x="0" y="2581870"/>
                  </a:lnTo>
                  <a:close/>
                </a:path>
              </a:pathLst>
            </a:custGeom>
            <a:solidFill>
              <a:srgbClr val="FFFFFF"/>
            </a:solidFill>
          </p:spPr>
        </p:sp>
      </p:grpSp>
      <p:grpSp>
        <p:nvGrpSpPr>
          <p:cNvPr name="Group 6" id="6"/>
          <p:cNvGrpSpPr/>
          <p:nvPr/>
        </p:nvGrpSpPr>
        <p:grpSpPr>
          <a:xfrm rot="-10800000">
            <a:off x="0" y="1516209"/>
            <a:ext cx="1434878" cy="262829"/>
            <a:chOff x="0" y="0"/>
            <a:chExt cx="3120018" cy="571500"/>
          </a:xfrm>
        </p:grpSpPr>
        <p:sp>
          <p:nvSpPr>
            <p:cNvPr name="Freeform 7" id="7"/>
            <p:cNvSpPr/>
            <p:nvPr/>
          </p:nvSpPr>
          <p:spPr>
            <a:xfrm flipH="false" flipV="false" rot="0">
              <a:off x="0" y="255270"/>
              <a:ext cx="3120018" cy="69850"/>
            </a:xfrm>
            <a:custGeom>
              <a:avLst/>
              <a:gdLst/>
              <a:ahLst/>
              <a:cxnLst/>
              <a:rect r="r" b="b" t="t" l="l"/>
              <a:pathLst>
                <a:path h="69850" w="3120018">
                  <a:moveTo>
                    <a:pt x="2829188" y="0"/>
                  </a:moveTo>
                  <a:lnTo>
                    <a:pt x="0" y="0"/>
                  </a:lnTo>
                  <a:lnTo>
                    <a:pt x="0" y="69850"/>
                  </a:lnTo>
                  <a:lnTo>
                    <a:pt x="3120018" y="69850"/>
                  </a:lnTo>
                  <a:lnTo>
                    <a:pt x="3120018" y="0"/>
                  </a:lnTo>
                  <a:close/>
                </a:path>
              </a:pathLst>
            </a:custGeom>
            <a:solidFill>
              <a:srgbClr val="B7B7B7"/>
            </a:solidFill>
          </p:spPr>
        </p:sp>
      </p:grpSp>
      <p:sp>
        <p:nvSpPr>
          <p:cNvPr name="Freeform 8" id="8"/>
          <p:cNvSpPr/>
          <p:nvPr/>
        </p:nvSpPr>
        <p:spPr>
          <a:xfrm flipH="false" flipV="false" rot="0">
            <a:off x="10883521" y="3205162"/>
            <a:ext cx="7680106" cy="3997490"/>
          </a:xfrm>
          <a:custGeom>
            <a:avLst/>
            <a:gdLst/>
            <a:ahLst/>
            <a:cxnLst/>
            <a:rect r="r" b="b" t="t" l="l"/>
            <a:pathLst>
              <a:path h="3997490" w="7680106">
                <a:moveTo>
                  <a:pt x="0" y="0"/>
                </a:moveTo>
                <a:lnTo>
                  <a:pt x="7680107" y="0"/>
                </a:lnTo>
                <a:lnTo>
                  <a:pt x="7680107" y="3997491"/>
                </a:lnTo>
                <a:lnTo>
                  <a:pt x="0" y="3997491"/>
                </a:lnTo>
                <a:lnTo>
                  <a:pt x="0" y="0"/>
                </a:lnTo>
                <a:close/>
              </a:path>
            </a:pathLst>
          </a:custGeom>
          <a:blipFill>
            <a:blip r:embed="rId2"/>
            <a:stretch>
              <a:fillRect l="-5343" t="-597" r="0" b="-597"/>
            </a:stretch>
          </a:blipFill>
        </p:spPr>
      </p:sp>
      <p:sp>
        <p:nvSpPr>
          <p:cNvPr name="TextBox 9" id="9"/>
          <p:cNvSpPr txBox="true"/>
          <p:nvPr/>
        </p:nvSpPr>
        <p:spPr>
          <a:xfrm rot="0">
            <a:off x="1570282" y="1590473"/>
            <a:ext cx="4834899" cy="742950"/>
          </a:xfrm>
          <a:prstGeom prst="rect">
            <a:avLst/>
          </a:prstGeom>
        </p:spPr>
        <p:txBody>
          <a:bodyPr anchor="t" rtlCol="false" tIns="0" lIns="0" bIns="0" rIns="0">
            <a:spAutoFit/>
          </a:bodyPr>
          <a:lstStyle/>
          <a:p>
            <a:pPr algn="l">
              <a:lnSpc>
                <a:spcPts val="5400"/>
              </a:lnSpc>
            </a:pPr>
            <a:r>
              <a:rPr lang="en-US" sz="4500">
                <a:solidFill>
                  <a:srgbClr val="B08047"/>
                </a:solidFill>
                <a:latin typeface="Maharlika"/>
                <a:ea typeface="Maharlika"/>
                <a:cs typeface="Maharlika"/>
                <a:sym typeface="Maharlika"/>
              </a:rPr>
              <a:t>INTRODUCCION</a:t>
            </a:r>
          </a:p>
        </p:txBody>
      </p:sp>
      <p:sp>
        <p:nvSpPr>
          <p:cNvPr name="TextBox 10" id="10"/>
          <p:cNvSpPr txBox="true"/>
          <p:nvPr/>
        </p:nvSpPr>
        <p:spPr>
          <a:xfrm rot="0">
            <a:off x="1477256" y="2334793"/>
            <a:ext cx="8669971" cy="6131562"/>
          </a:xfrm>
          <a:prstGeom prst="rect">
            <a:avLst/>
          </a:prstGeom>
        </p:spPr>
        <p:txBody>
          <a:bodyPr anchor="t" rtlCol="false" tIns="0" lIns="0" bIns="0" rIns="0">
            <a:spAutoFit/>
          </a:bodyPr>
          <a:lstStyle/>
          <a:p>
            <a:pPr algn="l">
              <a:lnSpc>
                <a:spcPts val="4939"/>
              </a:lnSpc>
            </a:pPr>
            <a:r>
              <a:rPr lang="en-US" sz="2599">
                <a:solidFill>
                  <a:srgbClr val="777775"/>
                </a:solidFill>
                <a:latin typeface="Montserrat"/>
                <a:ea typeface="Montserrat"/>
                <a:cs typeface="Montserrat"/>
                <a:sym typeface="Montserrat"/>
              </a:rPr>
              <a:t>Dios le mostró a Moisés el modelo y diseño para la construcción del tabernáculo terrenal de forma detallada. Capacitó a Bezaleel y Aholiab; los llenó de su Santo Espíritu, de sabiduría, inteligencia y capacidad creativa (Éxоdо 31: 3) para realizar el trabajo artístico con el oro, plata y bronce. </a:t>
            </a:r>
          </a:p>
          <a:p>
            <a:pPr algn="l">
              <a:lnSpc>
                <a:spcPts val="4939"/>
              </a:lnSpc>
            </a:pPr>
            <a:r>
              <a:rPr lang="en-US" sz="2599">
                <a:solidFill>
                  <a:srgbClr val="777775"/>
                </a:solidFill>
                <a:latin typeface="Montserrat"/>
                <a:ea typeface="Montserrat"/>
                <a:cs typeface="Montserrat"/>
                <a:sym typeface="Montserrat"/>
              </a:rPr>
              <a:t>Cada uno de los muebles del tabernáculo tenía especificaciones particulares para su construcción, uso especifico y sobre todo un significado redentor para el pueblo de Israel. </a:t>
            </a:r>
          </a:p>
        </p:txBody>
      </p:sp>
      <p:sp>
        <p:nvSpPr>
          <p:cNvPr name="TextBox 11" id="11"/>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3093156" cy="3479800"/>
          </a:xfrm>
        </p:grpSpPr>
        <p:sp>
          <p:nvSpPr>
            <p:cNvPr name="Freeform 3" id="3"/>
            <p:cNvSpPr/>
            <p:nvPr/>
          </p:nvSpPr>
          <p:spPr>
            <a:xfrm flipH="false" flipV="false" rot="0">
              <a:off x="0" y="0"/>
              <a:ext cx="3093156" cy="3479800"/>
            </a:xfrm>
            <a:custGeom>
              <a:avLst/>
              <a:gdLst/>
              <a:ahLst/>
              <a:cxnLst/>
              <a:rect r="r" b="b" t="t" l="l"/>
              <a:pathLst>
                <a:path h="3479800" w="3093156">
                  <a:moveTo>
                    <a:pt x="0" y="0"/>
                  </a:moveTo>
                  <a:lnTo>
                    <a:pt x="3093156" y="0"/>
                  </a:lnTo>
                  <a:lnTo>
                    <a:pt x="3093156" y="3479800"/>
                  </a:lnTo>
                  <a:lnTo>
                    <a:pt x="0" y="3479800"/>
                  </a:lnTo>
                  <a:close/>
                </a:path>
              </a:pathLst>
            </a:custGeom>
            <a:solidFill>
              <a:srgbClr val="E8E3DA"/>
            </a:solidFill>
          </p:spPr>
        </p:sp>
      </p:grpSp>
      <p:grpSp>
        <p:nvGrpSpPr>
          <p:cNvPr name="Group 4" id="4"/>
          <p:cNvGrpSpPr/>
          <p:nvPr/>
        </p:nvGrpSpPr>
        <p:grpSpPr>
          <a:xfrm rot="0">
            <a:off x="1533496" y="5882341"/>
            <a:ext cx="6099810" cy="3661410"/>
            <a:chOff x="0" y="0"/>
            <a:chExt cx="2063393" cy="1238551"/>
          </a:xfrm>
        </p:grpSpPr>
        <p:sp>
          <p:nvSpPr>
            <p:cNvPr name="Freeform 5" id="5"/>
            <p:cNvSpPr/>
            <p:nvPr/>
          </p:nvSpPr>
          <p:spPr>
            <a:xfrm flipH="false" flipV="false" rot="0">
              <a:off x="0" y="0"/>
              <a:ext cx="2063392" cy="1238551"/>
            </a:xfrm>
            <a:custGeom>
              <a:avLst/>
              <a:gdLst/>
              <a:ahLst/>
              <a:cxnLst/>
              <a:rect r="r" b="b" t="t" l="l"/>
              <a:pathLst>
                <a:path h="1238551" w="2063392">
                  <a:moveTo>
                    <a:pt x="0" y="0"/>
                  </a:moveTo>
                  <a:lnTo>
                    <a:pt x="2063392" y="0"/>
                  </a:lnTo>
                  <a:lnTo>
                    <a:pt x="2063392" y="1238551"/>
                  </a:lnTo>
                  <a:lnTo>
                    <a:pt x="0" y="1238551"/>
                  </a:lnTo>
                  <a:close/>
                </a:path>
              </a:pathLst>
            </a:custGeom>
            <a:solidFill>
              <a:srgbClr val="FFFFFF"/>
            </a:solidFill>
          </p:spPr>
        </p:sp>
      </p:grpSp>
      <p:grpSp>
        <p:nvGrpSpPr>
          <p:cNvPr name="Group 6" id="6"/>
          <p:cNvGrpSpPr/>
          <p:nvPr/>
        </p:nvGrpSpPr>
        <p:grpSpPr>
          <a:xfrm rot="0">
            <a:off x="10662930" y="1444790"/>
            <a:ext cx="6099810" cy="4437551"/>
            <a:chOff x="0" y="0"/>
            <a:chExt cx="2063393" cy="1501097"/>
          </a:xfrm>
        </p:grpSpPr>
        <p:sp>
          <p:nvSpPr>
            <p:cNvPr name="Freeform 7" id="7"/>
            <p:cNvSpPr/>
            <p:nvPr/>
          </p:nvSpPr>
          <p:spPr>
            <a:xfrm flipH="false" flipV="false" rot="0">
              <a:off x="0" y="0"/>
              <a:ext cx="2063392" cy="1501097"/>
            </a:xfrm>
            <a:custGeom>
              <a:avLst/>
              <a:gdLst/>
              <a:ahLst/>
              <a:cxnLst/>
              <a:rect r="r" b="b" t="t" l="l"/>
              <a:pathLst>
                <a:path h="1501097" w="2063392">
                  <a:moveTo>
                    <a:pt x="0" y="0"/>
                  </a:moveTo>
                  <a:lnTo>
                    <a:pt x="2063392" y="0"/>
                  </a:lnTo>
                  <a:lnTo>
                    <a:pt x="2063392" y="1501097"/>
                  </a:lnTo>
                  <a:lnTo>
                    <a:pt x="0" y="1501097"/>
                  </a:lnTo>
                  <a:close/>
                </a:path>
              </a:pathLst>
            </a:custGeom>
            <a:solidFill>
              <a:srgbClr val="FFFFFF"/>
            </a:solidFill>
          </p:spPr>
        </p:sp>
      </p:grpSp>
      <p:grpSp>
        <p:nvGrpSpPr>
          <p:cNvPr name="Group 8" id="8"/>
          <p:cNvGrpSpPr/>
          <p:nvPr/>
        </p:nvGrpSpPr>
        <p:grpSpPr>
          <a:xfrm rot="0">
            <a:off x="1715282" y="6078556"/>
            <a:ext cx="5736239" cy="3268980"/>
            <a:chOff x="0" y="0"/>
            <a:chExt cx="7648318" cy="4358640"/>
          </a:xfrm>
        </p:grpSpPr>
        <p:pic>
          <p:nvPicPr>
            <p:cNvPr name="Picture 9" id="9"/>
            <p:cNvPicPr>
              <a:picLocks noChangeAspect="true"/>
            </p:cNvPicPr>
            <p:nvPr/>
          </p:nvPicPr>
          <p:blipFill>
            <a:blip r:embed="rId2"/>
            <a:srcRect l="0" t="8255" r="0" b="8255"/>
            <a:stretch>
              <a:fillRect/>
            </a:stretch>
          </p:blipFill>
          <p:spPr>
            <a:xfrm flipH="false" flipV="false">
              <a:off x="0" y="0"/>
              <a:ext cx="7648318" cy="4358640"/>
            </a:xfrm>
            <a:prstGeom prst="rect">
              <a:avLst/>
            </a:prstGeom>
          </p:spPr>
        </p:pic>
      </p:grpSp>
      <p:grpSp>
        <p:nvGrpSpPr>
          <p:cNvPr name="Group 10" id="10"/>
          <p:cNvGrpSpPr/>
          <p:nvPr/>
        </p:nvGrpSpPr>
        <p:grpSpPr>
          <a:xfrm rot="0">
            <a:off x="10847881" y="1602568"/>
            <a:ext cx="5736239" cy="4009141"/>
            <a:chOff x="0" y="0"/>
            <a:chExt cx="7648318" cy="5345521"/>
          </a:xfrm>
        </p:grpSpPr>
        <p:pic>
          <p:nvPicPr>
            <p:cNvPr name="Picture 11" id="11"/>
            <p:cNvPicPr>
              <a:picLocks noChangeAspect="true"/>
            </p:cNvPicPr>
            <p:nvPr/>
          </p:nvPicPr>
          <p:blipFill>
            <a:blip r:embed="rId3"/>
            <a:srcRect l="0" t="3686" r="0" b="3686"/>
            <a:stretch>
              <a:fillRect/>
            </a:stretch>
          </p:blipFill>
          <p:spPr>
            <a:xfrm flipH="false" flipV="false">
              <a:off x="0" y="0"/>
              <a:ext cx="7648318" cy="5345521"/>
            </a:xfrm>
            <a:prstGeom prst="rect">
              <a:avLst/>
            </a:prstGeom>
          </p:spPr>
        </p:pic>
      </p:grpSp>
      <p:grpSp>
        <p:nvGrpSpPr>
          <p:cNvPr name="Group 12" id="12"/>
          <p:cNvGrpSpPr/>
          <p:nvPr/>
        </p:nvGrpSpPr>
        <p:grpSpPr>
          <a:xfrm rot="-10800000">
            <a:off x="0" y="1355644"/>
            <a:ext cx="768155" cy="246924"/>
            <a:chOff x="0" y="0"/>
            <a:chExt cx="1777878" cy="571500"/>
          </a:xfrm>
        </p:grpSpPr>
        <p:sp>
          <p:nvSpPr>
            <p:cNvPr name="Freeform 13" id="13"/>
            <p:cNvSpPr/>
            <p:nvPr/>
          </p:nvSpPr>
          <p:spPr>
            <a:xfrm flipH="false" flipV="false" rot="0">
              <a:off x="0" y="255270"/>
              <a:ext cx="1777878" cy="69850"/>
            </a:xfrm>
            <a:custGeom>
              <a:avLst/>
              <a:gdLst/>
              <a:ahLst/>
              <a:cxnLst/>
              <a:rect r="r" b="b" t="t" l="l"/>
              <a:pathLst>
                <a:path h="69850" w="1777878">
                  <a:moveTo>
                    <a:pt x="1487048" y="0"/>
                  </a:moveTo>
                  <a:lnTo>
                    <a:pt x="0" y="0"/>
                  </a:lnTo>
                  <a:lnTo>
                    <a:pt x="0" y="69850"/>
                  </a:lnTo>
                  <a:lnTo>
                    <a:pt x="1777878" y="69850"/>
                  </a:lnTo>
                  <a:lnTo>
                    <a:pt x="1777878" y="0"/>
                  </a:lnTo>
                  <a:close/>
                </a:path>
              </a:pathLst>
            </a:custGeom>
            <a:solidFill>
              <a:srgbClr val="777775"/>
            </a:solidFill>
          </p:spPr>
        </p:sp>
      </p:grpSp>
      <p:grpSp>
        <p:nvGrpSpPr>
          <p:cNvPr name="Group 14" id="14"/>
          <p:cNvGrpSpPr/>
          <p:nvPr/>
        </p:nvGrpSpPr>
        <p:grpSpPr>
          <a:xfrm rot="-10800000">
            <a:off x="17519845" y="5955094"/>
            <a:ext cx="768155" cy="246924"/>
            <a:chOff x="0" y="0"/>
            <a:chExt cx="1777878" cy="571500"/>
          </a:xfrm>
        </p:grpSpPr>
        <p:sp>
          <p:nvSpPr>
            <p:cNvPr name="Freeform 15" id="15"/>
            <p:cNvSpPr/>
            <p:nvPr/>
          </p:nvSpPr>
          <p:spPr>
            <a:xfrm flipH="false" flipV="false" rot="0">
              <a:off x="0" y="255270"/>
              <a:ext cx="1777878" cy="69850"/>
            </a:xfrm>
            <a:custGeom>
              <a:avLst/>
              <a:gdLst/>
              <a:ahLst/>
              <a:cxnLst/>
              <a:rect r="r" b="b" t="t" l="l"/>
              <a:pathLst>
                <a:path h="69850" w="1777878">
                  <a:moveTo>
                    <a:pt x="1487048" y="0"/>
                  </a:moveTo>
                  <a:lnTo>
                    <a:pt x="0" y="0"/>
                  </a:lnTo>
                  <a:lnTo>
                    <a:pt x="0" y="69850"/>
                  </a:lnTo>
                  <a:lnTo>
                    <a:pt x="1777878" y="69850"/>
                  </a:lnTo>
                  <a:lnTo>
                    <a:pt x="1777878" y="0"/>
                  </a:lnTo>
                  <a:close/>
                </a:path>
              </a:pathLst>
            </a:custGeom>
            <a:solidFill>
              <a:srgbClr val="777775"/>
            </a:solidFill>
          </p:spPr>
        </p:sp>
      </p:grpSp>
      <p:sp>
        <p:nvSpPr>
          <p:cNvPr name="TextBox 16" id="16"/>
          <p:cNvSpPr txBox="true"/>
          <p:nvPr/>
        </p:nvSpPr>
        <p:spPr>
          <a:xfrm rot="0">
            <a:off x="1495396" y="1401334"/>
            <a:ext cx="7296405" cy="695325"/>
          </a:xfrm>
          <a:prstGeom prst="rect">
            <a:avLst/>
          </a:prstGeom>
        </p:spPr>
        <p:txBody>
          <a:bodyPr anchor="t" rtlCol="false" tIns="0" lIns="0" bIns="0" rIns="0">
            <a:spAutoFit/>
          </a:bodyPr>
          <a:lstStyle/>
          <a:p>
            <a:pPr algn="l">
              <a:lnSpc>
                <a:spcPts val="4950"/>
              </a:lnSpc>
            </a:pPr>
            <a:r>
              <a:rPr lang="en-US" sz="4500">
                <a:solidFill>
                  <a:srgbClr val="B08047"/>
                </a:solidFill>
                <a:latin typeface="Maharlika"/>
                <a:ea typeface="Maharlika"/>
                <a:cs typeface="Maharlika"/>
                <a:sym typeface="Maharlika"/>
              </a:rPr>
              <a:t>EL ALTAR DE BRONCE</a:t>
            </a:r>
          </a:p>
        </p:txBody>
      </p:sp>
      <p:sp>
        <p:nvSpPr>
          <p:cNvPr name="TextBox 17" id="17"/>
          <p:cNvSpPr txBox="true"/>
          <p:nvPr/>
        </p:nvSpPr>
        <p:spPr>
          <a:xfrm rot="0">
            <a:off x="10662930" y="6230593"/>
            <a:ext cx="7625070" cy="3312795"/>
          </a:xfrm>
          <a:prstGeom prst="rect">
            <a:avLst/>
          </a:prstGeom>
        </p:spPr>
        <p:txBody>
          <a:bodyPr anchor="t" rtlCol="false" tIns="0" lIns="0" bIns="0" rIns="0">
            <a:spAutoFit/>
          </a:bodyPr>
          <a:lstStyle/>
          <a:p>
            <a:pPr algn="l">
              <a:lnSpc>
                <a:spcPts val="3779"/>
              </a:lnSpc>
              <a:spcBef>
                <a:spcPct val="0"/>
              </a:spcBef>
            </a:pPr>
            <a:r>
              <a:rPr lang="en-US" sz="2699">
                <a:solidFill>
                  <a:srgbClr val="B08047"/>
                </a:solidFill>
                <a:latin typeface="Belleza"/>
                <a:ea typeface="Belleza"/>
                <a:cs typeface="Belleza"/>
                <a:sym typeface="Belleza"/>
              </a:rPr>
              <a:t>El altar de bronce debía permanecer encendido incesantemente (Levítico 6: 13). Allí continuamente se ofrecían sacrificios (Éxodo 29: 38). El cordero que se ofrecía en el altar por el pecado debía ser sin mancha (Éxodo 12: 5), siendo sombra del sacrificio en la cruz que nuestro Salvador Jesucristo haría por el perdón de nuestros pecados y ofrecernos redención. </a:t>
            </a:r>
          </a:p>
        </p:txBody>
      </p:sp>
      <p:sp>
        <p:nvSpPr>
          <p:cNvPr name="TextBox 18" id="18"/>
          <p:cNvSpPr txBox="true"/>
          <p:nvPr/>
        </p:nvSpPr>
        <p:spPr>
          <a:xfrm rot="0">
            <a:off x="1715282" y="2208324"/>
            <a:ext cx="5918024" cy="3606167"/>
          </a:xfrm>
          <a:prstGeom prst="rect">
            <a:avLst/>
          </a:prstGeom>
        </p:spPr>
        <p:txBody>
          <a:bodyPr anchor="t" rtlCol="false" tIns="0" lIns="0" bIns="0" rIns="0">
            <a:spAutoFit/>
          </a:bodyPr>
          <a:lstStyle/>
          <a:p>
            <a:pPr algn="l">
              <a:lnSpc>
                <a:spcPts val="4199"/>
              </a:lnSpc>
            </a:pPr>
            <a:r>
              <a:rPr lang="en-US" sz="2099">
                <a:solidFill>
                  <a:srgbClr val="777775"/>
                </a:solidFill>
                <a:latin typeface="Montserrat"/>
                <a:ea typeface="Montserrat"/>
                <a:cs typeface="Montserrat"/>
                <a:sym typeface="Montserrat"/>
              </a:rPr>
              <a:t>Abraham, en su peregrinar hacia la tierra prometida, construía un altar para adorar a Dios en cada lugar en el que acampaba junto a su familia y sus sirvientes (Génesis 12: 7, 13: 18). Cuando se construyó el Tabernáculo, el altar ocupó un lugar central en la adoración a Dios. </a:t>
            </a:r>
          </a:p>
        </p:txBody>
      </p:sp>
      <p:sp>
        <p:nvSpPr>
          <p:cNvPr name="TextBox 19" id="19"/>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11" r="0" b="-111"/>
            </a:stretch>
          </a:blipFill>
        </p:spPr>
      </p:sp>
      <p:grpSp>
        <p:nvGrpSpPr>
          <p:cNvPr name="Group 3" id="3"/>
          <p:cNvGrpSpPr/>
          <p:nvPr/>
        </p:nvGrpSpPr>
        <p:grpSpPr>
          <a:xfrm rot="0">
            <a:off x="1306116" y="1127766"/>
            <a:ext cx="15675769" cy="8031469"/>
            <a:chOff x="0" y="0"/>
            <a:chExt cx="4670039" cy="2392691"/>
          </a:xfrm>
        </p:grpSpPr>
        <p:sp>
          <p:nvSpPr>
            <p:cNvPr name="Freeform 4" id="4"/>
            <p:cNvSpPr/>
            <p:nvPr/>
          </p:nvSpPr>
          <p:spPr>
            <a:xfrm flipH="false" flipV="false" rot="0">
              <a:off x="0" y="0"/>
              <a:ext cx="4670039" cy="2392691"/>
            </a:xfrm>
            <a:custGeom>
              <a:avLst/>
              <a:gdLst/>
              <a:ahLst/>
              <a:cxnLst/>
              <a:rect r="r" b="b" t="t" l="l"/>
              <a:pathLst>
                <a:path h="2392691" w="4670039">
                  <a:moveTo>
                    <a:pt x="0" y="0"/>
                  </a:moveTo>
                  <a:lnTo>
                    <a:pt x="4670039" y="0"/>
                  </a:lnTo>
                  <a:lnTo>
                    <a:pt x="4670039" y="2392691"/>
                  </a:lnTo>
                  <a:lnTo>
                    <a:pt x="0" y="2392691"/>
                  </a:lnTo>
                  <a:close/>
                </a:path>
              </a:pathLst>
            </a:custGeom>
            <a:solidFill>
              <a:srgbClr val="FFFFFF">
                <a:alpha val="87843"/>
              </a:srgbClr>
            </a:solidFill>
          </p:spPr>
        </p:sp>
      </p:grpSp>
      <p:grpSp>
        <p:nvGrpSpPr>
          <p:cNvPr name="Group 5" id="5"/>
          <p:cNvGrpSpPr/>
          <p:nvPr/>
        </p:nvGrpSpPr>
        <p:grpSpPr>
          <a:xfrm rot="0">
            <a:off x="4207141" y="1766685"/>
            <a:ext cx="9873717" cy="4055882"/>
            <a:chOff x="0" y="0"/>
            <a:chExt cx="13164956" cy="5407842"/>
          </a:xfrm>
        </p:grpSpPr>
        <p:sp>
          <p:nvSpPr>
            <p:cNvPr name="TextBox 6" id="6"/>
            <p:cNvSpPr txBox="true"/>
            <p:nvPr/>
          </p:nvSpPr>
          <p:spPr>
            <a:xfrm rot="0">
              <a:off x="0" y="2359633"/>
              <a:ext cx="13164956" cy="1654249"/>
            </a:xfrm>
            <a:prstGeom prst="rect">
              <a:avLst/>
            </a:prstGeom>
          </p:spPr>
          <p:txBody>
            <a:bodyPr anchor="t" rtlCol="false" tIns="0" lIns="0" bIns="0" rIns="0">
              <a:spAutoFit/>
            </a:bodyPr>
            <a:lstStyle/>
            <a:p>
              <a:pPr algn="ctr">
                <a:lnSpc>
                  <a:spcPts val="8515"/>
                </a:lnSpc>
              </a:pPr>
              <a:r>
                <a:rPr lang="en-US" sz="8515">
                  <a:solidFill>
                    <a:srgbClr val="777775"/>
                  </a:solidFill>
                  <a:latin typeface="Maharlika"/>
                  <a:ea typeface="Maharlika"/>
                  <a:cs typeface="Maharlika"/>
                  <a:sym typeface="Maharlika"/>
                </a:rPr>
                <a:t>HIMNO</a:t>
              </a:r>
            </a:p>
          </p:txBody>
        </p:sp>
        <p:sp>
          <p:nvSpPr>
            <p:cNvPr name="TextBox 7" id="7"/>
            <p:cNvSpPr txBox="true"/>
            <p:nvPr/>
          </p:nvSpPr>
          <p:spPr>
            <a:xfrm rot="0">
              <a:off x="4335348" y="171450"/>
              <a:ext cx="4494260" cy="1905089"/>
            </a:xfrm>
            <a:prstGeom prst="rect">
              <a:avLst/>
            </a:prstGeom>
          </p:spPr>
          <p:txBody>
            <a:bodyPr anchor="t" rtlCol="false" tIns="0" lIns="0" bIns="0" rIns="0">
              <a:spAutoFit/>
            </a:bodyPr>
            <a:lstStyle/>
            <a:p>
              <a:pPr algn="ctr">
                <a:lnSpc>
                  <a:spcPts val="10219"/>
                </a:lnSpc>
              </a:pPr>
              <a:r>
                <a:rPr lang="en-US" sz="10219">
                  <a:solidFill>
                    <a:srgbClr val="B08047"/>
                  </a:solidFill>
                  <a:latin typeface="Belleza"/>
                  <a:ea typeface="Belleza"/>
                  <a:cs typeface="Belleza"/>
                  <a:sym typeface="Belleza"/>
                </a:rPr>
                <a:t>15</a:t>
              </a:r>
            </a:p>
          </p:txBody>
        </p:sp>
        <p:sp>
          <p:nvSpPr>
            <p:cNvPr name="TextBox 8" id="8"/>
            <p:cNvSpPr txBox="true"/>
            <p:nvPr/>
          </p:nvSpPr>
          <p:spPr>
            <a:xfrm rot="0">
              <a:off x="587488" y="4843924"/>
              <a:ext cx="11989981" cy="563918"/>
            </a:xfrm>
            <a:prstGeom prst="rect">
              <a:avLst/>
            </a:prstGeom>
          </p:spPr>
          <p:txBody>
            <a:bodyPr anchor="t" rtlCol="false" tIns="0" lIns="0" bIns="0" rIns="0">
              <a:spAutoFit/>
            </a:bodyPr>
            <a:lstStyle/>
            <a:p>
              <a:pPr algn="ctr">
                <a:lnSpc>
                  <a:spcPts val="3057"/>
                </a:lnSpc>
              </a:pPr>
              <a:r>
                <a:rPr lang="en-US" sz="3057" spc="917">
                  <a:solidFill>
                    <a:srgbClr val="B08047"/>
                  </a:solidFill>
                  <a:latin typeface="Belleza"/>
                  <a:ea typeface="Belleza"/>
                  <a:cs typeface="Belleza"/>
                  <a:sym typeface="Belleza"/>
                </a:rPr>
                <a:t>¡LOÁMOSTE, OH DIOS!</a:t>
              </a:r>
            </a:p>
          </p:txBody>
        </p:sp>
      </p:grpSp>
      <p:sp>
        <p:nvSpPr>
          <p:cNvPr name="TextBox 9" id="9"/>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FFFFFF">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21668" y="852729"/>
            <a:ext cx="14766332" cy="8887230"/>
            <a:chOff x="0" y="0"/>
            <a:chExt cx="4759017" cy="2864251"/>
          </a:xfrm>
        </p:grpSpPr>
        <p:sp>
          <p:nvSpPr>
            <p:cNvPr name="Freeform 3" id="3"/>
            <p:cNvSpPr/>
            <p:nvPr/>
          </p:nvSpPr>
          <p:spPr>
            <a:xfrm flipH="false" flipV="false" rot="0">
              <a:off x="0" y="0"/>
              <a:ext cx="4759016" cy="2864251"/>
            </a:xfrm>
            <a:custGeom>
              <a:avLst/>
              <a:gdLst/>
              <a:ahLst/>
              <a:cxnLst/>
              <a:rect r="r" b="b" t="t" l="l"/>
              <a:pathLst>
                <a:path h="2864251" w="4759016">
                  <a:moveTo>
                    <a:pt x="0" y="0"/>
                  </a:moveTo>
                  <a:lnTo>
                    <a:pt x="4759016" y="0"/>
                  </a:lnTo>
                  <a:lnTo>
                    <a:pt x="4759016" y="2864251"/>
                  </a:lnTo>
                  <a:lnTo>
                    <a:pt x="0" y="2864251"/>
                  </a:lnTo>
                  <a:close/>
                </a:path>
              </a:pathLst>
            </a:custGeom>
            <a:solidFill>
              <a:srgbClr val="E8E3DA"/>
            </a:solidFill>
          </p:spPr>
        </p:sp>
      </p:grpSp>
      <p:grpSp>
        <p:nvGrpSpPr>
          <p:cNvPr name="Group 4" id="4"/>
          <p:cNvGrpSpPr>
            <a:grpSpLocks noChangeAspect="true"/>
          </p:cNvGrpSpPr>
          <p:nvPr/>
        </p:nvGrpSpPr>
        <p:grpSpPr>
          <a:xfrm rot="0">
            <a:off x="825118" y="852729"/>
            <a:ext cx="6205064" cy="8887230"/>
            <a:chOff x="0" y="0"/>
            <a:chExt cx="4433570" cy="6350000"/>
          </a:xfrm>
        </p:grpSpPr>
        <p:sp>
          <p:nvSpPr>
            <p:cNvPr name="Freeform 5" id="5"/>
            <p:cNvSpPr/>
            <p:nvPr/>
          </p:nvSpPr>
          <p:spPr>
            <a:xfrm flipH="false" flipV="false" rot="0">
              <a:off x="0" y="0"/>
              <a:ext cx="4433570" cy="6350000"/>
            </a:xfrm>
            <a:custGeom>
              <a:avLst/>
              <a:gdLst/>
              <a:ahLst/>
              <a:cxnLst/>
              <a:rect r="r" b="b" t="t" l="l"/>
              <a:pathLst>
                <a:path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solidFill>
              <a:srgbClr val="E8E3DA"/>
            </a:solidFill>
            <a:ln w="12700">
              <a:solidFill>
                <a:srgbClr val="000000"/>
              </a:solidFill>
            </a:ln>
          </p:spPr>
        </p:sp>
      </p:grpSp>
      <p:grpSp>
        <p:nvGrpSpPr>
          <p:cNvPr name="Group 6" id="6"/>
          <p:cNvGrpSpPr>
            <a:grpSpLocks noChangeAspect="true"/>
          </p:cNvGrpSpPr>
          <p:nvPr/>
        </p:nvGrpSpPr>
        <p:grpSpPr>
          <a:xfrm rot="0">
            <a:off x="1044790" y="1167356"/>
            <a:ext cx="5471271" cy="7836251"/>
            <a:chOff x="0" y="0"/>
            <a:chExt cx="4433570" cy="6350000"/>
          </a:xfrm>
        </p:grpSpPr>
        <p:sp>
          <p:nvSpPr>
            <p:cNvPr name="Freeform 7" id="7"/>
            <p:cNvSpPr/>
            <p:nvPr/>
          </p:nvSpPr>
          <p:spPr>
            <a:xfrm flipH="false" flipV="false" rot="0">
              <a:off x="0" y="0"/>
              <a:ext cx="4433570" cy="6350000"/>
            </a:xfrm>
            <a:custGeom>
              <a:avLst/>
              <a:gdLst/>
              <a:ahLst/>
              <a:cxnLst/>
              <a:rect r="r" b="b" t="t" l="l"/>
              <a:pathLst>
                <a:path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a:blip r:embed="rId2"/>
              <a:stretch>
                <a:fillRect l="-45254" t="0" r="-45254" b="0"/>
              </a:stretch>
            </a:blipFill>
          </p:spPr>
        </p:sp>
      </p:grpSp>
      <p:grpSp>
        <p:nvGrpSpPr>
          <p:cNvPr name="Group 8" id="8"/>
          <p:cNvGrpSpPr/>
          <p:nvPr/>
        </p:nvGrpSpPr>
        <p:grpSpPr>
          <a:xfrm rot="-10800000">
            <a:off x="14641191" y="2207726"/>
            <a:ext cx="3483175" cy="240664"/>
            <a:chOff x="0" y="0"/>
            <a:chExt cx="8271426" cy="571500"/>
          </a:xfrm>
        </p:grpSpPr>
        <p:sp>
          <p:nvSpPr>
            <p:cNvPr name="Freeform 9" id="9"/>
            <p:cNvSpPr/>
            <p:nvPr/>
          </p:nvSpPr>
          <p:spPr>
            <a:xfrm flipH="false" flipV="false" rot="0">
              <a:off x="0" y="255270"/>
              <a:ext cx="8271426" cy="69850"/>
            </a:xfrm>
            <a:custGeom>
              <a:avLst/>
              <a:gdLst/>
              <a:ahLst/>
              <a:cxnLst/>
              <a:rect r="r" b="b" t="t" l="l"/>
              <a:pathLst>
                <a:path h="69850" w="8271426">
                  <a:moveTo>
                    <a:pt x="7980597" y="0"/>
                  </a:moveTo>
                  <a:lnTo>
                    <a:pt x="0" y="0"/>
                  </a:lnTo>
                  <a:lnTo>
                    <a:pt x="0" y="69850"/>
                  </a:lnTo>
                  <a:lnTo>
                    <a:pt x="8271426" y="69850"/>
                  </a:lnTo>
                  <a:lnTo>
                    <a:pt x="8271426" y="0"/>
                  </a:lnTo>
                  <a:close/>
                </a:path>
              </a:pathLst>
            </a:custGeom>
            <a:solidFill>
              <a:srgbClr val="464542"/>
            </a:solidFill>
          </p:spPr>
        </p:sp>
      </p:grpSp>
      <p:sp>
        <p:nvSpPr>
          <p:cNvPr name="TextBox 10" id="10"/>
          <p:cNvSpPr txBox="true"/>
          <p:nvPr/>
        </p:nvSpPr>
        <p:spPr>
          <a:xfrm rot="0">
            <a:off x="6682113" y="1904196"/>
            <a:ext cx="10187023" cy="790575"/>
          </a:xfrm>
          <a:prstGeom prst="rect">
            <a:avLst/>
          </a:prstGeom>
        </p:spPr>
        <p:txBody>
          <a:bodyPr anchor="t" rtlCol="false" tIns="0" lIns="0" bIns="0" rIns="0">
            <a:spAutoFit/>
          </a:bodyPr>
          <a:lstStyle/>
          <a:p>
            <a:pPr algn="l">
              <a:lnSpc>
                <a:spcPts val="5849"/>
              </a:lnSpc>
            </a:pPr>
            <a:r>
              <a:rPr lang="en-US" sz="4874">
                <a:solidFill>
                  <a:srgbClr val="464542"/>
                </a:solidFill>
                <a:latin typeface="Maharlika"/>
                <a:ea typeface="Maharlika"/>
                <a:cs typeface="Maharlika"/>
                <a:sym typeface="Maharlika"/>
              </a:rPr>
              <a:t> LA FUENTE DE BRONCE</a:t>
            </a:r>
          </a:p>
        </p:txBody>
      </p:sp>
      <p:sp>
        <p:nvSpPr>
          <p:cNvPr name="TextBox 11" id="11"/>
          <p:cNvSpPr txBox="true"/>
          <p:nvPr/>
        </p:nvSpPr>
        <p:spPr>
          <a:xfrm rot="0">
            <a:off x="6840788" y="3037310"/>
            <a:ext cx="11283578" cy="6269445"/>
          </a:xfrm>
          <a:prstGeom prst="rect">
            <a:avLst/>
          </a:prstGeom>
        </p:spPr>
        <p:txBody>
          <a:bodyPr anchor="t" rtlCol="false" tIns="0" lIns="0" bIns="0" rIns="0">
            <a:spAutoFit/>
          </a:bodyPr>
          <a:lstStyle/>
          <a:p>
            <a:pPr algn="l">
              <a:lnSpc>
                <a:spcPts val="3778"/>
              </a:lnSpc>
            </a:pPr>
            <a:r>
              <a:rPr lang="en-US" sz="3778">
                <a:solidFill>
                  <a:srgbClr val="777775"/>
                </a:solidFill>
                <a:latin typeface="Belleza"/>
                <a:ea typeface="Belleza"/>
                <a:cs typeface="Belleza"/>
                <a:sym typeface="Belleza"/>
              </a:rPr>
              <a:t>La fuente de bronce es el segundo mueble en el tabernáculo. Los sacerdotes la utilizaban para lavar sus manos y pies al entrar al santuario y antes de ministrar en las cosas santas. Dios les había advertido que debían lavarse para que no murieran (Éxodo 30: 21).Jesús dijo «Ya vosotros estáis limpios por la palabra que os he hablado» (Juan 15: 3). </a:t>
            </a:r>
          </a:p>
          <a:p>
            <a:pPr algn="l">
              <a:lnSpc>
                <a:spcPts val="3778"/>
              </a:lnSpc>
            </a:pPr>
          </a:p>
          <a:p>
            <a:pPr algn="l">
              <a:lnSpc>
                <a:spcPts val="3878"/>
              </a:lnSpc>
            </a:pPr>
            <a:r>
              <a:rPr lang="en-US" sz="3878">
                <a:solidFill>
                  <a:srgbClr val="777775"/>
                </a:solidFill>
                <a:latin typeface="Belleza"/>
                <a:ea typeface="Belleza"/>
                <a:cs typeface="Belleza"/>
                <a:sym typeface="Belleza"/>
              </a:rPr>
              <a:t>Así como los sacerdotes necesitaban lavarse y estar limpios antes de ministrar al pueblo, nosotros necesitamos limpiar nuestra vida, ser transformados y renovar nuestro entendimiento mediante la Palabra de Dios. </a:t>
            </a:r>
          </a:p>
        </p:txBody>
      </p:sp>
      <p:sp>
        <p:nvSpPr>
          <p:cNvPr name="TextBox 12" id="12"/>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306116" y="1127766"/>
            <a:ext cx="15675769" cy="8031469"/>
            <a:chOff x="0" y="0"/>
            <a:chExt cx="4670039" cy="2392691"/>
          </a:xfrm>
        </p:grpSpPr>
        <p:sp>
          <p:nvSpPr>
            <p:cNvPr name="Freeform 4" id="4"/>
            <p:cNvSpPr/>
            <p:nvPr/>
          </p:nvSpPr>
          <p:spPr>
            <a:xfrm flipH="false" flipV="false" rot="0">
              <a:off x="0" y="0"/>
              <a:ext cx="4670039" cy="2392691"/>
            </a:xfrm>
            <a:custGeom>
              <a:avLst/>
              <a:gdLst/>
              <a:ahLst/>
              <a:cxnLst/>
              <a:rect r="r" b="b" t="t" l="l"/>
              <a:pathLst>
                <a:path h="2392691" w="4670039">
                  <a:moveTo>
                    <a:pt x="0" y="0"/>
                  </a:moveTo>
                  <a:lnTo>
                    <a:pt x="4670039" y="0"/>
                  </a:lnTo>
                  <a:lnTo>
                    <a:pt x="4670039" y="2392691"/>
                  </a:lnTo>
                  <a:lnTo>
                    <a:pt x="0" y="2392691"/>
                  </a:lnTo>
                  <a:close/>
                </a:path>
              </a:pathLst>
            </a:custGeom>
            <a:solidFill>
              <a:srgbClr val="FFFFFF">
                <a:alpha val="87843"/>
              </a:srgbClr>
            </a:solidFill>
          </p:spPr>
        </p:sp>
      </p:grpSp>
      <p:sp>
        <p:nvSpPr>
          <p:cNvPr name="TextBox 5" id="5"/>
          <p:cNvSpPr txBox="true"/>
          <p:nvPr/>
        </p:nvSpPr>
        <p:spPr>
          <a:xfrm rot="0">
            <a:off x="1493352" y="4377271"/>
            <a:ext cx="14651843" cy="1221637"/>
          </a:xfrm>
          <a:prstGeom prst="rect">
            <a:avLst/>
          </a:prstGeom>
        </p:spPr>
        <p:txBody>
          <a:bodyPr anchor="t" rtlCol="false" tIns="0" lIns="0" bIns="0" rIns="0">
            <a:spAutoFit/>
          </a:bodyPr>
          <a:lstStyle/>
          <a:p>
            <a:pPr algn="ctr">
              <a:lnSpc>
                <a:spcPts val="8515"/>
              </a:lnSpc>
            </a:pPr>
            <a:r>
              <a:rPr lang="en-US" sz="8515">
                <a:solidFill>
                  <a:srgbClr val="777775"/>
                </a:solidFill>
                <a:latin typeface="Maharlika"/>
                <a:ea typeface="Maharlika"/>
                <a:cs typeface="Maharlika"/>
                <a:sym typeface="Maharlika"/>
              </a:rPr>
              <a:t>1 Corintios 6: 19-20 </a:t>
            </a:r>
          </a:p>
        </p:txBody>
      </p:sp>
      <p:sp>
        <p:nvSpPr>
          <p:cNvPr name="TextBox 6" id="6"/>
          <p:cNvSpPr txBox="true"/>
          <p:nvPr/>
        </p:nvSpPr>
        <p:spPr>
          <a:xfrm rot="0">
            <a:off x="4659919" y="1927374"/>
            <a:ext cx="8318708" cy="1689605"/>
          </a:xfrm>
          <a:prstGeom prst="rect">
            <a:avLst/>
          </a:prstGeom>
        </p:spPr>
        <p:txBody>
          <a:bodyPr anchor="t" rtlCol="false" tIns="0" lIns="0" bIns="0" rIns="0">
            <a:spAutoFit/>
          </a:bodyPr>
          <a:lstStyle/>
          <a:p>
            <a:pPr algn="ctr">
              <a:lnSpc>
                <a:spcPts val="6519"/>
              </a:lnSpc>
            </a:pPr>
            <a:r>
              <a:rPr lang="en-US" sz="6519">
                <a:solidFill>
                  <a:srgbClr val="B08047"/>
                </a:solidFill>
                <a:latin typeface="Belleza"/>
                <a:ea typeface="Belleza"/>
                <a:cs typeface="Belleza"/>
                <a:sym typeface="Belleza"/>
              </a:rPr>
              <a:t>LECTURA BIBLICA Y ORACION</a:t>
            </a:r>
          </a:p>
        </p:txBody>
      </p:sp>
      <p:sp>
        <p:nvSpPr>
          <p:cNvPr name="TextBox 7" id="7"/>
          <p:cNvSpPr txBox="true"/>
          <p:nvPr/>
        </p:nvSpPr>
        <p:spPr>
          <a:xfrm rot="0">
            <a:off x="2147192" y="5786029"/>
            <a:ext cx="13344163" cy="2787921"/>
          </a:xfrm>
          <a:prstGeom prst="rect">
            <a:avLst/>
          </a:prstGeom>
        </p:spPr>
        <p:txBody>
          <a:bodyPr anchor="t" rtlCol="false" tIns="0" lIns="0" bIns="0" rIns="0">
            <a:spAutoFit/>
          </a:bodyPr>
          <a:lstStyle/>
          <a:p>
            <a:pPr algn="ctr">
              <a:lnSpc>
                <a:spcPts val="4321"/>
              </a:lnSpc>
            </a:pPr>
            <a:r>
              <a:rPr lang="en-US" sz="3457" spc="356">
                <a:solidFill>
                  <a:srgbClr val="B08047"/>
                </a:solidFill>
                <a:latin typeface="Belleza"/>
                <a:ea typeface="Belleza"/>
                <a:cs typeface="Belleza"/>
                <a:sym typeface="Belleza"/>
              </a:rPr>
              <a:t>“¿O ignoráis que vuestro cuerpo es templo del Espíritu Santo, el cual está en vosotros, el cual tenéis de Dios, y que no sois vuestros?</a:t>
            </a:r>
            <a:r>
              <a:rPr lang="en-US" sz="3457" spc="356">
                <a:solidFill>
                  <a:srgbClr val="B08047"/>
                </a:solidFill>
                <a:latin typeface="Belleza"/>
                <a:ea typeface="Belleza"/>
                <a:cs typeface="Belleza"/>
                <a:sym typeface="Belleza"/>
              </a:rPr>
              <a:t> </a:t>
            </a:r>
            <a:r>
              <a:rPr lang="en-US" sz="3457" spc="356">
                <a:solidFill>
                  <a:srgbClr val="B08047"/>
                </a:solidFill>
                <a:latin typeface="Belleza"/>
                <a:ea typeface="Belleza"/>
                <a:cs typeface="Belleza"/>
                <a:sym typeface="Belleza"/>
              </a:rPr>
              <a:t>Porque habéis sido comprados por precio; glorificad, pues, a Dios en vuestro cuerpo y en vuestro espíritu, los cuales son de Dios.”</a:t>
            </a:r>
          </a:p>
        </p:txBody>
      </p:sp>
      <p:sp>
        <p:nvSpPr>
          <p:cNvPr name="TextBox 8" id="8"/>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4C455F">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8E3DA"/>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566383"/>
            <a:chOff x="0" y="0"/>
            <a:chExt cx="5668596" cy="2991840"/>
          </a:xfrm>
        </p:grpSpPr>
        <p:sp>
          <p:nvSpPr>
            <p:cNvPr name="Freeform 3" id="3"/>
            <p:cNvSpPr/>
            <p:nvPr/>
          </p:nvSpPr>
          <p:spPr>
            <a:xfrm flipH="false" flipV="false" rot="0">
              <a:off x="0" y="0"/>
              <a:ext cx="5668596" cy="2991840"/>
            </a:xfrm>
            <a:custGeom>
              <a:avLst/>
              <a:gdLst/>
              <a:ahLst/>
              <a:cxnLst/>
              <a:rect r="r" b="b" t="t" l="l"/>
              <a:pathLst>
                <a:path h="2991840" w="5668596">
                  <a:moveTo>
                    <a:pt x="0" y="0"/>
                  </a:moveTo>
                  <a:lnTo>
                    <a:pt x="5668596" y="0"/>
                  </a:lnTo>
                  <a:lnTo>
                    <a:pt x="5668596" y="2991840"/>
                  </a:lnTo>
                  <a:lnTo>
                    <a:pt x="0" y="2991840"/>
                  </a:lnTo>
                  <a:close/>
                </a:path>
              </a:pathLst>
            </a:custGeom>
            <a:solidFill>
              <a:srgbClr val="FFFFFF"/>
            </a:solidFill>
          </p:spPr>
        </p:sp>
      </p:grpSp>
      <p:grpSp>
        <p:nvGrpSpPr>
          <p:cNvPr name="Group 4" id="4"/>
          <p:cNvGrpSpPr/>
          <p:nvPr/>
        </p:nvGrpSpPr>
        <p:grpSpPr>
          <a:xfrm rot="0">
            <a:off x="10612342" y="2470094"/>
            <a:ext cx="5910453" cy="5664453"/>
            <a:chOff x="0" y="0"/>
            <a:chExt cx="2064247" cy="1978331"/>
          </a:xfrm>
        </p:grpSpPr>
        <p:sp>
          <p:nvSpPr>
            <p:cNvPr name="Freeform 5" id="5"/>
            <p:cNvSpPr/>
            <p:nvPr/>
          </p:nvSpPr>
          <p:spPr>
            <a:xfrm flipH="false" flipV="false" rot="0">
              <a:off x="0" y="0"/>
              <a:ext cx="2064247" cy="1978331"/>
            </a:xfrm>
            <a:custGeom>
              <a:avLst/>
              <a:gdLst/>
              <a:ahLst/>
              <a:cxnLst/>
              <a:rect r="r" b="b" t="t" l="l"/>
              <a:pathLst>
                <a:path h="1978331" w="2064247">
                  <a:moveTo>
                    <a:pt x="0" y="0"/>
                  </a:moveTo>
                  <a:lnTo>
                    <a:pt x="2064247" y="0"/>
                  </a:lnTo>
                  <a:lnTo>
                    <a:pt x="2064247" y="1978331"/>
                  </a:lnTo>
                  <a:lnTo>
                    <a:pt x="0" y="1978331"/>
                  </a:lnTo>
                  <a:close/>
                </a:path>
              </a:pathLst>
            </a:custGeom>
            <a:solidFill>
              <a:srgbClr val="B08047"/>
            </a:solidFill>
          </p:spPr>
        </p:sp>
      </p:grpSp>
      <p:grpSp>
        <p:nvGrpSpPr>
          <p:cNvPr name="Group 6" id="6"/>
          <p:cNvGrpSpPr/>
          <p:nvPr/>
        </p:nvGrpSpPr>
        <p:grpSpPr>
          <a:xfrm rot="0">
            <a:off x="10993656" y="2857564"/>
            <a:ext cx="5147825" cy="4889512"/>
            <a:chOff x="0" y="0"/>
            <a:chExt cx="6863767" cy="6519349"/>
          </a:xfrm>
        </p:grpSpPr>
        <p:pic>
          <p:nvPicPr>
            <p:cNvPr name="Picture 7" id="7"/>
            <p:cNvPicPr>
              <a:picLocks noChangeAspect="true"/>
            </p:cNvPicPr>
            <p:nvPr/>
          </p:nvPicPr>
          <p:blipFill>
            <a:blip r:embed="rId2"/>
            <a:srcRect l="14905" t="0" r="14905" b="0"/>
            <a:stretch>
              <a:fillRect/>
            </a:stretch>
          </p:blipFill>
          <p:spPr>
            <a:xfrm flipH="false" flipV="false">
              <a:off x="0" y="0"/>
              <a:ext cx="6863767" cy="6519349"/>
            </a:xfrm>
            <a:prstGeom prst="rect">
              <a:avLst/>
            </a:prstGeom>
          </p:spPr>
        </p:pic>
      </p:grpSp>
      <p:grpSp>
        <p:nvGrpSpPr>
          <p:cNvPr name="Group 8" id="8"/>
          <p:cNvGrpSpPr/>
          <p:nvPr/>
        </p:nvGrpSpPr>
        <p:grpSpPr>
          <a:xfrm rot="-10800000">
            <a:off x="8386225" y="2515159"/>
            <a:ext cx="1515551" cy="254565"/>
            <a:chOff x="0" y="0"/>
            <a:chExt cx="3402421" cy="571500"/>
          </a:xfrm>
        </p:grpSpPr>
        <p:sp>
          <p:nvSpPr>
            <p:cNvPr name="Freeform 9" id="9"/>
            <p:cNvSpPr/>
            <p:nvPr/>
          </p:nvSpPr>
          <p:spPr>
            <a:xfrm flipH="false" flipV="false" rot="0">
              <a:off x="0" y="255270"/>
              <a:ext cx="3402421" cy="69850"/>
            </a:xfrm>
            <a:custGeom>
              <a:avLst/>
              <a:gdLst/>
              <a:ahLst/>
              <a:cxnLst/>
              <a:rect r="r" b="b" t="t" l="l"/>
              <a:pathLst>
                <a:path h="69850" w="3402421">
                  <a:moveTo>
                    <a:pt x="3111591" y="0"/>
                  </a:moveTo>
                  <a:lnTo>
                    <a:pt x="0" y="0"/>
                  </a:lnTo>
                  <a:lnTo>
                    <a:pt x="0" y="69850"/>
                  </a:lnTo>
                  <a:lnTo>
                    <a:pt x="3402421" y="69850"/>
                  </a:lnTo>
                  <a:lnTo>
                    <a:pt x="3402421" y="0"/>
                  </a:lnTo>
                  <a:close/>
                </a:path>
              </a:pathLst>
            </a:custGeom>
            <a:solidFill>
              <a:srgbClr val="464542"/>
            </a:solidFill>
          </p:spPr>
        </p:sp>
      </p:grpSp>
      <p:grpSp>
        <p:nvGrpSpPr>
          <p:cNvPr name="Group 10" id="10"/>
          <p:cNvGrpSpPr/>
          <p:nvPr/>
        </p:nvGrpSpPr>
        <p:grpSpPr>
          <a:xfrm rot="0">
            <a:off x="2237773" y="1804363"/>
            <a:ext cx="7351836" cy="1676157"/>
            <a:chOff x="0" y="0"/>
            <a:chExt cx="9802448" cy="2234876"/>
          </a:xfrm>
        </p:grpSpPr>
        <p:sp>
          <p:nvSpPr>
            <p:cNvPr name="TextBox 11" id="11"/>
            <p:cNvSpPr txBox="true"/>
            <p:nvPr/>
          </p:nvSpPr>
          <p:spPr>
            <a:xfrm rot="0">
              <a:off x="0" y="-57150"/>
              <a:ext cx="9802448" cy="2063750"/>
            </a:xfrm>
            <a:prstGeom prst="rect">
              <a:avLst/>
            </a:prstGeom>
          </p:spPr>
          <p:txBody>
            <a:bodyPr anchor="t" rtlCol="false" tIns="0" lIns="0" bIns="0" rIns="0">
              <a:spAutoFit/>
            </a:bodyPr>
            <a:lstStyle/>
            <a:p>
              <a:pPr algn="l">
                <a:lnSpc>
                  <a:spcPts val="5977"/>
                </a:lnSpc>
              </a:pPr>
              <a:r>
                <a:rPr lang="en-US" sz="4981">
                  <a:solidFill>
                    <a:srgbClr val="B08047"/>
                  </a:solidFill>
                  <a:latin typeface="Maharlika"/>
                  <a:ea typeface="Maharlika"/>
                  <a:cs typeface="Maharlika"/>
                  <a:sym typeface="Maharlika"/>
                </a:rPr>
                <a:t> LA MESA DEL PAN DE LA PROPOSICIÓN.</a:t>
              </a:r>
            </a:p>
          </p:txBody>
        </p:sp>
        <p:sp>
          <p:nvSpPr>
            <p:cNvPr name="TextBox 12" id="12"/>
            <p:cNvSpPr txBox="true"/>
            <p:nvPr/>
          </p:nvSpPr>
          <p:spPr>
            <a:xfrm rot="0">
              <a:off x="0" y="2223015"/>
              <a:ext cx="8986622" cy="11861"/>
            </a:xfrm>
            <a:prstGeom prst="rect">
              <a:avLst/>
            </a:prstGeom>
          </p:spPr>
          <p:txBody>
            <a:bodyPr anchor="t" rtlCol="false" tIns="0" lIns="0" bIns="0" rIns="0">
              <a:spAutoFit/>
            </a:bodyPr>
            <a:lstStyle/>
            <a:p>
              <a:pPr algn="l">
                <a:lnSpc>
                  <a:spcPts val="72"/>
                </a:lnSpc>
              </a:pPr>
              <a:r>
                <a:rPr lang="en-US" sz="100" spc="18">
                  <a:solidFill>
                    <a:srgbClr val="777775"/>
                  </a:solidFill>
                  <a:latin typeface="Belleza"/>
                  <a:ea typeface="Belleza"/>
                  <a:cs typeface="Belleza"/>
                  <a:sym typeface="Belleza"/>
                </a:rPr>
                <a:t>WHY I CREATED THIS COURSE</a:t>
              </a:r>
            </a:p>
          </p:txBody>
        </p:sp>
      </p:grpSp>
      <p:sp>
        <p:nvSpPr>
          <p:cNvPr name="TextBox 13" id="13"/>
          <p:cNvSpPr txBox="true"/>
          <p:nvPr/>
        </p:nvSpPr>
        <p:spPr>
          <a:xfrm rot="0">
            <a:off x="2237773" y="3328120"/>
            <a:ext cx="7976065" cy="4919982"/>
          </a:xfrm>
          <a:prstGeom prst="rect">
            <a:avLst/>
          </a:prstGeom>
        </p:spPr>
        <p:txBody>
          <a:bodyPr anchor="t" rtlCol="false" tIns="0" lIns="0" bIns="0" rIns="0">
            <a:spAutoFit/>
          </a:bodyPr>
          <a:lstStyle/>
          <a:p>
            <a:pPr algn="l">
              <a:lnSpc>
                <a:spcPts val="4369"/>
              </a:lnSpc>
            </a:pPr>
            <a:r>
              <a:rPr lang="en-US" sz="2299">
                <a:solidFill>
                  <a:srgbClr val="777775"/>
                </a:solidFill>
                <a:latin typeface="Montserrat"/>
                <a:ea typeface="Montserrat"/>
                <a:cs typeface="Montserrat"/>
                <a:sym typeface="Montserrat"/>
              </a:rPr>
              <a:t>Al entrar al lugar santo encontramos una mesa de madera de acacia recubierta de oro (Éxodo 25: 23, 24). En ella el sacerdote debía colocar doce panes en dos hileras de seis, los cuales se cambiaban cada sábado. Dios otorgó a los sacerdotes el privilegio de comer de este pan como representantes del pueblo. Mostrando de esta manera que Dios es el proveedor del diario pan, simbolizando a Cristo como el pan de vida (Juan 6: 35).</a:t>
            </a:r>
          </a:p>
        </p:txBody>
      </p:sp>
      <p:sp>
        <p:nvSpPr>
          <p:cNvPr name="TextBox 14" id="14"/>
          <p:cNvSpPr txBox="true"/>
          <p:nvPr/>
        </p:nvSpPr>
        <p:spPr>
          <a:xfrm rot="0">
            <a:off x="104775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306116" y="1127766"/>
            <a:ext cx="15675769" cy="8031469"/>
            <a:chOff x="0" y="0"/>
            <a:chExt cx="4670039" cy="2392691"/>
          </a:xfrm>
        </p:grpSpPr>
        <p:sp>
          <p:nvSpPr>
            <p:cNvPr name="Freeform 4" id="4"/>
            <p:cNvSpPr/>
            <p:nvPr/>
          </p:nvSpPr>
          <p:spPr>
            <a:xfrm flipH="false" flipV="false" rot="0">
              <a:off x="0" y="0"/>
              <a:ext cx="4670039" cy="2392691"/>
            </a:xfrm>
            <a:custGeom>
              <a:avLst/>
              <a:gdLst/>
              <a:ahLst/>
              <a:cxnLst/>
              <a:rect r="r" b="b" t="t" l="l"/>
              <a:pathLst>
                <a:path h="2392691" w="4670039">
                  <a:moveTo>
                    <a:pt x="0" y="0"/>
                  </a:moveTo>
                  <a:lnTo>
                    <a:pt x="4670039" y="0"/>
                  </a:lnTo>
                  <a:lnTo>
                    <a:pt x="4670039" y="2392691"/>
                  </a:lnTo>
                  <a:lnTo>
                    <a:pt x="0" y="2392691"/>
                  </a:lnTo>
                  <a:close/>
                </a:path>
              </a:pathLst>
            </a:custGeom>
            <a:solidFill>
              <a:srgbClr val="FFFFFF">
                <a:alpha val="87843"/>
              </a:srgbClr>
            </a:solidFill>
          </p:spPr>
        </p:sp>
      </p:grpSp>
      <p:sp>
        <p:nvSpPr>
          <p:cNvPr name="TextBox 5" id="5"/>
          <p:cNvSpPr txBox="true"/>
          <p:nvPr/>
        </p:nvSpPr>
        <p:spPr>
          <a:xfrm rot="0">
            <a:off x="4984646" y="4355847"/>
            <a:ext cx="8318708" cy="1689605"/>
          </a:xfrm>
          <a:prstGeom prst="rect">
            <a:avLst/>
          </a:prstGeom>
        </p:spPr>
        <p:txBody>
          <a:bodyPr anchor="t" rtlCol="false" tIns="0" lIns="0" bIns="0" rIns="0">
            <a:spAutoFit/>
          </a:bodyPr>
          <a:lstStyle/>
          <a:p>
            <a:pPr algn="ctr">
              <a:lnSpc>
                <a:spcPts val="6519"/>
              </a:lnSpc>
            </a:pPr>
            <a:r>
              <a:rPr lang="en-US" sz="6519">
                <a:solidFill>
                  <a:srgbClr val="B08047"/>
                </a:solidFill>
                <a:latin typeface="Belleza"/>
                <a:ea typeface="Belleza"/>
                <a:cs typeface="Belleza"/>
                <a:sym typeface="Belleza"/>
              </a:rPr>
              <a:t>BIENVENIDA Y MUSICA ESPECIAL</a:t>
            </a:r>
          </a:p>
        </p:txBody>
      </p:sp>
      <p:sp>
        <p:nvSpPr>
          <p:cNvPr name="TextBox 6" id="6"/>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FFFFFF">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525399" y="0"/>
            <a:ext cx="7762601" cy="10472543"/>
            <a:chOff x="0" y="0"/>
            <a:chExt cx="2579345" cy="3479800"/>
          </a:xfrm>
        </p:grpSpPr>
        <p:sp>
          <p:nvSpPr>
            <p:cNvPr name="Freeform 3" id="3"/>
            <p:cNvSpPr/>
            <p:nvPr/>
          </p:nvSpPr>
          <p:spPr>
            <a:xfrm flipH="false" flipV="false" rot="0">
              <a:off x="0" y="0"/>
              <a:ext cx="2579344" cy="3479800"/>
            </a:xfrm>
            <a:custGeom>
              <a:avLst/>
              <a:gdLst/>
              <a:ahLst/>
              <a:cxnLst/>
              <a:rect r="r" b="b" t="t" l="l"/>
              <a:pathLst>
                <a:path h="3479800" w="2579344">
                  <a:moveTo>
                    <a:pt x="0" y="0"/>
                  </a:moveTo>
                  <a:lnTo>
                    <a:pt x="2579344" y="0"/>
                  </a:lnTo>
                  <a:lnTo>
                    <a:pt x="2579344" y="3479800"/>
                  </a:lnTo>
                  <a:lnTo>
                    <a:pt x="0" y="3479800"/>
                  </a:lnTo>
                  <a:close/>
                </a:path>
              </a:pathLst>
            </a:custGeom>
            <a:solidFill>
              <a:srgbClr val="B08047"/>
            </a:solidFill>
          </p:spPr>
        </p:sp>
      </p:grpSp>
      <p:grpSp>
        <p:nvGrpSpPr>
          <p:cNvPr name="Group 4" id="4"/>
          <p:cNvGrpSpPr/>
          <p:nvPr/>
        </p:nvGrpSpPr>
        <p:grpSpPr>
          <a:xfrm rot="0">
            <a:off x="9751268" y="648495"/>
            <a:ext cx="7760665" cy="8990011"/>
            <a:chOff x="0" y="0"/>
            <a:chExt cx="10347553" cy="11986681"/>
          </a:xfrm>
        </p:grpSpPr>
        <p:pic>
          <p:nvPicPr>
            <p:cNvPr name="Picture 5" id="5"/>
            <p:cNvPicPr>
              <a:picLocks noChangeAspect="true"/>
            </p:cNvPicPr>
            <p:nvPr/>
          </p:nvPicPr>
          <p:blipFill>
            <a:blip r:embed="rId2"/>
            <a:srcRect l="6837" t="0" r="6837" b="0"/>
            <a:stretch>
              <a:fillRect/>
            </a:stretch>
          </p:blipFill>
          <p:spPr>
            <a:xfrm flipH="false" flipV="false">
              <a:off x="0" y="0"/>
              <a:ext cx="10347553" cy="11986681"/>
            </a:xfrm>
            <a:prstGeom prst="rect">
              <a:avLst/>
            </a:prstGeom>
          </p:spPr>
        </p:pic>
      </p:grpSp>
      <p:grpSp>
        <p:nvGrpSpPr>
          <p:cNvPr name="Group 6" id="6"/>
          <p:cNvGrpSpPr/>
          <p:nvPr/>
        </p:nvGrpSpPr>
        <p:grpSpPr>
          <a:xfrm rot="5400000">
            <a:off x="12275662" y="5102487"/>
            <a:ext cx="10472543" cy="267570"/>
            <a:chOff x="0" y="0"/>
            <a:chExt cx="22368193" cy="571500"/>
          </a:xfrm>
        </p:grpSpPr>
        <p:sp>
          <p:nvSpPr>
            <p:cNvPr name="Freeform 7" id="7"/>
            <p:cNvSpPr/>
            <p:nvPr/>
          </p:nvSpPr>
          <p:spPr>
            <a:xfrm flipH="false" flipV="false" rot="0">
              <a:off x="0" y="255270"/>
              <a:ext cx="22368193" cy="69850"/>
            </a:xfrm>
            <a:custGeom>
              <a:avLst/>
              <a:gdLst/>
              <a:ahLst/>
              <a:cxnLst/>
              <a:rect r="r" b="b" t="t" l="l"/>
              <a:pathLst>
                <a:path h="69850" w="22368193">
                  <a:moveTo>
                    <a:pt x="22077362" y="0"/>
                  </a:moveTo>
                  <a:lnTo>
                    <a:pt x="0" y="0"/>
                  </a:lnTo>
                  <a:lnTo>
                    <a:pt x="0" y="69850"/>
                  </a:lnTo>
                  <a:lnTo>
                    <a:pt x="22368193" y="69850"/>
                  </a:lnTo>
                  <a:lnTo>
                    <a:pt x="22368193" y="0"/>
                  </a:lnTo>
                  <a:close/>
                </a:path>
              </a:pathLst>
            </a:custGeom>
            <a:solidFill>
              <a:srgbClr val="FFFFFF"/>
            </a:solidFill>
          </p:spPr>
        </p:sp>
      </p:grpSp>
      <p:grpSp>
        <p:nvGrpSpPr>
          <p:cNvPr name="Group 8" id="8"/>
          <p:cNvGrpSpPr/>
          <p:nvPr/>
        </p:nvGrpSpPr>
        <p:grpSpPr>
          <a:xfrm rot="5400000">
            <a:off x="-328423" y="9558181"/>
            <a:ext cx="1561156" cy="267570"/>
            <a:chOff x="0" y="0"/>
            <a:chExt cx="3334456" cy="571500"/>
          </a:xfrm>
        </p:grpSpPr>
        <p:sp>
          <p:nvSpPr>
            <p:cNvPr name="Freeform 9" id="9"/>
            <p:cNvSpPr/>
            <p:nvPr/>
          </p:nvSpPr>
          <p:spPr>
            <a:xfrm flipH="false" flipV="false" rot="0">
              <a:off x="0" y="255270"/>
              <a:ext cx="3334455" cy="69850"/>
            </a:xfrm>
            <a:custGeom>
              <a:avLst/>
              <a:gdLst/>
              <a:ahLst/>
              <a:cxnLst/>
              <a:rect r="r" b="b" t="t" l="l"/>
              <a:pathLst>
                <a:path h="69850" w="3334455">
                  <a:moveTo>
                    <a:pt x="3043626" y="0"/>
                  </a:moveTo>
                  <a:lnTo>
                    <a:pt x="0" y="0"/>
                  </a:lnTo>
                  <a:lnTo>
                    <a:pt x="0" y="69850"/>
                  </a:lnTo>
                  <a:lnTo>
                    <a:pt x="3334455" y="69850"/>
                  </a:lnTo>
                  <a:lnTo>
                    <a:pt x="3334455" y="0"/>
                  </a:lnTo>
                  <a:close/>
                </a:path>
              </a:pathLst>
            </a:custGeom>
            <a:solidFill>
              <a:srgbClr val="B08047"/>
            </a:solidFill>
          </p:spPr>
        </p:sp>
      </p:grpSp>
      <p:sp>
        <p:nvSpPr>
          <p:cNvPr name="TextBox 10" id="10"/>
          <p:cNvSpPr txBox="true"/>
          <p:nvPr/>
        </p:nvSpPr>
        <p:spPr>
          <a:xfrm rot="0">
            <a:off x="1952386" y="2171570"/>
            <a:ext cx="5955926" cy="745795"/>
          </a:xfrm>
          <a:prstGeom prst="rect">
            <a:avLst/>
          </a:prstGeom>
        </p:spPr>
        <p:txBody>
          <a:bodyPr anchor="t" rtlCol="false" tIns="0" lIns="0" bIns="0" rIns="0">
            <a:spAutoFit/>
          </a:bodyPr>
          <a:lstStyle/>
          <a:p>
            <a:pPr algn="l">
              <a:lnSpc>
                <a:spcPts val="5497"/>
              </a:lnSpc>
            </a:pPr>
            <a:r>
              <a:rPr lang="en-US" sz="4581">
                <a:solidFill>
                  <a:srgbClr val="B08047"/>
                </a:solidFill>
                <a:latin typeface="Maharlika"/>
                <a:ea typeface="Maharlika"/>
                <a:cs typeface="Maharlika"/>
                <a:sym typeface="Maharlika"/>
              </a:rPr>
              <a:t>EL CANDELABRO</a:t>
            </a:r>
          </a:p>
        </p:txBody>
      </p:sp>
      <p:sp>
        <p:nvSpPr>
          <p:cNvPr name="TextBox 11" id="11"/>
          <p:cNvSpPr txBox="true"/>
          <p:nvPr/>
        </p:nvSpPr>
        <p:spPr>
          <a:xfrm rot="0">
            <a:off x="1028700" y="2745915"/>
            <a:ext cx="8115300" cy="5430864"/>
          </a:xfrm>
          <a:prstGeom prst="rect">
            <a:avLst/>
          </a:prstGeom>
        </p:spPr>
        <p:txBody>
          <a:bodyPr anchor="t" rtlCol="false" tIns="0" lIns="0" bIns="0" rIns="0">
            <a:spAutoFit/>
          </a:bodyPr>
          <a:lstStyle/>
          <a:p>
            <a:pPr algn="l">
              <a:lnSpc>
                <a:spcPts val="4851"/>
              </a:lnSpc>
            </a:pPr>
            <a:r>
              <a:rPr lang="en-US" sz="2553">
                <a:solidFill>
                  <a:srgbClr val="777775"/>
                </a:solidFill>
                <a:latin typeface="Montserrat"/>
                <a:ea typeface="Montserrat"/>
                <a:cs typeface="Montserrat"/>
                <a:sym typeface="Montserrat"/>
              </a:rPr>
              <a:t>Del candelabro de oro salían seis brazos, tres a hacia la derecha y tres hacia la izquierda. La función del candelabro en el tabernáculo era iluminar. Los sacerdotes debían mantener sus llamas encendidas continuamente con aceite de oliva (Éxodo 27: 20). El candelabro nos señala a Jesús quien dijo &lt;«Yo soy la luz del mundo; el que me sigue, no andará en tinieblas, sino que tendrá la luz de la vida» (Juan 8: 12). </a:t>
            </a:r>
          </a:p>
        </p:txBody>
      </p:sp>
      <p:sp>
        <p:nvSpPr>
          <p:cNvPr name="TextBox 12" id="12"/>
          <p:cNvSpPr txBox="true"/>
          <p:nvPr/>
        </p:nvSpPr>
        <p:spPr>
          <a:xfrm rot="0">
            <a:off x="1028700" y="9754915"/>
            <a:ext cx="5376481" cy="188343"/>
          </a:xfrm>
          <a:prstGeom prst="rect">
            <a:avLst/>
          </a:prstGeom>
        </p:spPr>
        <p:txBody>
          <a:bodyPr anchor="t" rtlCol="false" tIns="0" lIns="0" bIns="0" rIns="0">
            <a:spAutoFit/>
          </a:bodyPr>
          <a:lstStyle/>
          <a:p>
            <a:pPr algn="l">
              <a:lnSpc>
                <a:spcPts val="1463"/>
              </a:lnSpc>
            </a:pPr>
            <a:r>
              <a:rPr lang="en-US" b="true" sz="1330" spc="532">
                <a:solidFill>
                  <a:srgbClr val="777775">
                    <a:alpha val="27843"/>
                  </a:srgbClr>
                </a:solidFill>
                <a:latin typeface="Montserrat Medium"/>
                <a:ea typeface="Montserrat Medium"/>
                <a:cs typeface="Montserrat Medium"/>
                <a:sym typeface="Montserrat Medium"/>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DAGyZg50iXo</dc:identifier>
  <dcterms:modified xsi:type="dcterms:W3CDTF">2011-08-01T06:04:30Z</dcterms:modified>
  <cp:revision>1</cp:revision>
  <dc:title>Programa de ES 13</dc:title>
</cp:coreProperties>
</file>