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Raleway" charset="1" panose="020B0503030101060003"/>
      <p:regular r:id="rId24"/>
    </p:embeddedFont>
    <p:embeddedFont>
      <p:font typeface="Open Sans" charset="1" panose="020B0606030504020204"/>
      <p:regular r:id="rId25"/>
    </p:embeddedFont>
    <p:embeddedFont>
      <p:font typeface="Open Sans Bold" charset="1" panose="020B0806030504020204"/>
      <p:regular r:id="rId26"/>
    </p:embeddedFont>
    <p:embeddedFont>
      <p:font typeface="Raleway Bold" charset="1" panose="020B0803030101060003"/>
      <p:regular r:id="rId27"/>
    </p:embeddedFont>
    <p:embeddedFont>
      <p:font typeface="Trocchi" charset="1" panose="000005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2248633" y="7869608"/>
            <a:ext cx="3121583" cy="0"/>
          </a:xfrm>
          <a:prstGeom prst="line">
            <a:avLst/>
          </a:prstGeom>
          <a:ln cap="flat" w="9525">
            <a:solidFill>
              <a:srgbClr val="000000"/>
            </a:solidFill>
            <a:prstDash val="solid"/>
            <a:headEnd type="none" len="sm" w="sm"/>
            <a:tailEnd type="none" len="sm" w="sm"/>
          </a:ln>
        </p:spPr>
      </p:sp>
      <p:grpSp>
        <p:nvGrpSpPr>
          <p:cNvPr name="Group 3" id="3"/>
          <p:cNvGrpSpPr/>
          <p:nvPr/>
        </p:nvGrpSpPr>
        <p:grpSpPr>
          <a:xfrm rot="0">
            <a:off x="0" y="0"/>
            <a:ext cx="977412" cy="977412"/>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Freeform 5" id="5"/>
          <p:cNvSpPr/>
          <p:nvPr/>
        </p:nvSpPr>
        <p:spPr>
          <a:xfrm flipH="false" flipV="false" rot="0">
            <a:off x="12225519" y="0"/>
            <a:ext cx="6565652" cy="10287000"/>
          </a:xfrm>
          <a:custGeom>
            <a:avLst/>
            <a:gdLst/>
            <a:ahLst/>
            <a:cxnLst/>
            <a:rect r="r" b="b" t="t" l="l"/>
            <a:pathLst>
              <a:path h="10287000" w="6565652">
                <a:moveTo>
                  <a:pt x="0" y="0"/>
                </a:moveTo>
                <a:lnTo>
                  <a:pt x="6565652" y="0"/>
                </a:lnTo>
                <a:lnTo>
                  <a:pt x="6565652" y="10287000"/>
                </a:lnTo>
                <a:lnTo>
                  <a:pt x="0" y="10287000"/>
                </a:lnTo>
                <a:lnTo>
                  <a:pt x="0" y="0"/>
                </a:lnTo>
                <a:close/>
              </a:path>
            </a:pathLst>
          </a:custGeom>
          <a:blipFill>
            <a:blip r:embed="rId2"/>
            <a:stretch>
              <a:fillRect l="-122665" t="0" r="-12500" b="0"/>
            </a:stretch>
          </a:blipFill>
        </p:spPr>
      </p:sp>
      <p:sp>
        <p:nvSpPr>
          <p:cNvPr name="TextBox 6" id="6"/>
          <p:cNvSpPr txBox="true"/>
          <p:nvPr/>
        </p:nvSpPr>
        <p:spPr>
          <a:xfrm rot="0">
            <a:off x="1196424" y="6675783"/>
            <a:ext cx="6716303" cy="749388"/>
          </a:xfrm>
          <a:prstGeom prst="rect">
            <a:avLst/>
          </a:prstGeom>
        </p:spPr>
        <p:txBody>
          <a:bodyPr anchor="t" rtlCol="false" tIns="0" lIns="0" bIns="0" rIns="0">
            <a:spAutoFit/>
          </a:bodyPr>
          <a:lstStyle/>
          <a:p>
            <a:pPr algn="l">
              <a:lnSpc>
                <a:spcPts val="2963"/>
              </a:lnSpc>
              <a:spcBef>
                <a:spcPct val="0"/>
              </a:spcBef>
            </a:pPr>
            <a:r>
              <a:rPr lang="en-US" sz="2116" spc="1693">
                <a:solidFill>
                  <a:srgbClr val="171616"/>
                </a:solidFill>
                <a:latin typeface="Raleway"/>
                <a:ea typeface="Raleway"/>
                <a:cs typeface="Raleway"/>
                <a:sym typeface="Raleway"/>
              </a:rPr>
              <a:t>PROGRAMA DE ESCUELA SABATICA</a:t>
            </a:r>
          </a:p>
        </p:txBody>
      </p:sp>
      <p:sp>
        <p:nvSpPr>
          <p:cNvPr name="TextBox 7" id="7"/>
          <p:cNvSpPr txBox="true"/>
          <p:nvPr/>
        </p:nvSpPr>
        <p:spPr>
          <a:xfrm rot="0">
            <a:off x="704481" y="2203079"/>
            <a:ext cx="12673454" cy="5671291"/>
          </a:xfrm>
          <a:prstGeom prst="rect">
            <a:avLst/>
          </a:prstGeom>
        </p:spPr>
        <p:txBody>
          <a:bodyPr anchor="t" rtlCol="false" tIns="0" lIns="0" bIns="0" rIns="0">
            <a:spAutoFit/>
          </a:bodyPr>
          <a:lstStyle/>
          <a:p>
            <a:pPr algn="l">
              <a:lnSpc>
                <a:spcPts val="15079"/>
              </a:lnSpc>
            </a:pPr>
            <a:r>
              <a:rPr lang="en-US" sz="10771">
                <a:solidFill>
                  <a:srgbClr val="171616"/>
                </a:solidFill>
                <a:latin typeface="Raleway"/>
                <a:ea typeface="Raleway"/>
                <a:cs typeface="Raleway"/>
                <a:sym typeface="Raleway"/>
              </a:rPr>
              <a:t>DEL CHASCO</a:t>
            </a:r>
          </a:p>
          <a:p>
            <a:pPr algn="l">
              <a:lnSpc>
                <a:spcPts val="15079"/>
              </a:lnSpc>
            </a:pPr>
            <a:r>
              <a:rPr lang="en-US" sz="10771">
                <a:solidFill>
                  <a:srgbClr val="171616"/>
                </a:solidFill>
                <a:latin typeface="Raleway"/>
                <a:ea typeface="Raleway"/>
                <a:cs typeface="Raleway"/>
                <a:sym typeface="Raleway"/>
              </a:rPr>
              <a:t>A LA ESPERANZA</a:t>
            </a:r>
          </a:p>
          <a:p>
            <a:pPr algn="l">
              <a:lnSpc>
                <a:spcPts val="15079"/>
              </a:lnSpc>
              <a:spcBef>
                <a:spcPct val="0"/>
              </a:spcBef>
            </a:pPr>
          </a:p>
        </p:txBody>
      </p:sp>
      <p:sp>
        <p:nvSpPr>
          <p:cNvPr name="TextBox 8" id="8"/>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047993" y="6514946"/>
            <a:ext cx="8240007" cy="3772054"/>
            <a:chOff x="0" y="0"/>
            <a:chExt cx="10986676" cy="5029406"/>
          </a:xfrm>
        </p:grpSpPr>
        <p:pic>
          <p:nvPicPr>
            <p:cNvPr name="Picture 5" id="5"/>
            <p:cNvPicPr>
              <a:picLocks noChangeAspect="true"/>
            </p:cNvPicPr>
            <p:nvPr/>
          </p:nvPicPr>
          <p:blipFill>
            <a:blip r:embed="rId2"/>
            <a:srcRect l="1204" t="7233" r="42966" b="58649"/>
            <a:stretch>
              <a:fillRect/>
            </a:stretch>
          </p:blipFill>
          <p:spPr>
            <a:xfrm flipH="false" flipV="false">
              <a:off x="0" y="0"/>
              <a:ext cx="10986676" cy="5029406"/>
            </a:xfrm>
            <a:prstGeom prst="rect">
              <a:avLst/>
            </a:prstGeom>
          </p:spPr>
        </p:pic>
      </p:grpSp>
      <p:grpSp>
        <p:nvGrpSpPr>
          <p:cNvPr name="Group 6" id="6"/>
          <p:cNvGrpSpPr/>
          <p:nvPr/>
        </p:nvGrpSpPr>
        <p:grpSpPr>
          <a:xfrm rot="0">
            <a:off x="1807986" y="6514946"/>
            <a:ext cx="8240007" cy="3772054"/>
            <a:chOff x="0" y="0"/>
            <a:chExt cx="10986676" cy="5029406"/>
          </a:xfrm>
        </p:grpSpPr>
        <p:pic>
          <p:nvPicPr>
            <p:cNvPr name="Picture 7" id="7"/>
            <p:cNvPicPr>
              <a:picLocks noChangeAspect="true"/>
            </p:cNvPicPr>
            <p:nvPr/>
          </p:nvPicPr>
          <p:blipFill>
            <a:blip r:embed="rId3"/>
            <a:srcRect l="0" t="9259" r="0" b="9259"/>
            <a:stretch>
              <a:fillRect/>
            </a:stretch>
          </p:blipFill>
          <p:spPr>
            <a:xfrm flipH="false" flipV="false">
              <a:off x="0" y="0"/>
              <a:ext cx="10986676" cy="5029406"/>
            </a:xfrm>
            <a:prstGeom prst="rect">
              <a:avLst/>
            </a:prstGeom>
          </p:spPr>
        </p:pic>
      </p:grpSp>
      <p:grpSp>
        <p:nvGrpSpPr>
          <p:cNvPr name="Group 8" id="8"/>
          <p:cNvGrpSpPr/>
          <p:nvPr/>
        </p:nvGrpSpPr>
        <p:grpSpPr>
          <a:xfrm rot="0">
            <a:off x="704481" y="2228955"/>
            <a:ext cx="8852116" cy="3362804"/>
            <a:chOff x="0" y="0"/>
            <a:chExt cx="7826849" cy="2973318"/>
          </a:xfrm>
        </p:grpSpPr>
        <p:sp>
          <p:nvSpPr>
            <p:cNvPr name="Freeform 9" id="9"/>
            <p:cNvSpPr/>
            <p:nvPr/>
          </p:nvSpPr>
          <p:spPr>
            <a:xfrm flipH="false" flipV="false" rot="0">
              <a:off x="0" y="0"/>
              <a:ext cx="7826849" cy="2973319"/>
            </a:xfrm>
            <a:custGeom>
              <a:avLst/>
              <a:gdLst/>
              <a:ahLst/>
              <a:cxnLst/>
              <a:rect r="r" b="b" t="t" l="l"/>
              <a:pathLst>
                <a:path h="2973319" w="7826849">
                  <a:moveTo>
                    <a:pt x="0" y="0"/>
                  </a:moveTo>
                  <a:lnTo>
                    <a:pt x="7826849" y="0"/>
                  </a:lnTo>
                  <a:lnTo>
                    <a:pt x="7826849" y="2973319"/>
                  </a:lnTo>
                  <a:lnTo>
                    <a:pt x="0" y="2973319"/>
                  </a:lnTo>
                  <a:close/>
                </a:path>
              </a:pathLst>
            </a:custGeom>
            <a:solidFill>
              <a:srgbClr val="DDD0BC"/>
            </a:solidFill>
          </p:spPr>
        </p:sp>
      </p:grpSp>
      <p:sp>
        <p:nvSpPr>
          <p:cNvPr name="TextBox 10" id="10"/>
          <p:cNvSpPr txBox="true"/>
          <p:nvPr/>
        </p:nvSpPr>
        <p:spPr>
          <a:xfrm rot="0">
            <a:off x="1028700" y="2630683"/>
            <a:ext cx="7651628" cy="2545483"/>
          </a:xfrm>
          <a:prstGeom prst="rect">
            <a:avLst/>
          </a:prstGeom>
        </p:spPr>
        <p:txBody>
          <a:bodyPr anchor="t" rtlCol="false" tIns="0" lIns="0" bIns="0" rIns="0">
            <a:spAutoFit/>
          </a:bodyPr>
          <a:lstStyle/>
          <a:p>
            <a:pPr algn="l">
              <a:lnSpc>
                <a:spcPts val="4072"/>
              </a:lnSpc>
              <a:spcBef>
                <a:spcPct val="0"/>
              </a:spcBef>
            </a:pPr>
            <a:r>
              <a:rPr lang="en-US" sz="2909">
                <a:solidFill>
                  <a:srgbClr val="171616"/>
                </a:solidFill>
                <a:latin typeface="Open Sans"/>
                <a:ea typeface="Open Sans"/>
                <a:cs typeface="Open Sans"/>
                <a:sym typeface="Open Sans"/>
              </a:rPr>
              <a:t>En esta visión, observó a Jesús no viniendo a la Tierra, sino trasladándose del Lugar Santo al Lugar Santísimo del santuario celestial para realizar una obra intercesora antes de su segunda venida.</a:t>
            </a:r>
          </a:p>
        </p:txBody>
      </p:sp>
      <p:grpSp>
        <p:nvGrpSpPr>
          <p:cNvPr name="Group 11" id="11"/>
          <p:cNvGrpSpPr/>
          <p:nvPr/>
        </p:nvGrpSpPr>
        <p:grpSpPr>
          <a:xfrm rot="0">
            <a:off x="9969062" y="2228955"/>
            <a:ext cx="7901743" cy="3260301"/>
            <a:chOff x="0" y="0"/>
            <a:chExt cx="7826849" cy="3229399"/>
          </a:xfrm>
        </p:grpSpPr>
        <p:sp>
          <p:nvSpPr>
            <p:cNvPr name="Freeform 12" id="12"/>
            <p:cNvSpPr/>
            <p:nvPr/>
          </p:nvSpPr>
          <p:spPr>
            <a:xfrm flipH="false" flipV="false" rot="0">
              <a:off x="0" y="0"/>
              <a:ext cx="7826849" cy="3229399"/>
            </a:xfrm>
            <a:custGeom>
              <a:avLst/>
              <a:gdLst/>
              <a:ahLst/>
              <a:cxnLst/>
              <a:rect r="r" b="b" t="t" l="l"/>
              <a:pathLst>
                <a:path h="3229399" w="7826849">
                  <a:moveTo>
                    <a:pt x="0" y="0"/>
                  </a:moveTo>
                  <a:lnTo>
                    <a:pt x="7826849" y="0"/>
                  </a:lnTo>
                  <a:lnTo>
                    <a:pt x="7826849" y="3229399"/>
                  </a:lnTo>
                  <a:lnTo>
                    <a:pt x="0" y="3229399"/>
                  </a:lnTo>
                  <a:close/>
                </a:path>
              </a:pathLst>
            </a:custGeom>
            <a:solidFill>
              <a:srgbClr val="DDD0BC"/>
            </a:solidFill>
          </p:spPr>
        </p:sp>
      </p:grpSp>
      <p:sp>
        <p:nvSpPr>
          <p:cNvPr name="TextBox 13" id="13"/>
          <p:cNvSpPr txBox="true"/>
          <p:nvPr/>
        </p:nvSpPr>
        <p:spPr>
          <a:xfrm rot="0">
            <a:off x="10168453" y="2531588"/>
            <a:ext cx="7502960" cy="2734147"/>
          </a:xfrm>
          <a:prstGeom prst="rect">
            <a:avLst/>
          </a:prstGeom>
        </p:spPr>
        <p:txBody>
          <a:bodyPr anchor="t" rtlCol="false" tIns="0" lIns="0" bIns="0" rIns="0">
            <a:spAutoFit/>
          </a:bodyPr>
          <a:lstStyle/>
          <a:p>
            <a:pPr algn="l">
              <a:lnSpc>
                <a:spcPts val="3648"/>
              </a:lnSpc>
              <a:spcBef>
                <a:spcPct val="0"/>
              </a:spcBef>
            </a:pPr>
            <a:r>
              <a:rPr lang="en-US" sz="2606">
                <a:solidFill>
                  <a:srgbClr val="171616"/>
                </a:solidFill>
                <a:latin typeface="Open Sans"/>
                <a:ea typeface="Open Sans"/>
                <a:cs typeface="Open Sans"/>
                <a:sym typeface="Open Sans"/>
              </a:rPr>
              <a:t>Esta revelación le dio un nuevo significado a la fecha del 22 de octubre: no marcaba el regreso de Cristo a la Tierra, sino el inicio de una nueva fase de su ministerio celestial. Esto, según Edson, fue el error en la interpretación de William Miller.</a:t>
            </a:r>
          </a:p>
        </p:txBody>
      </p:sp>
      <p:sp>
        <p:nvSpPr>
          <p:cNvPr name="TextBox 14" id="14"/>
          <p:cNvSpPr txBox="true"/>
          <p:nvPr/>
        </p:nvSpPr>
        <p:spPr>
          <a:xfrm rot="0">
            <a:off x="15738029" y="342338"/>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15778" t="0" r="15778" b="0"/>
            <a:stretch>
              <a:fillRect/>
            </a:stretch>
          </p:blipFill>
          <p:spPr>
            <a:xfrm flipH="false" flipV="false">
              <a:off x="0" y="0"/>
              <a:ext cx="4205275" cy="4615791"/>
            </a:xfrm>
            <a:prstGeom prst="rect">
              <a:avLst/>
            </a:prstGeom>
          </p:spPr>
        </p:pic>
      </p:grpSp>
      <p:grpSp>
        <p:nvGrpSpPr>
          <p:cNvPr name="Group 6" id="6"/>
          <p:cNvGrpSpPr/>
          <p:nvPr/>
        </p:nvGrpSpPr>
        <p:grpSpPr>
          <a:xfrm rot="0">
            <a:off x="2340240" y="4846095"/>
            <a:ext cx="5146774" cy="4412205"/>
            <a:chOff x="0" y="0"/>
            <a:chExt cx="6862365" cy="5882940"/>
          </a:xfrm>
        </p:grpSpPr>
        <p:pic>
          <p:nvPicPr>
            <p:cNvPr name="Picture 7" id="7"/>
            <p:cNvPicPr>
              <a:picLocks noChangeAspect="true"/>
            </p:cNvPicPr>
            <p:nvPr/>
          </p:nvPicPr>
          <p:blipFill>
            <a:blip r:embed="rId3"/>
            <a:srcRect l="0" t="32448" r="0" b="10503"/>
            <a:stretch>
              <a:fillRect/>
            </a:stretch>
          </p:blipFill>
          <p:spPr>
            <a:xfrm flipH="false" flipV="false">
              <a:off x="0" y="0"/>
              <a:ext cx="6862365" cy="5882940"/>
            </a:xfrm>
            <a:prstGeom prst="rect">
              <a:avLst/>
            </a:prstGeom>
          </p:spPr>
        </p:pic>
      </p:grpSp>
      <p:grpSp>
        <p:nvGrpSpPr>
          <p:cNvPr name="Group 8" id="8"/>
          <p:cNvGrpSpPr/>
          <p:nvPr/>
        </p:nvGrpSpPr>
        <p:grpSpPr>
          <a:xfrm rot="0">
            <a:off x="4574990" y="1595040"/>
            <a:ext cx="4569010" cy="2895503"/>
            <a:chOff x="0" y="0"/>
            <a:chExt cx="6092013" cy="3860671"/>
          </a:xfrm>
        </p:grpSpPr>
        <p:pic>
          <p:nvPicPr>
            <p:cNvPr name="Picture 9" id="9"/>
            <p:cNvPicPr>
              <a:picLocks noChangeAspect="true"/>
            </p:cNvPicPr>
            <p:nvPr/>
          </p:nvPicPr>
          <p:blipFill>
            <a:blip r:embed="rId4"/>
            <a:srcRect l="3055" t="0" r="3055" b="0"/>
            <a:stretch>
              <a:fillRect/>
            </a:stretch>
          </p:blipFill>
          <p:spPr>
            <a:xfrm flipH="false" flipV="false">
              <a:off x="0" y="0"/>
              <a:ext cx="6092013" cy="3860671"/>
            </a:xfrm>
            <a:prstGeom prst="rect">
              <a:avLst/>
            </a:prstGeom>
          </p:spPr>
        </p:pic>
      </p:grpSp>
      <p:sp>
        <p:nvSpPr>
          <p:cNvPr name="TextBox 10" id="10"/>
          <p:cNvSpPr txBox="true"/>
          <p:nvPr/>
        </p:nvSpPr>
        <p:spPr>
          <a:xfrm rot="0">
            <a:off x="9895256" y="2276290"/>
            <a:ext cx="8059678" cy="2867210"/>
          </a:xfrm>
          <a:prstGeom prst="rect">
            <a:avLst/>
          </a:prstGeom>
        </p:spPr>
        <p:txBody>
          <a:bodyPr anchor="t" rtlCol="false" tIns="0" lIns="0" bIns="0" rIns="0">
            <a:spAutoFit/>
          </a:bodyPr>
          <a:lstStyle/>
          <a:p>
            <a:pPr algn="l">
              <a:lnSpc>
                <a:spcPts val="4628"/>
              </a:lnSpc>
              <a:spcBef>
                <a:spcPct val="0"/>
              </a:spcBef>
            </a:pPr>
            <a:r>
              <a:rPr lang="en-US" sz="3305">
                <a:solidFill>
                  <a:srgbClr val="171616"/>
                </a:solidFill>
                <a:latin typeface="Raleway"/>
                <a:ea typeface="Raleway"/>
                <a:cs typeface="Raleway"/>
                <a:sym typeface="Raleway"/>
              </a:rPr>
              <a:t>Impulsados por esta nueva comprensión, Edson, Crosier y Hahn se dedicaron a estudiar a fondo el tema del santuario. Sus conclusiones fueron publicadas en dos artículos.</a:t>
            </a:r>
          </a:p>
        </p:txBody>
      </p:sp>
      <p:sp>
        <p:nvSpPr>
          <p:cNvPr name="TextBox 11" id="11"/>
          <p:cNvSpPr txBox="true"/>
          <p:nvPr/>
        </p:nvSpPr>
        <p:spPr>
          <a:xfrm rot="0">
            <a:off x="9144000" y="6652065"/>
            <a:ext cx="3334205" cy="2040891"/>
          </a:xfrm>
          <a:prstGeom prst="rect">
            <a:avLst/>
          </a:prstGeom>
        </p:spPr>
        <p:txBody>
          <a:bodyPr anchor="t" rtlCol="false" tIns="0" lIns="0" bIns="0" rIns="0">
            <a:spAutoFit/>
          </a:bodyPr>
          <a:lstStyle/>
          <a:p>
            <a:pPr algn="l">
              <a:lnSpc>
                <a:spcPts val="4059"/>
              </a:lnSpc>
              <a:spcBef>
                <a:spcPct val="0"/>
              </a:spcBef>
            </a:pPr>
            <a:r>
              <a:rPr lang="en-US" sz="2899">
                <a:solidFill>
                  <a:srgbClr val="171616"/>
                </a:solidFill>
                <a:latin typeface="Open Sans"/>
                <a:ea typeface="Open Sans"/>
                <a:cs typeface="Open Sans"/>
                <a:sym typeface="Open Sans"/>
              </a:rPr>
              <a:t>Una primera versión en la revista "The Day Dawn" en 1845.</a:t>
            </a:r>
          </a:p>
        </p:txBody>
      </p:sp>
      <p:sp>
        <p:nvSpPr>
          <p:cNvPr name="TextBox 12" id="12"/>
          <p:cNvSpPr txBox="true"/>
          <p:nvPr/>
        </p:nvSpPr>
        <p:spPr>
          <a:xfrm rot="0">
            <a:off x="9144000" y="6016595"/>
            <a:ext cx="2740713"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1.</a:t>
            </a:r>
          </a:p>
        </p:txBody>
      </p:sp>
      <p:sp>
        <p:nvSpPr>
          <p:cNvPr name="TextBox 13" id="13"/>
          <p:cNvSpPr txBox="true"/>
          <p:nvPr/>
        </p:nvSpPr>
        <p:spPr>
          <a:xfrm rot="0">
            <a:off x="13925095" y="6652065"/>
            <a:ext cx="3334205" cy="2462531"/>
          </a:xfrm>
          <a:prstGeom prst="rect">
            <a:avLst/>
          </a:prstGeom>
        </p:spPr>
        <p:txBody>
          <a:bodyPr anchor="t" rtlCol="false" tIns="0" lIns="0" bIns="0" rIns="0">
            <a:spAutoFit/>
          </a:bodyPr>
          <a:lstStyle/>
          <a:p>
            <a:pPr algn="l">
              <a:lnSpc>
                <a:spcPts val="3919"/>
              </a:lnSpc>
              <a:spcBef>
                <a:spcPct val="0"/>
              </a:spcBef>
            </a:pPr>
            <a:r>
              <a:rPr lang="en-US" sz="2799">
                <a:solidFill>
                  <a:srgbClr val="171616"/>
                </a:solidFill>
                <a:latin typeface="Open Sans"/>
                <a:ea typeface="Open Sans"/>
                <a:cs typeface="Open Sans"/>
                <a:sym typeface="Open Sans"/>
              </a:rPr>
              <a:t>Un estudio más profundo y detallado en el "Day-Star" el 7 de febrero de 1846.</a:t>
            </a:r>
          </a:p>
        </p:txBody>
      </p:sp>
      <p:sp>
        <p:nvSpPr>
          <p:cNvPr name="TextBox 14" id="14"/>
          <p:cNvSpPr txBox="true"/>
          <p:nvPr/>
        </p:nvSpPr>
        <p:spPr>
          <a:xfrm rot="0">
            <a:off x="13925095" y="6016595"/>
            <a:ext cx="2740713"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2.</a:t>
            </a:r>
          </a:p>
        </p:txBody>
      </p:sp>
      <p:sp>
        <p:nvSpPr>
          <p:cNvPr name="TextBox 15" id="15"/>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16230600" cy="8229600"/>
            <a:chOff x="0" y="0"/>
            <a:chExt cx="3774616" cy="1913890"/>
          </a:xfrm>
        </p:grpSpPr>
        <p:sp>
          <p:nvSpPr>
            <p:cNvPr name="Freeform 5" id="5"/>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FFFCF6"/>
            </a:solidFill>
          </p:spPr>
        </p:sp>
      </p:grpSp>
      <p:sp>
        <p:nvSpPr>
          <p:cNvPr name="Freeform 6" id="6"/>
          <p:cNvSpPr/>
          <p:nvPr/>
        </p:nvSpPr>
        <p:spPr>
          <a:xfrm flipH="false" flipV="false" rot="0">
            <a:off x="4058112" y="4630036"/>
            <a:ext cx="11079623" cy="4628264"/>
          </a:xfrm>
          <a:custGeom>
            <a:avLst/>
            <a:gdLst/>
            <a:ahLst/>
            <a:cxnLst/>
            <a:rect r="r" b="b" t="t" l="l"/>
            <a:pathLst>
              <a:path h="4628264" w="11079623">
                <a:moveTo>
                  <a:pt x="0" y="0"/>
                </a:moveTo>
                <a:lnTo>
                  <a:pt x="11079623" y="0"/>
                </a:lnTo>
                <a:lnTo>
                  <a:pt x="11079623" y="4628264"/>
                </a:lnTo>
                <a:lnTo>
                  <a:pt x="0" y="4628264"/>
                </a:lnTo>
                <a:lnTo>
                  <a:pt x="0" y="0"/>
                </a:lnTo>
                <a:close/>
              </a:path>
            </a:pathLst>
          </a:custGeom>
          <a:blipFill>
            <a:blip r:embed="rId2"/>
            <a:stretch>
              <a:fillRect l="0" t="-14451" r="0" b="-14451"/>
            </a:stretch>
          </a:blipFill>
        </p:spPr>
      </p:sp>
      <p:sp>
        <p:nvSpPr>
          <p:cNvPr name="TextBox 7" id="7"/>
          <p:cNvSpPr txBox="true"/>
          <p:nvPr/>
        </p:nvSpPr>
        <p:spPr>
          <a:xfrm rot="0">
            <a:off x="1987547" y="2872632"/>
            <a:ext cx="14312905" cy="912262"/>
          </a:xfrm>
          <a:prstGeom prst="rect">
            <a:avLst/>
          </a:prstGeom>
        </p:spPr>
        <p:txBody>
          <a:bodyPr anchor="t" rtlCol="false" tIns="0" lIns="0" bIns="0" rIns="0">
            <a:spAutoFit/>
          </a:bodyPr>
          <a:lstStyle/>
          <a:p>
            <a:pPr algn="ctr">
              <a:lnSpc>
                <a:spcPts val="7407"/>
              </a:lnSpc>
              <a:spcBef>
                <a:spcPct val="0"/>
              </a:spcBef>
            </a:pPr>
            <a:r>
              <a:rPr lang="en-US" sz="5291">
                <a:solidFill>
                  <a:srgbClr val="171616"/>
                </a:solidFill>
                <a:latin typeface="Raleway"/>
                <a:ea typeface="Raleway"/>
                <a:cs typeface="Raleway"/>
                <a:sym typeface="Raleway"/>
              </a:rPr>
              <a:t>“Un hospital que cambia vidas”</a:t>
            </a:r>
          </a:p>
        </p:txBody>
      </p:sp>
      <p:sp>
        <p:nvSpPr>
          <p:cNvPr name="TextBox 8" id="8"/>
          <p:cNvSpPr txBox="true"/>
          <p:nvPr/>
        </p:nvSpPr>
        <p:spPr>
          <a:xfrm rot="0">
            <a:off x="5526516" y="1829123"/>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INFORME MISIONERO</a:t>
            </a:r>
          </a:p>
        </p:txBody>
      </p:sp>
      <p:sp>
        <p:nvSpPr>
          <p:cNvPr name="TextBox 9" id="9"/>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10806005" cy="4360916"/>
            <a:chOff x="0" y="0"/>
            <a:chExt cx="14408006" cy="5814555"/>
          </a:xfrm>
        </p:grpSpPr>
        <p:pic>
          <p:nvPicPr>
            <p:cNvPr name="Picture 5" id="5"/>
            <p:cNvPicPr>
              <a:picLocks noChangeAspect="true"/>
            </p:cNvPicPr>
            <p:nvPr/>
          </p:nvPicPr>
          <p:blipFill>
            <a:blip r:embed="rId2"/>
            <a:srcRect l="8776" t="0" r="8776" b="0"/>
            <a:stretch>
              <a:fillRect/>
            </a:stretch>
          </p:blipFill>
          <p:spPr>
            <a:xfrm flipH="false" flipV="false">
              <a:off x="0" y="0"/>
              <a:ext cx="14408006" cy="5814555"/>
            </a:xfrm>
            <a:prstGeom prst="rect">
              <a:avLst/>
            </a:prstGeom>
          </p:spPr>
        </p:pic>
      </p:grpSp>
      <p:sp>
        <p:nvSpPr>
          <p:cNvPr name="TextBox 6" id="6"/>
          <p:cNvSpPr txBox="true"/>
          <p:nvPr/>
        </p:nvSpPr>
        <p:spPr>
          <a:xfrm rot="0">
            <a:off x="488706" y="6130238"/>
            <a:ext cx="12458814" cy="2693693"/>
          </a:xfrm>
          <a:prstGeom prst="rect">
            <a:avLst/>
          </a:prstGeom>
        </p:spPr>
        <p:txBody>
          <a:bodyPr anchor="t" rtlCol="false" tIns="0" lIns="0" bIns="0" rIns="0">
            <a:spAutoFit/>
          </a:bodyPr>
          <a:lstStyle/>
          <a:p>
            <a:pPr algn="l">
              <a:lnSpc>
                <a:spcPts val="4303"/>
              </a:lnSpc>
              <a:spcBef>
                <a:spcPct val="0"/>
              </a:spcBef>
            </a:pPr>
            <a:r>
              <a:rPr lang="en-US" sz="3074">
                <a:solidFill>
                  <a:srgbClr val="171616"/>
                </a:solidFill>
                <a:latin typeface="Open Sans"/>
                <a:ea typeface="Open Sans"/>
                <a:cs typeface="Open Sans"/>
                <a:sym typeface="Open Sans"/>
              </a:rPr>
              <a:t>Posteriormente, Hiram Edson demostró su total compromiso con la causa. En 1852, vendió su granja para financiar la compra de la primera imprenta de la iglesia en 1855. A lo largo de su vida, fue ungido como anciano y, años más tarde, como ministro, jugando un papel fundamental en los primeros años del movimiento adventista.</a:t>
            </a:r>
          </a:p>
        </p:txBody>
      </p:sp>
      <p:grpSp>
        <p:nvGrpSpPr>
          <p:cNvPr name="Group 7" id="7"/>
          <p:cNvGrpSpPr/>
          <p:nvPr/>
        </p:nvGrpSpPr>
        <p:grpSpPr>
          <a:xfrm rot="0">
            <a:off x="13054038" y="0"/>
            <a:ext cx="5233962" cy="10287000"/>
            <a:chOff x="0" y="0"/>
            <a:chExt cx="1386851" cy="2725761"/>
          </a:xfrm>
        </p:grpSpPr>
        <p:sp>
          <p:nvSpPr>
            <p:cNvPr name="Freeform 8" id="8"/>
            <p:cNvSpPr/>
            <p:nvPr/>
          </p:nvSpPr>
          <p:spPr>
            <a:xfrm flipH="false" flipV="false" rot="0">
              <a:off x="0" y="0"/>
              <a:ext cx="1386851" cy="2725762"/>
            </a:xfrm>
            <a:custGeom>
              <a:avLst/>
              <a:gdLst/>
              <a:ahLst/>
              <a:cxnLst/>
              <a:rect r="r" b="b" t="t" l="l"/>
              <a:pathLst>
                <a:path h="2725762" w="1386851">
                  <a:moveTo>
                    <a:pt x="0" y="0"/>
                  </a:moveTo>
                  <a:lnTo>
                    <a:pt x="1386851" y="0"/>
                  </a:lnTo>
                  <a:lnTo>
                    <a:pt x="1386851" y="2725762"/>
                  </a:lnTo>
                  <a:lnTo>
                    <a:pt x="0" y="2725762"/>
                  </a:lnTo>
                  <a:close/>
                </a:path>
              </a:pathLst>
            </a:custGeom>
            <a:solidFill>
              <a:srgbClr val="DDD0BC"/>
            </a:solidFill>
          </p:spPr>
        </p:sp>
      </p:grpSp>
      <p:sp>
        <p:nvSpPr>
          <p:cNvPr name="TextBox 9" id="9"/>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AutoShape 3" id="3"/>
          <p:cNvSpPr/>
          <p:nvPr/>
        </p:nvSpPr>
        <p:spPr>
          <a:xfrm rot="0">
            <a:off x="6430004" y="6015104"/>
            <a:ext cx="3121583" cy="0"/>
          </a:xfrm>
          <a:prstGeom prst="line">
            <a:avLst/>
          </a:prstGeom>
          <a:ln cap="flat" w="9525">
            <a:solidFill>
              <a:srgbClr val="000000"/>
            </a:solidFill>
            <a:prstDash val="solid"/>
            <a:headEnd type="none" len="sm" w="sm"/>
            <a:tailEnd type="none" len="sm" w="sm"/>
          </a:ln>
        </p:spPr>
      </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6" id="6"/>
          <p:cNvGrpSpPr/>
          <p:nvPr/>
        </p:nvGrpSpPr>
        <p:grpSpPr>
          <a:xfrm rot="0">
            <a:off x="-158083" y="0"/>
            <a:ext cx="18553879" cy="10061008"/>
            <a:chOff x="0" y="0"/>
            <a:chExt cx="4886618" cy="2649813"/>
          </a:xfrm>
        </p:grpSpPr>
        <p:sp>
          <p:nvSpPr>
            <p:cNvPr name="Freeform 7" id="7"/>
            <p:cNvSpPr/>
            <p:nvPr/>
          </p:nvSpPr>
          <p:spPr>
            <a:xfrm flipH="false" flipV="false" rot="0">
              <a:off x="0" y="0"/>
              <a:ext cx="4886618" cy="2649813"/>
            </a:xfrm>
            <a:custGeom>
              <a:avLst/>
              <a:gdLst/>
              <a:ahLst/>
              <a:cxnLst/>
              <a:rect r="r" b="b" t="t" l="l"/>
              <a:pathLst>
                <a:path h="2649813" w="4886618">
                  <a:moveTo>
                    <a:pt x="0" y="0"/>
                  </a:moveTo>
                  <a:lnTo>
                    <a:pt x="4886618" y="0"/>
                  </a:lnTo>
                  <a:lnTo>
                    <a:pt x="4886618" y="2649813"/>
                  </a:lnTo>
                  <a:lnTo>
                    <a:pt x="0" y="2649813"/>
                  </a:lnTo>
                  <a:close/>
                </a:path>
              </a:pathLst>
            </a:custGeom>
            <a:solidFill>
              <a:srgbClr val="4C455F">
                <a:alpha val="19608"/>
              </a:srgbClr>
            </a:solidFill>
          </p:spPr>
        </p:sp>
        <p:sp>
          <p:nvSpPr>
            <p:cNvPr name="TextBox 8" id="8"/>
            <p:cNvSpPr txBox="true"/>
            <p:nvPr/>
          </p:nvSpPr>
          <p:spPr>
            <a:xfrm>
              <a:off x="0" y="-28575"/>
              <a:ext cx="4886618" cy="2678388"/>
            </a:xfrm>
            <a:prstGeom prst="rect">
              <a:avLst/>
            </a:prstGeom>
          </p:spPr>
          <p:txBody>
            <a:bodyPr anchor="ctr" rtlCol="false" tIns="50800" lIns="50800" bIns="50800" rIns="50800"/>
            <a:lstStyle/>
            <a:p>
              <a:pPr algn="ctr">
                <a:lnSpc>
                  <a:spcPts val="2239"/>
                </a:lnSpc>
              </a:pPr>
            </a:p>
          </p:txBody>
        </p:sp>
      </p:grpSp>
      <p:sp>
        <p:nvSpPr>
          <p:cNvPr name="TextBox 9" id="9"/>
          <p:cNvSpPr txBox="true"/>
          <p:nvPr/>
        </p:nvSpPr>
        <p:spPr>
          <a:xfrm rot="0">
            <a:off x="5576456" y="7234999"/>
            <a:ext cx="13453932" cy="473919"/>
          </a:xfrm>
          <a:prstGeom prst="rect">
            <a:avLst/>
          </a:prstGeom>
        </p:spPr>
        <p:txBody>
          <a:bodyPr anchor="t" rtlCol="false" tIns="0" lIns="0" bIns="0" rIns="0">
            <a:spAutoFit/>
          </a:bodyPr>
          <a:lstStyle/>
          <a:p>
            <a:pPr algn="l">
              <a:lnSpc>
                <a:spcPts val="3803"/>
              </a:lnSpc>
              <a:spcBef>
                <a:spcPct val="0"/>
              </a:spcBef>
            </a:pPr>
            <a:r>
              <a:rPr lang="en-US" b="true" sz="2716" spc="2173">
                <a:solidFill>
                  <a:srgbClr val="4C455F"/>
                </a:solidFill>
                <a:latin typeface="Raleway Bold"/>
                <a:ea typeface="Raleway Bold"/>
                <a:cs typeface="Raleway Bold"/>
                <a:sym typeface="Raleway Bold"/>
              </a:rPr>
              <a:t>DIOS DETUVO LA HEMORRAGIA</a:t>
            </a:r>
          </a:p>
        </p:txBody>
      </p:sp>
      <p:sp>
        <p:nvSpPr>
          <p:cNvPr name="TextBox 10" id="10"/>
          <p:cNvSpPr txBox="true"/>
          <p:nvPr/>
        </p:nvSpPr>
        <p:spPr>
          <a:xfrm rot="0">
            <a:off x="488706" y="3295763"/>
            <a:ext cx="14722721" cy="1847737"/>
          </a:xfrm>
          <a:prstGeom prst="rect">
            <a:avLst/>
          </a:prstGeom>
        </p:spPr>
        <p:txBody>
          <a:bodyPr anchor="t" rtlCol="false" tIns="0" lIns="0" bIns="0" rIns="0">
            <a:spAutoFit/>
          </a:bodyPr>
          <a:lstStyle/>
          <a:p>
            <a:pPr algn="l">
              <a:lnSpc>
                <a:spcPts val="15079"/>
              </a:lnSpc>
              <a:spcBef>
                <a:spcPct val="0"/>
              </a:spcBef>
            </a:pPr>
            <a:r>
              <a:rPr lang="en-US" sz="10771">
                <a:solidFill>
                  <a:srgbClr val="171616"/>
                </a:solidFill>
                <a:latin typeface="Raleway"/>
                <a:ea typeface="Raleway"/>
                <a:cs typeface="Raleway"/>
                <a:sym typeface="Raleway"/>
              </a:rPr>
              <a:t>NUEVO HORIZONTE</a:t>
            </a:r>
          </a:p>
        </p:txBody>
      </p:sp>
      <p:sp>
        <p:nvSpPr>
          <p:cNvPr name="TextBox 11" id="11"/>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54876" y="2840138"/>
            <a:ext cx="16178249" cy="2563131"/>
            <a:chOff x="0" y="0"/>
            <a:chExt cx="8455471" cy="1339606"/>
          </a:xfrm>
        </p:grpSpPr>
        <p:sp>
          <p:nvSpPr>
            <p:cNvPr name="Freeform 5" id="5"/>
            <p:cNvSpPr/>
            <p:nvPr/>
          </p:nvSpPr>
          <p:spPr>
            <a:xfrm flipH="false" flipV="false" rot="0">
              <a:off x="0" y="0"/>
              <a:ext cx="8455471" cy="1339606"/>
            </a:xfrm>
            <a:custGeom>
              <a:avLst/>
              <a:gdLst/>
              <a:ahLst/>
              <a:cxnLst/>
              <a:rect r="r" b="b" t="t" l="l"/>
              <a:pathLst>
                <a:path h="1339606" w="8455471">
                  <a:moveTo>
                    <a:pt x="0" y="0"/>
                  </a:moveTo>
                  <a:lnTo>
                    <a:pt x="8455471" y="0"/>
                  </a:lnTo>
                  <a:lnTo>
                    <a:pt x="8455471" y="1339606"/>
                  </a:lnTo>
                  <a:lnTo>
                    <a:pt x="0" y="1339606"/>
                  </a:lnTo>
                  <a:close/>
                </a:path>
              </a:pathLst>
            </a:custGeom>
            <a:solidFill>
              <a:srgbClr val="FFFCF6"/>
            </a:solidFill>
          </p:spPr>
        </p:sp>
      </p:grpSp>
      <p:sp>
        <p:nvSpPr>
          <p:cNvPr name="Freeform 6" id="6"/>
          <p:cNvSpPr/>
          <p:nvPr/>
        </p:nvSpPr>
        <p:spPr>
          <a:xfrm flipH="false" flipV="false" rot="0">
            <a:off x="3520520" y="5607383"/>
            <a:ext cx="10633193" cy="3690860"/>
          </a:xfrm>
          <a:custGeom>
            <a:avLst/>
            <a:gdLst/>
            <a:ahLst/>
            <a:cxnLst/>
            <a:rect r="r" b="b" t="t" l="l"/>
            <a:pathLst>
              <a:path h="3690860" w="10633193">
                <a:moveTo>
                  <a:pt x="0" y="0"/>
                </a:moveTo>
                <a:lnTo>
                  <a:pt x="10633193" y="0"/>
                </a:lnTo>
                <a:lnTo>
                  <a:pt x="10633193" y="3690861"/>
                </a:lnTo>
                <a:lnTo>
                  <a:pt x="0" y="3690861"/>
                </a:lnTo>
                <a:lnTo>
                  <a:pt x="0" y="0"/>
                </a:lnTo>
                <a:close/>
              </a:path>
            </a:pathLst>
          </a:custGeom>
          <a:blipFill>
            <a:blip r:embed="rId2"/>
            <a:stretch>
              <a:fillRect l="0" t="0" r="0" b="0"/>
            </a:stretch>
          </a:blipFill>
        </p:spPr>
      </p:sp>
      <p:sp>
        <p:nvSpPr>
          <p:cNvPr name="TextBox 7" id="7"/>
          <p:cNvSpPr txBox="true"/>
          <p:nvPr/>
        </p:nvSpPr>
        <p:spPr>
          <a:xfrm rot="0">
            <a:off x="2191106" y="3356095"/>
            <a:ext cx="13905788" cy="1872203"/>
          </a:xfrm>
          <a:prstGeom prst="rect">
            <a:avLst/>
          </a:prstGeom>
        </p:spPr>
        <p:txBody>
          <a:bodyPr anchor="t" rtlCol="false" tIns="0" lIns="0" bIns="0" rIns="0">
            <a:spAutoFit/>
          </a:bodyPr>
          <a:lstStyle/>
          <a:p>
            <a:pPr algn="l">
              <a:lnSpc>
                <a:spcPts val="4957"/>
              </a:lnSpc>
              <a:spcBef>
                <a:spcPct val="0"/>
              </a:spcBef>
            </a:pPr>
            <a:r>
              <a:rPr lang="en-US" sz="3541">
                <a:solidFill>
                  <a:srgbClr val="171616"/>
                </a:solidFill>
                <a:latin typeface="Raleway"/>
                <a:ea typeface="Raleway"/>
                <a:cs typeface="Raleway"/>
                <a:sym typeface="Raleway"/>
              </a:rPr>
              <a:t>Esta semana estuvimos estudiando «Te ruego que me muestres tu gloria», una experiencia que nos enseña a interceder por los pecadores y a relacionarnos personalmente con Dios. </a:t>
            </a:r>
          </a:p>
        </p:txBody>
      </p:sp>
      <p:grpSp>
        <p:nvGrpSpPr>
          <p:cNvPr name="Group 8" id="8"/>
          <p:cNvGrpSpPr/>
          <p:nvPr/>
        </p:nvGrpSpPr>
        <p:grpSpPr>
          <a:xfrm rot="0">
            <a:off x="4353082" y="9502358"/>
            <a:ext cx="9581836" cy="3086100"/>
            <a:chOff x="0" y="0"/>
            <a:chExt cx="2523611" cy="812800"/>
          </a:xfrm>
        </p:grpSpPr>
        <p:sp>
          <p:nvSpPr>
            <p:cNvPr name="Freeform 9" id="9"/>
            <p:cNvSpPr/>
            <p:nvPr/>
          </p:nvSpPr>
          <p:spPr>
            <a:xfrm flipH="false" flipV="false" rot="0">
              <a:off x="0" y="0"/>
              <a:ext cx="2523611" cy="812800"/>
            </a:xfrm>
            <a:custGeom>
              <a:avLst/>
              <a:gdLst/>
              <a:ahLst/>
              <a:cxnLst/>
              <a:rect r="r" b="b" t="t" l="l"/>
              <a:pathLst>
                <a:path h="812800" w="2523611">
                  <a:moveTo>
                    <a:pt x="0" y="0"/>
                  </a:moveTo>
                  <a:lnTo>
                    <a:pt x="2523611" y="0"/>
                  </a:lnTo>
                  <a:lnTo>
                    <a:pt x="2523611" y="812800"/>
                  </a:lnTo>
                  <a:lnTo>
                    <a:pt x="0" y="812800"/>
                  </a:lnTo>
                  <a:close/>
                </a:path>
              </a:pathLst>
            </a:custGeom>
            <a:solidFill>
              <a:srgbClr val="F5F5F5">
                <a:alpha val="17647"/>
              </a:srgbClr>
            </a:solidFill>
          </p:spPr>
        </p:sp>
        <p:sp>
          <p:nvSpPr>
            <p:cNvPr name="TextBox 10" id="10"/>
            <p:cNvSpPr txBox="true"/>
            <p:nvPr/>
          </p:nvSpPr>
          <p:spPr>
            <a:xfrm>
              <a:off x="0" y="-28575"/>
              <a:ext cx="2523611" cy="841375"/>
            </a:xfrm>
            <a:prstGeom prst="rect">
              <a:avLst/>
            </a:prstGeom>
          </p:spPr>
          <p:txBody>
            <a:bodyPr anchor="ctr" rtlCol="false" tIns="50800" lIns="50800" bIns="50800" rIns="50800"/>
            <a:lstStyle/>
            <a:p>
              <a:pPr algn="ctr">
                <a:lnSpc>
                  <a:spcPts val="2239"/>
                </a:lnSpc>
              </a:pPr>
            </a:p>
          </p:txBody>
        </p:sp>
      </p:grpSp>
      <p:sp>
        <p:nvSpPr>
          <p:cNvPr name="TextBox 11" id="11"/>
          <p:cNvSpPr txBox="true"/>
          <p:nvPr/>
        </p:nvSpPr>
        <p:spPr>
          <a:xfrm rot="0">
            <a:off x="2191106" y="1114666"/>
            <a:ext cx="15227317" cy="1237056"/>
          </a:xfrm>
          <a:prstGeom prst="rect">
            <a:avLst/>
          </a:prstGeom>
        </p:spPr>
        <p:txBody>
          <a:bodyPr anchor="t" rtlCol="false" tIns="0" lIns="0" bIns="0" rIns="0">
            <a:spAutoFit/>
          </a:bodyPr>
          <a:lstStyle/>
          <a:p>
            <a:pPr algn="l">
              <a:lnSpc>
                <a:spcPts val="10040"/>
              </a:lnSpc>
              <a:spcBef>
                <a:spcPct val="0"/>
              </a:spcBef>
            </a:pPr>
            <a:r>
              <a:rPr lang="en-US" sz="7172">
                <a:solidFill>
                  <a:srgbClr val="171616"/>
                </a:solidFill>
                <a:latin typeface="Raleway"/>
                <a:ea typeface="Raleway"/>
                <a:cs typeface="Raleway"/>
                <a:sym typeface="Raleway"/>
              </a:rPr>
              <a:t>REPASO DE LA LECCION NO. 12</a:t>
            </a:r>
          </a:p>
        </p:txBody>
      </p:sp>
      <p:sp>
        <p:nvSpPr>
          <p:cNvPr name="TextBox 12" id="12"/>
          <p:cNvSpPr txBox="true"/>
          <p:nvPr/>
        </p:nvSpPr>
        <p:spPr>
          <a:xfrm rot="0">
            <a:off x="546285" y="9202994"/>
            <a:ext cx="16686840" cy="788035"/>
          </a:xfrm>
          <a:prstGeom prst="rect">
            <a:avLst/>
          </a:prstGeom>
        </p:spPr>
        <p:txBody>
          <a:bodyPr anchor="t" rtlCol="false" tIns="0" lIns="0" bIns="0" rIns="0">
            <a:spAutoFit/>
          </a:bodyPr>
          <a:lstStyle/>
          <a:p>
            <a:pPr algn="ctr">
              <a:lnSpc>
                <a:spcPts val="6439"/>
              </a:lnSpc>
            </a:pPr>
            <a:r>
              <a:rPr lang="en-US" sz="4599">
                <a:solidFill>
                  <a:srgbClr val="171616"/>
                </a:solidFill>
                <a:latin typeface="Trocchi"/>
                <a:ea typeface="Trocchi"/>
                <a:cs typeface="Trocchi"/>
                <a:sym typeface="Trocchi"/>
              </a:rPr>
              <a:t>“TE RUEGO QUE ME </a:t>
            </a:r>
            <a:r>
              <a:rPr lang="en-US" sz="4599">
                <a:solidFill>
                  <a:srgbClr val="171616"/>
                </a:solidFill>
                <a:latin typeface="Trocchi"/>
                <a:ea typeface="Trocchi"/>
                <a:cs typeface="Trocchi"/>
                <a:sym typeface="Trocchi"/>
              </a:rPr>
              <a:t>MUE</a:t>
            </a:r>
            <a:r>
              <a:rPr lang="en-US" sz="4599">
                <a:solidFill>
                  <a:srgbClr val="171616"/>
                </a:solidFill>
                <a:latin typeface="Trocchi"/>
                <a:ea typeface="Trocchi"/>
                <a:cs typeface="Trocchi"/>
                <a:sym typeface="Trocchi"/>
              </a:rPr>
              <a:t>STRES TU GLORIA”</a:t>
            </a:r>
          </a:p>
        </p:txBody>
      </p:sp>
      <p:sp>
        <p:nvSpPr>
          <p:cNvPr name="TextBox 13" id="13"/>
          <p:cNvSpPr txBox="true"/>
          <p:nvPr/>
        </p:nvSpPr>
        <p:spPr>
          <a:xfrm rot="0">
            <a:off x="15711509" y="22454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77412" y="1028700"/>
            <a:ext cx="16230600" cy="8229600"/>
            <a:chOff x="0" y="0"/>
            <a:chExt cx="3774616" cy="1913890"/>
          </a:xfrm>
        </p:grpSpPr>
        <p:sp>
          <p:nvSpPr>
            <p:cNvPr name="Freeform 5" id="5"/>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FFFCF6"/>
            </a:solidFill>
          </p:spPr>
        </p:sp>
      </p:grpSp>
      <p:sp>
        <p:nvSpPr>
          <p:cNvPr name="TextBox 6" id="6"/>
          <p:cNvSpPr txBox="true"/>
          <p:nvPr/>
        </p:nvSpPr>
        <p:spPr>
          <a:xfrm rot="0">
            <a:off x="1987547" y="2114508"/>
            <a:ext cx="14312905" cy="6468971"/>
          </a:xfrm>
          <a:prstGeom prst="rect">
            <a:avLst/>
          </a:prstGeom>
        </p:spPr>
        <p:txBody>
          <a:bodyPr anchor="t" rtlCol="false" tIns="0" lIns="0" bIns="0" rIns="0">
            <a:spAutoFit/>
          </a:bodyPr>
          <a:lstStyle/>
          <a:p>
            <a:pPr algn="ctr">
              <a:lnSpc>
                <a:spcPts val="5167"/>
              </a:lnSpc>
              <a:spcBef>
                <a:spcPct val="0"/>
              </a:spcBef>
            </a:pPr>
            <a:r>
              <a:rPr lang="en-US" sz="3691">
                <a:solidFill>
                  <a:srgbClr val="171616"/>
                </a:solidFill>
                <a:latin typeface="Raleway"/>
                <a:ea typeface="Raleway"/>
                <a:cs typeface="Raleway"/>
                <a:sym typeface="Raleway"/>
              </a:rPr>
              <a:t>Todos necesitamos tener en mente el tema del Santuario. Dios prohíbe que la charla que procede de labios humanos cercene la creencia de nuestros hermanos en la verdad de que hay un santuario en el cielo, y de que un modelo de ese santuario se construyó una vez en esta Tierra. El Señor desea que su pueblo se familiarice con ese modelo,teniendo en mente el santuario celestial donde Dios es todo y está en todo. Debemos mantener nuestra mente vigorizada por la oración y el estudio de la Palabra de Dios, de modo que podamos captar estas verdades» (Elena G. de White, Carta 233, 1904).</a:t>
            </a:r>
          </a:p>
        </p:txBody>
      </p:sp>
      <p:sp>
        <p:nvSpPr>
          <p:cNvPr name="TextBox 7" id="7"/>
          <p:cNvSpPr txBox="true"/>
          <p:nvPr/>
        </p:nvSpPr>
        <p:spPr>
          <a:xfrm rot="0">
            <a:off x="5526516" y="933450"/>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CONCLUSION</a:t>
            </a:r>
          </a:p>
        </p:txBody>
      </p:sp>
      <p:sp>
        <p:nvSpPr>
          <p:cNvPr name="TextBox 8" id="8"/>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77412" y="1028700"/>
            <a:ext cx="16230600" cy="8229600"/>
            <a:chOff x="0" y="0"/>
            <a:chExt cx="3774616" cy="1913890"/>
          </a:xfrm>
        </p:grpSpPr>
        <p:sp>
          <p:nvSpPr>
            <p:cNvPr name="Freeform 5" id="5"/>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FFFCF6"/>
            </a:solidFill>
          </p:spPr>
        </p:sp>
      </p:grpSp>
      <p:sp>
        <p:nvSpPr>
          <p:cNvPr name="Freeform 6" id="6"/>
          <p:cNvSpPr/>
          <p:nvPr/>
        </p:nvSpPr>
        <p:spPr>
          <a:xfrm flipH="false" flipV="false" rot="0">
            <a:off x="4156515" y="5807299"/>
            <a:ext cx="10353845" cy="4314102"/>
          </a:xfrm>
          <a:custGeom>
            <a:avLst/>
            <a:gdLst/>
            <a:ahLst/>
            <a:cxnLst/>
            <a:rect r="r" b="b" t="t" l="l"/>
            <a:pathLst>
              <a:path h="4314102" w="10353845">
                <a:moveTo>
                  <a:pt x="0" y="0"/>
                </a:moveTo>
                <a:lnTo>
                  <a:pt x="10353845" y="0"/>
                </a:lnTo>
                <a:lnTo>
                  <a:pt x="10353845" y="4314102"/>
                </a:lnTo>
                <a:lnTo>
                  <a:pt x="0" y="4314102"/>
                </a:lnTo>
                <a:lnTo>
                  <a:pt x="0" y="0"/>
                </a:lnTo>
                <a:close/>
              </a:path>
            </a:pathLst>
          </a:custGeom>
          <a:blipFill>
            <a:blip r:embed="rId2"/>
            <a:stretch>
              <a:fillRect l="0" t="0" r="0" b="0"/>
            </a:stretch>
          </a:blipFill>
          <a:ln w="123825" cap="sq">
            <a:solidFill>
              <a:srgbClr val="DDD0BC"/>
            </a:solidFill>
            <a:prstDash val="solid"/>
            <a:miter/>
          </a:ln>
        </p:spPr>
      </p:sp>
      <p:sp>
        <p:nvSpPr>
          <p:cNvPr name="TextBox 7" id="7"/>
          <p:cNvSpPr txBox="true"/>
          <p:nvPr/>
        </p:nvSpPr>
        <p:spPr>
          <a:xfrm rot="0">
            <a:off x="1987547" y="2114508"/>
            <a:ext cx="14312905" cy="3230471"/>
          </a:xfrm>
          <a:prstGeom prst="rect">
            <a:avLst/>
          </a:prstGeom>
        </p:spPr>
        <p:txBody>
          <a:bodyPr anchor="t" rtlCol="false" tIns="0" lIns="0" bIns="0" rIns="0">
            <a:spAutoFit/>
          </a:bodyPr>
          <a:lstStyle/>
          <a:p>
            <a:pPr algn="ctr">
              <a:lnSpc>
                <a:spcPts val="5167"/>
              </a:lnSpc>
              <a:spcBef>
                <a:spcPct val="0"/>
              </a:spcBef>
            </a:pPr>
            <a:r>
              <a:rPr lang="en-US" sz="3691">
                <a:solidFill>
                  <a:srgbClr val="171616"/>
                </a:solidFill>
                <a:latin typeface="Raleway"/>
                <a:ea typeface="Raleway"/>
                <a:cs typeface="Raleway"/>
                <a:sym typeface="Raleway"/>
              </a:rPr>
              <a:t>El santuario es real y es una verdad presente. Escudriñemos más las Escrituras, leamos de este tema para que estemos firmes en esta gran creencia que, como dijo la señora White: «La correcta comprensión del ministerio en el santuario celestial es el fundamento de nuestra fe» (El evangelismo, p. 165). </a:t>
            </a:r>
          </a:p>
        </p:txBody>
      </p:sp>
      <p:sp>
        <p:nvSpPr>
          <p:cNvPr name="TextBox 8" id="8"/>
          <p:cNvSpPr txBox="true"/>
          <p:nvPr/>
        </p:nvSpPr>
        <p:spPr>
          <a:xfrm rot="0">
            <a:off x="5526516" y="933450"/>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CONCLUSION</a:t>
            </a:r>
          </a:p>
        </p:txBody>
      </p:sp>
      <p:sp>
        <p:nvSpPr>
          <p:cNvPr name="TextBox 9" id="9"/>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1820023"/>
            <a:ext cx="18288000" cy="6646955"/>
            <a:chOff x="0" y="0"/>
            <a:chExt cx="24384000" cy="8862607"/>
          </a:xfrm>
        </p:grpSpPr>
        <p:pic>
          <p:nvPicPr>
            <p:cNvPr name="Picture 5" id="5"/>
            <p:cNvPicPr>
              <a:picLocks noChangeAspect="true"/>
            </p:cNvPicPr>
            <p:nvPr/>
          </p:nvPicPr>
          <p:blipFill>
            <a:blip r:embed="rId2"/>
            <a:srcRect l="0" t="22723" r="0" b="22723"/>
            <a:stretch>
              <a:fillRect/>
            </a:stretch>
          </p:blipFill>
          <p:spPr>
            <a:xfrm flipH="false" flipV="false">
              <a:off x="0" y="0"/>
              <a:ext cx="24384000" cy="8862607"/>
            </a:xfrm>
            <a:prstGeom prst="rect">
              <a:avLst/>
            </a:prstGeom>
          </p:spPr>
        </p:pic>
      </p:grpSp>
      <p:grpSp>
        <p:nvGrpSpPr>
          <p:cNvPr name="Group 6" id="6"/>
          <p:cNvGrpSpPr/>
          <p:nvPr/>
        </p:nvGrpSpPr>
        <p:grpSpPr>
          <a:xfrm rot="0">
            <a:off x="2178483" y="3316985"/>
            <a:ext cx="13931034" cy="3653030"/>
            <a:chOff x="0" y="0"/>
            <a:chExt cx="7826849" cy="2052375"/>
          </a:xfrm>
        </p:grpSpPr>
        <p:sp>
          <p:nvSpPr>
            <p:cNvPr name="Freeform 7" id="7"/>
            <p:cNvSpPr/>
            <p:nvPr/>
          </p:nvSpPr>
          <p:spPr>
            <a:xfrm flipH="false" flipV="false" rot="0">
              <a:off x="0" y="0"/>
              <a:ext cx="7826849" cy="2052375"/>
            </a:xfrm>
            <a:custGeom>
              <a:avLst/>
              <a:gdLst/>
              <a:ahLst/>
              <a:cxnLst/>
              <a:rect r="r" b="b" t="t" l="l"/>
              <a:pathLst>
                <a:path h="2052375" w="7826849">
                  <a:moveTo>
                    <a:pt x="0" y="0"/>
                  </a:moveTo>
                  <a:lnTo>
                    <a:pt x="7826849" y="0"/>
                  </a:lnTo>
                  <a:lnTo>
                    <a:pt x="7826849" y="2052375"/>
                  </a:lnTo>
                  <a:lnTo>
                    <a:pt x="0" y="2052375"/>
                  </a:lnTo>
                  <a:close/>
                </a:path>
              </a:pathLst>
            </a:custGeom>
            <a:solidFill>
              <a:srgbClr val="DDD0BC">
                <a:alpha val="84706"/>
              </a:srgbClr>
            </a:solidFill>
          </p:spPr>
        </p:sp>
      </p:grpSp>
      <p:sp>
        <p:nvSpPr>
          <p:cNvPr name="TextBox 8" id="8"/>
          <p:cNvSpPr txBox="true"/>
          <p:nvPr/>
        </p:nvSpPr>
        <p:spPr>
          <a:xfrm rot="0">
            <a:off x="2178483" y="3910862"/>
            <a:ext cx="13931034" cy="2308012"/>
          </a:xfrm>
          <a:prstGeom prst="rect">
            <a:avLst/>
          </a:prstGeom>
        </p:spPr>
        <p:txBody>
          <a:bodyPr anchor="t" rtlCol="false" tIns="0" lIns="0" bIns="0" rIns="0">
            <a:spAutoFit/>
          </a:bodyPr>
          <a:lstStyle/>
          <a:p>
            <a:pPr algn="ctr">
              <a:lnSpc>
                <a:spcPts val="9286"/>
              </a:lnSpc>
              <a:spcBef>
                <a:spcPct val="0"/>
              </a:spcBef>
            </a:pPr>
            <a:r>
              <a:rPr lang="en-US" sz="6633">
                <a:solidFill>
                  <a:srgbClr val="171616"/>
                </a:solidFill>
                <a:latin typeface="Raleway"/>
                <a:ea typeface="Raleway"/>
                <a:cs typeface="Raleway"/>
                <a:sym typeface="Raleway"/>
              </a:rPr>
              <a:t>HIMNO FINAL:</a:t>
            </a:r>
            <a:r>
              <a:rPr lang="en-US" b="true" sz="6633">
                <a:solidFill>
                  <a:srgbClr val="171616"/>
                </a:solidFill>
                <a:latin typeface="Raleway Bold"/>
                <a:ea typeface="Raleway Bold"/>
                <a:cs typeface="Raleway Bold"/>
                <a:sym typeface="Raleway Bold"/>
              </a:rPr>
              <a:t> 32, NOS REUNIMOS EN TU SANTUARIO. </a:t>
            </a:r>
          </a:p>
        </p:txBody>
      </p:sp>
      <p:sp>
        <p:nvSpPr>
          <p:cNvPr name="TextBox 9" id="9"/>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4" id="4"/>
          <p:cNvSpPr txBox="true"/>
          <p:nvPr/>
        </p:nvSpPr>
        <p:spPr>
          <a:xfrm rot="0">
            <a:off x="6944151" y="914400"/>
            <a:ext cx="5608462"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Introducción</a:t>
            </a:r>
          </a:p>
        </p:txBody>
      </p:sp>
      <p:sp>
        <p:nvSpPr>
          <p:cNvPr name="TextBox 5" id="5"/>
          <p:cNvSpPr txBox="true"/>
          <p:nvPr/>
        </p:nvSpPr>
        <p:spPr>
          <a:xfrm rot="0">
            <a:off x="703675" y="3078395"/>
            <a:ext cx="7971473" cy="4719512"/>
          </a:xfrm>
          <a:prstGeom prst="rect">
            <a:avLst/>
          </a:prstGeom>
        </p:spPr>
        <p:txBody>
          <a:bodyPr anchor="t" rtlCol="false" tIns="0" lIns="0" bIns="0" rIns="0">
            <a:spAutoFit/>
          </a:bodyPr>
          <a:lstStyle/>
          <a:p>
            <a:pPr algn="l">
              <a:lnSpc>
                <a:spcPts val="4804"/>
              </a:lnSpc>
              <a:spcBef>
                <a:spcPct val="0"/>
              </a:spcBef>
            </a:pPr>
            <a:r>
              <a:rPr lang="en-US" sz="3431">
                <a:solidFill>
                  <a:srgbClr val="171616"/>
                </a:solidFill>
                <a:latin typeface="Open Sans"/>
                <a:ea typeface="Open Sans"/>
                <a:cs typeface="Open Sans"/>
                <a:sym typeface="Open Sans"/>
              </a:rPr>
              <a:t>Hay un santuario en el cielo, el verdadero tabernáculo que el Señor erigió y no el hombre. En él ministra Cristo a favor de nosotros, para poner a disposición de los creyentes los beneficios de su sacrificio expiatorio ofrecido una vez y para siempre en la cruz. </a:t>
            </a:r>
          </a:p>
        </p:txBody>
      </p:sp>
      <p:grpSp>
        <p:nvGrpSpPr>
          <p:cNvPr name="Group 6" id="6"/>
          <p:cNvGrpSpPr/>
          <p:nvPr/>
        </p:nvGrpSpPr>
        <p:grpSpPr>
          <a:xfrm rot="0">
            <a:off x="10635586" y="8300368"/>
            <a:ext cx="3278629" cy="859730"/>
            <a:chOff x="0" y="0"/>
            <a:chExt cx="7826849" cy="2052375"/>
          </a:xfrm>
        </p:grpSpPr>
        <p:sp>
          <p:nvSpPr>
            <p:cNvPr name="Freeform 7" id="7"/>
            <p:cNvSpPr/>
            <p:nvPr/>
          </p:nvSpPr>
          <p:spPr>
            <a:xfrm flipH="false" flipV="false" rot="0">
              <a:off x="0" y="0"/>
              <a:ext cx="7826849" cy="2052375"/>
            </a:xfrm>
            <a:custGeom>
              <a:avLst/>
              <a:gdLst/>
              <a:ahLst/>
              <a:cxnLst/>
              <a:rect r="r" b="b" t="t" l="l"/>
              <a:pathLst>
                <a:path h="2052375" w="7826849">
                  <a:moveTo>
                    <a:pt x="0" y="0"/>
                  </a:moveTo>
                  <a:lnTo>
                    <a:pt x="7826849" y="0"/>
                  </a:lnTo>
                  <a:lnTo>
                    <a:pt x="7826849" y="2052375"/>
                  </a:lnTo>
                  <a:lnTo>
                    <a:pt x="0" y="2052375"/>
                  </a:lnTo>
                  <a:close/>
                </a:path>
              </a:pathLst>
            </a:custGeom>
            <a:solidFill>
              <a:srgbClr val="DDD0BC"/>
            </a:solidFill>
          </p:spPr>
        </p:sp>
      </p:grpSp>
      <p:sp>
        <p:nvSpPr>
          <p:cNvPr name="TextBox 8" id="8"/>
          <p:cNvSpPr txBox="true"/>
          <p:nvPr/>
        </p:nvSpPr>
        <p:spPr>
          <a:xfrm rot="0">
            <a:off x="10635586" y="8567356"/>
            <a:ext cx="3278629" cy="297179"/>
          </a:xfrm>
          <a:prstGeom prst="rect">
            <a:avLst/>
          </a:prstGeom>
        </p:spPr>
        <p:txBody>
          <a:bodyPr anchor="t" rtlCol="false" tIns="0" lIns="0" bIns="0" rIns="0">
            <a:spAutoFit/>
          </a:bodyPr>
          <a:lstStyle/>
          <a:p>
            <a:pPr algn="ctr">
              <a:lnSpc>
                <a:spcPts val="2520"/>
              </a:lnSpc>
              <a:spcBef>
                <a:spcPct val="0"/>
              </a:spcBef>
            </a:pPr>
            <a:r>
              <a:rPr lang="en-US" b="true" sz="1800" spc="226">
                <a:solidFill>
                  <a:srgbClr val="000000"/>
                </a:solidFill>
                <a:latin typeface="Open Sans Bold"/>
                <a:ea typeface="Open Sans Bold"/>
                <a:cs typeface="Open Sans Bold"/>
                <a:sym typeface="Open Sans Bold"/>
              </a:rPr>
              <a:t>1844</a:t>
            </a:r>
          </a:p>
        </p:txBody>
      </p:sp>
      <p:sp>
        <p:nvSpPr>
          <p:cNvPr name="TextBox 9" id="9"/>
          <p:cNvSpPr txBox="true"/>
          <p:nvPr/>
        </p:nvSpPr>
        <p:spPr>
          <a:xfrm rot="0">
            <a:off x="9748382" y="3077212"/>
            <a:ext cx="7971473" cy="4127011"/>
          </a:xfrm>
          <a:prstGeom prst="rect">
            <a:avLst/>
          </a:prstGeom>
        </p:spPr>
        <p:txBody>
          <a:bodyPr anchor="t" rtlCol="false" tIns="0" lIns="0" bIns="0" rIns="0">
            <a:spAutoFit/>
          </a:bodyPr>
          <a:lstStyle/>
          <a:p>
            <a:pPr algn="l">
              <a:lnSpc>
                <a:spcPts val="4804"/>
              </a:lnSpc>
              <a:spcBef>
                <a:spcPct val="0"/>
              </a:spcBef>
            </a:pPr>
            <a:r>
              <a:rPr lang="en-US" sz="3431">
                <a:solidFill>
                  <a:srgbClr val="171616"/>
                </a:solidFill>
                <a:latin typeface="Open Sans"/>
                <a:ea typeface="Open Sans"/>
                <a:cs typeface="Open Sans"/>
                <a:sym typeface="Open Sans"/>
              </a:rPr>
              <a:t>Cristo llegó a ser nuestro gran Sumo Sacerdote y comenzó su ministerio intercesor en ocasión de su ascensión. En 1844, al concluir el período profético de los 2,300 días, inició la segunda y última fase de su ministerio expiatorio. </a:t>
            </a:r>
          </a:p>
        </p:txBody>
      </p:sp>
      <p:sp>
        <p:nvSpPr>
          <p:cNvPr name="TextBox 10" id="10"/>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1852994"/>
            <a:ext cx="9144000" cy="6581011"/>
            <a:chOff x="0" y="0"/>
            <a:chExt cx="12192000" cy="8774682"/>
          </a:xfrm>
        </p:grpSpPr>
        <p:pic>
          <p:nvPicPr>
            <p:cNvPr name="Picture 5" id="5"/>
            <p:cNvPicPr>
              <a:picLocks noChangeAspect="true"/>
            </p:cNvPicPr>
            <p:nvPr/>
          </p:nvPicPr>
          <p:blipFill>
            <a:blip r:embed="rId2"/>
            <a:srcRect l="0" t="2194" r="0" b="12506"/>
            <a:stretch>
              <a:fillRect/>
            </a:stretch>
          </p:blipFill>
          <p:spPr>
            <a:xfrm flipH="false" flipV="false">
              <a:off x="0" y="0"/>
              <a:ext cx="12192000" cy="8774682"/>
            </a:xfrm>
            <a:prstGeom prst="rect">
              <a:avLst/>
            </a:prstGeom>
          </p:spPr>
        </p:pic>
      </p:grpSp>
      <p:sp>
        <p:nvSpPr>
          <p:cNvPr name="TextBox 6" id="6"/>
          <p:cNvSpPr txBox="true"/>
          <p:nvPr/>
        </p:nvSpPr>
        <p:spPr>
          <a:xfrm rot="0">
            <a:off x="10857705" y="1738694"/>
            <a:ext cx="5608462"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Introducción</a:t>
            </a:r>
          </a:p>
        </p:txBody>
      </p:sp>
      <p:grpSp>
        <p:nvGrpSpPr>
          <p:cNvPr name="Group 7" id="7"/>
          <p:cNvGrpSpPr/>
          <p:nvPr/>
        </p:nvGrpSpPr>
        <p:grpSpPr>
          <a:xfrm rot="0">
            <a:off x="10635586" y="8300368"/>
            <a:ext cx="3278629" cy="859730"/>
            <a:chOff x="0" y="0"/>
            <a:chExt cx="7826849" cy="2052375"/>
          </a:xfrm>
        </p:grpSpPr>
        <p:sp>
          <p:nvSpPr>
            <p:cNvPr name="Freeform 8" id="8"/>
            <p:cNvSpPr/>
            <p:nvPr/>
          </p:nvSpPr>
          <p:spPr>
            <a:xfrm flipH="false" flipV="false" rot="0">
              <a:off x="0" y="0"/>
              <a:ext cx="7826849" cy="2052375"/>
            </a:xfrm>
            <a:custGeom>
              <a:avLst/>
              <a:gdLst/>
              <a:ahLst/>
              <a:cxnLst/>
              <a:rect r="r" b="b" t="t" l="l"/>
              <a:pathLst>
                <a:path h="2052375" w="7826849">
                  <a:moveTo>
                    <a:pt x="0" y="0"/>
                  </a:moveTo>
                  <a:lnTo>
                    <a:pt x="7826849" y="0"/>
                  </a:lnTo>
                  <a:lnTo>
                    <a:pt x="7826849" y="2052375"/>
                  </a:lnTo>
                  <a:lnTo>
                    <a:pt x="0" y="2052375"/>
                  </a:lnTo>
                  <a:close/>
                </a:path>
              </a:pathLst>
            </a:custGeom>
            <a:solidFill>
              <a:srgbClr val="DDD0BC"/>
            </a:solidFill>
          </p:spPr>
        </p:sp>
      </p:grpSp>
      <p:sp>
        <p:nvSpPr>
          <p:cNvPr name="TextBox 9" id="9"/>
          <p:cNvSpPr txBox="true"/>
          <p:nvPr/>
        </p:nvSpPr>
        <p:spPr>
          <a:xfrm rot="0">
            <a:off x="10635586" y="8567356"/>
            <a:ext cx="3278629" cy="297179"/>
          </a:xfrm>
          <a:prstGeom prst="rect">
            <a:avLst/>
          </a:prstGeom>
        </p:spPr>
        <p:txBody>
          <a:bodyPr anchor="t" rtlCol="false" tIns="0" lIns="0" bIns="0" rIns="0">
            <a:spAutoFit/>
          </a:bodyPr>
          <a:lstStyle/>
          <a:p>
            <a:pPr algn="ctr">
              <a:lnSpc>
                <a:spcPts val="2520"/>
              </a:lnSpc>
              <a:spcBef>
                <a:spcPct val="0"/>
              </a:spcBef>
            </a:pPr>
            <a:r>
              <a:rPr lang="en-US" b="true" sz="1800" spc="226">
                <a:solidFill>
                  <a:srgbClr val="000000"/>
                </a:solidFill>
                <a:latin typeface="Open Sans Bold"/>
                <a:ea typeface="Open Sans Bold"/>
                <a:cs typeface="Open Sans Bold"/>
                <a:sym typeface="Open Sans Bold"/>
              </a:rPr>
              <a:t>1844</a:t>
            </a:r>
          </a:p>
        </p:txBody>
      </p:sp>
      <p:sp>
        <p:nvSpPr>
          <p:cNvPr name="TextBox 10" id="10"/>
          <p:cNvSpPr txBox="true"/>
          <p:nvPr/>
        </p:nvSpPr>
        <p:spPr>
          <a:xfrm rot="0">
            <a:off x="9676199" y="3119276"/>
            <a:ext cx="7971473" cy="3534510"/>
          </a:xfrm>
          <a:prstGeom prst="rect">
            <a:avLst/>
          </a:prstGeom>
        </p:spPr>
        <p:txBody>
          <a:bodyPr anchor="t" rtlCol="false" tIns="0" lIns="0" bIns="0" rIns="0">
            <a:spAutoFit/>
          </a:bodyPr>
          <a:lstStyle/>
          <a:p>
            <a:pPr algn="l">
              <a:lnSpc>
                <a:spcPts val="4804"/>
              </a:lnSpc>
              <a:spcBef>
                <a:spcPct val="0"/>
              </a:spcBef>
            </a:pPr>
            <a:r>
              <a:rPr lang="en-US" sz="3431">
                <a:solidFill>
                  <a:srgbClr val="171616"/>
                </a:solidFill>
                <a:latin typeface="Open Sans"/>
                <a:ea typeface="Open Sans"/>
                <a:cs typeface="Open Sans"/>
                <a:sym typeface="Open Sans"/>
              </a:rPr>
              <a:t>En esta mañana nuestro programa tiene como propósito conectar la iglesia con la experiencia singular de los creyentes de 1844, y aprender de ellos el valor de esta importante doctrina.</a:t>
            </a:r>
          </a:p>
        </p:txBody>
      </p:sp>
      <p:sp>
        <p:nvSpPr>
          <p:cNvPr name="TextBox 11" id="11"/>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2"/>
            <a:srcRect l="5234" t="0" r="35614" b="0"/>
            <a:stretch>
              <a:fillRect/>
            </a:stretch>
          </p:blipFill>
          <p:spPr>
            <a:xfrm flipH="false" flipV="false">
              <a:off x="0" y="0"/>
              <a:ext cx="12192000" cy="13716000"/>
            </a:xfrm>
            <a:prstGeom prst="rect">
              <a:avLst/>
            </a:prstGeom>
          </p:spPr>
        </p:pic>
      </p:grpSp>
      <p:grpSp>
        <p:nvGrpSpPr>
          <p:cNvPr name="Group 6" id="6"/>
          <p:cNvGrpSpPr/>
          <p:nvPr/>
        </p:nvGrpSpPr>
        <p:grpSpPr>
          <a:xfrm rot="0">
            <a:off x="0" y="5738936"/>
            <a:ext cx="606683" cy="606683"/>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sp>
      </p:grpSp>
      <p:sp>
        <p:nvSpPr>
          <p:cNvPr name="TextBox 8" id="8"/>
          <p:cNvSpPr txBox="true"/>
          <p:nvPr/>
        </p:nvSpPr>
        <p:spPr>
          <a:xfrm rot="0">
            <a:off x="1520443" y="383931"/>
            <a:ext cx="7793032" cy="4846382"/>
          </a:xfrm>
          <a:prstGeom prst="rect">
            <a:avLst/>
          </a:prstGeom>
        </p:spPr>
        <p:txBody>
          <a:bodyPr anchor="t" rtlCol="false" tIns="0" lIns="0" bIns="0" rIns="0">
            <a:spAutoFit/>
          </a:bodyPr>
          <a:lstStyle/>
          <a:p>
            <a:pPr algn="l">
              <a:lnSpc>
                <a:spcPts val="6401"/>
              </a:lnSpc>
            </a:pPr>
            <a:r>
              <a:rPr lang="en-US" sz="4572">
                <a:solidFill>
                  <a:srgbClr val="171616"/>
                </a:solidFill>
                <a:latin typeface="Raleway"/>
                <a:ea typeface="Raleway"/>
                <a:cs typeface="Raleway"/>
                <a:sym typeface="Raleway"/>
              </a:rPr>
              <a:t>El Testimonio de Hiram Edson y el Origen de la Doctrina del Santuario</a:t>
            </a:r>
          </a:p>
          <a:p>
            <a:pPr algn="l">
              <a:lnSpc>
                <a:spcPts val="6401"/>
              </a:lnSpc>
            </a:pPr>
          </a:p>
          <a:p>
            <a:pPr algn="l">
              <a:lnSpc>
                <a:spcPts val="6401"/>
              </a:lnSpc>
            </a:pPr>
          </a:p>
          <a:p>
            <a:pPr algn="l">
              <a:lnSpc>
                <a:spcPts val="6401"/>
              </a:lnSpc>
              <a:spcBef>
                <a:spcPct val="0"/>
              </a:spcBef>
            </a:pPr>
          </a:p>
        </p:txBody>
      </p:sp>
      <p:sp>
        <p:nvSpPr>
          <p:cNvPr name="TextBox 9" id="9"/>
          <p:cNvSpPr txBox="true"/>
          <p:nvPr/>
        </p:nvSpPr>
        <p:spPr>
          <a:xfrm rot="0">
            <a:off x="945365" y="3539955"/>
            <a:ext cx="8198635" cy="4928446"/>
          </a:xfrm>
          <a:prstGeom prst="rect">
            <a:avLst/>
          </a:prstGeom>
        </p:spPr>
        <p:txBody>
          <a:bodyPr anchor="t" rtlCol="false" tIns="0" lIns="0" bIns="0" rIns="0">
            <a:spAutoFit/>
          </a:bodyPr>
          <a:lstStyle/>
          <a:p>
            <a:pPr algn="l">
              <a:lnSpc>
                <a:spcPts val="5741"/>
              </a:lnSpc>
              <a:spcBef>
                <a:spcPct val="0"/>
              </a:spcBef>
            </a:pPr>
            <a:r>
              <a:rPr lang="en-US" sz="4101">
                <a:solidFill>
                  <a:srgbClr val="171616"/>
                </a:solidFill>
                <a:latin typeface="Open Sans"/>
                <a:ea typeface="Open Sans"/>
                <a:cs typeface="Open Sans"/>
                <a:sym typeface="Open Sans"/>
              </a:rPr>
              <a:t>Tras el evento conocido como el "Gran Chasco" de la mañana del 22 de octubre de 1844, muchos creyentes adventistas, reunidos en la finca de Hiram Edson, experimentaron una profunda crisis de fe. </a:t>
            </a:r>
          </a:p>
        </p:txBody>
      </p:sp>
      <p:sp>
        <p:nvSpPr>
          <p:cNvPr name="TextBox 10" id="10"/>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4384000" cy="6858000"/>
          </a:xfrm>
        </p:grpSpPr>
        <p:pic>
          <p:nvPicPr>
            <p:cNvPr name="Picture 3" id="3"/>
            <p:cNvPicPr>
              <a:picLocks noChangeAspect="true"/>
            </p:cNvPicPr>
            <p:nvPr/>
          </p:nvPicPr>
          <p:blipFill>
            <a:blip r:embed="rId2"/>
            <a:srcRect l="0" t="12099" r="0" b="45635"/>
            <a:stretch>
              <a:fillRect/>
            </a:stretch>
          </p:blipFill>
          <p:spPr>
            <a:xfrm flipH="false" flipV="false">
              <a:off x="0" y="0"/>
              <a:ext cx="24384000" cy="6858000"/>
            </a:xfrm>
            <a:prstGeom prst="rect">
              <a:avLst/>
            </a:prstGeom>
          </p:spPr>
        </p:pic>
      </p:gr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6" id="6"/>
          <p:cNvSpPr txBox="true"/>
          <p:nvPr/>
        </p:nvSpPr>
        <p:spPr>
          <a:xfrm rot="0">
            <a:off x="4056381" y="5974050"/>
            <a:ext cx="11533252" cy="3284250"/>
          </a:xfrm>
          <a:prstGeom prst="rect">
            <a:avLst/>
          </a:prstGeom>
        </p:spPr>
        <p:txBody>
          <a:bodyPr anchor="t" rtlCol="false" tIns="0" lIns="0" bIns="0" rIns="0">
            <a:spAutoFit/>
          </a:bodyPr>
          <a:lstStyle/>
          <a:p>
            <a:pPr algn="l">
              <a:lnSpc>
                <a:spcPts val="5376"/>
              </a:lnSpc>
              <a:spcBef>
                <a:spcPct val="0"/>
              </a:spcBef>
            </a:pPr>
            <a:r>
              <a:rPr lang="en-US" sz="3840">
                <a:solidFill>
                  <a:srgbClr val="171616"/>
                </a:solidFill>
                <a:latin typeface="Open Sans"/>
                <a:ea typeface="Open Sans"/>
                <a:cs typeface="Open Sans"/>
                <a:sym typeface="Open Sans"/>
              </a:rPr>
              <a:t>La esperada Segunda Venida de Cristo no ocurrió, lo que llevó a Edson y sus compañeros a una devastadora desilusión, provocando dudas sobre la veracidad de la profecía de Daniel, la Biblia e incluso la existencia de Dios.</a:t>
            </a:r>
          </a:p>
        </p:txBody>
      </p:sp>
      <p:sp>
        <p:nvSpPr>
          <p:cNvPr name="TextBox 7" id="7"/>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592398" y="2056905"/>
            <a:ext cx="8682397" cy="6824964"/>
            <a:chOff x="0" y="0"/>
            <a:chExt cx="11576530" cy="9099952"/>
          </a:xfrm>
        </p:grpSpPr>
        <p:pic>
          <p:nvPicPr>
            <p:cNvPr name="Picture 5" id="5"/>
            <p:cNvPicPr>
              <a:picLocks noChangeAspect="true"/>
            </p:cNvPicPr>
            <p:nvPr/>
          </p:nvPicPr>
          <p:blipFill>
            <a:blip r:embed="rId2"/>
            <a:srcRect l="14264" t="0" r="14264" b="0"/>
            <a:stretch>
              <a:fillRect/>
            </a:stretch>
          </p:blipFill>
          <p:spPr>
            <a:xfrm flipH="false" flipV="false">
              <a:off x="0" y="0"/>
              <a:ext cx="11576530" cy="9099952"/>
            </a:xfrm>
            <a:prstGeom prst="rect">
              <a:avLst/>
            </a:prstGeom>
          </p:spPr>
        </p:pic>
      </p:grpSp>
      <p:sp>
        <p:nvSpPr>
          <p:cNvPr name="TextBox 6" id="6"/>
          <p:cNvSpPr txBox="true"/>
          <p:nvPr/>
        </p:nvSpPr>
        <p:spPr>
          <a:xfrm rot="0">
            <a:off x="10730278" y="2324354"/>
            <a:ext cx="5608462" cy="1401449"/>
          </a:xfrm>
          <a:prstGeom prst="rect">
            <a:avLst/>
          </a:prstGeom>
        </p:spPr>
        <p:txBody>
          <a:bodyPr anchor="t" rtlCol="false" tIns="0" lIns="0" bIns="0" rIns="0">
            <a:spAutoFit/>
          </a:bodyPr>
          <a:lstStyle/>
          <a:p>
            <a:pPr algn="l">
              <a:lnSpc>
                <a:spcPts val="11479"/>
              </a:lnSpc>
              <a:spcBef>
                <a:spcPct val="0"/>
              </a:spcBef>
            </a:pPr>
            <a:r>
              <a:rPr lang="en-US" sz="8199">
                <a:solidFill>
                  <a:srgbClr val="171616"/>
                </a:solidFill>
                <a:latin typeface="Raleway"/>
                <a:ea typeface="Raleway"/>
                <a:cs typeface="Raleway"/>
                <a:sym typeface="Raleway"/>
              </a:rPr>
              <a:t>HIMNO</a:t>
            </a:r>
          </a:p>
        </p:txBody>
      </p:sp>
      <p:sp>
        <p:nvSpPr>
          <p:cNvPr name="TextBox 7" id="7"/>
          <p:cNvSpPr txBox="true"/>
          <p:nvPr/>
        </p:nvSpPr>
        <p:spPr>
          <a:xfrm rot="0">
            <a:off x="10730278" y="4774696"/>
            <a:ext cx="7320854" cy="1313181"/>
          </a:xfrm>
          <a:prstGeom prst="rect">
            <a:avLst/>
          </a:prstGeom>
        </p:spPr>
        <p:txBody>
          <a:bodyPr anchor="t" rtlCol="false" tIns="0" lIns="0" bIns="0" rIns="0">
            <a:spAutoFit/>
          </a:bodyPr>
          <a:lstStyle/>
          <a:p>
            <a:pPr algn="l">
              <a:lnSpc>
                <a:spcPts val="5319"/>
              </a:lnSpc>
              <a:spcBef>
                <a:spcPct val="0"/>
              </a:spcBef>
            </a:pPr>
            <a:r>
              <a:rPr lang="en-US" b="true" sz="3799">
                <a:solidFill>
                  <a:srgbClr val="171616"/>
                </a:solidFill>
                <a:latin typeface="Open Sans Bold"/>
                <a:ea typeface="Open Sans Bold"/>
                <a:cs typeface="Open Sans Bold"/>
                <a:sym typeface="Open Sans Bold"/>
              </a:rPr>
              <a:t>HIMNO DE LOS CONQUISTADORES</a:t>
            </a:r>
          </a:p>
        </p:txBody>
      </p:sp>
      <p:sp>
        <p:nvSpPr>
          <p:cNvPr name="TextBox 8" id="8"/>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801590" y="0"/>
            <a:ext cx="8486410" cy="5143500"/>
            <a:chOff x="0" y="0"/>
            <a:chExt cx="11315214" cy="6858000"/>
          </a:xfrm>
        </p:grpSpPr>
        <p:pic>
          <p:nvPicPr>
            <p:cNvPr name="Picture 5" id="5"/>
            <p:cNvPicPr>
              <a:picLocks noChangeAspect="true"/>
            </p:cNvPicPr>
            <p:nvPr/>
          </p:nvPicPr>
          <p:blipFill>
            <a:blip r:embed="rId2"/>
            <a:srcRect l="0" t="4460" r="0" b="4460"/>
            <a:stretch>
              <a:fillRect/>
            </a:stretch>
          </p:blipFill>
          <p:spPr>
            <a:xfrm flipH="false" flipV="false">
              <a:off x="0" y="0"/>
              <a:ext cx="11315214" cy="6858000"/>
            </a:xfrm>
            <a:prstGeom prst="rect">
              <a:avLst/>
            </a:prstGeom>
          </p:spPr>
        </p:pic>
      </p:grpSp>
      <p:grpSp>
        <p:nvGrpSpPr>
          <p:cNvPr name="Group 6" id="6"/>
          <p:cNvGrpSpPr/>
          <p:nvPr/>
        </p:nvGrpSpPr>
        <p:grpSpPr>
          <a:xfrm rot="0">
            <a:off x="9801590" y="5143500"/>
            <a:ext cx="8486410" cy="5143500"/>
            <a:chOff x="0" y="0"/>
            <a:chExt cx="11315214" cy="6858000"/>
          </a:xfrm>
        </p:grpSpPr>
        <p:pic>
          <p:nvPicPr>
            <p:cNvPr name="Picture 7" id="7"/>
            <p:cNvPicPr>
              <a:picLocks noChangeAspect="true"/>
            </p:cNvPicPr>
            <p:nvPr/>
          </p:nvPicPr>
          <p:blipFill>
            <a:blip r:embed="rId3"/>
            <a:srcRect l="0" t="4460" r="0" b="4460"/>
            <a:stretch>
              <a:fillRect/>
            </a:stretch>
          </p:blipFill>
          <p:spPr>
            <a:xfrm flipH="false" flipV="false">
              <a:off x="0" y="0"/>
              <a:ext cx="11315214" cy="6858000"/>
            </a:xfrm>
            <a:prstGeom prst="rect">
              <a:avLst/>
            </a:prstGeom>
          </p:spPr>
        </p:pic>
      </p:grpSp>
      <p:sp>
        <p:nvSpPr>
          <p:cNvPr name="TextBox 8" id="8"/>
          <p:cNvSpPr txBox="true"/>
          <p:nvPr/>
        </p:nvSpPr>
        <p:spPr>
          <a:xfrm rot="0">
            <a:off x="1393325" y="1486897"/>
            <a:ext cx="8079470" cy="4050031"/>
          </a:xfrm>
          <a:prstGeom prst="rect">
            <a:avLst/>
          </a:prstGeom>
        </p:spPr>
        <p:txBody>
          <a:bodyPr anchor="t" rtlCol="false" tIns="0" lIns="0" bIns="0" rIns="0">
            <a:spAutoFit/>
          </a:bodyPr>
          <a:lstStyle/>
          <a:p>
            <a:pPr algn="l">
              <a:lnSpc>
                <a:spcPts val="4619"/>
              </a:lnSpc>
            </a:pPr>
            <a:r>
              <a:rPr lang="en-US" sz="3299">
                <a:solidFill>
                  <a:srgbClr val="171616"/>
                </a:solidFill>
                <a:latin typeface="Open Sans"/>
                <a:ea typeface="Open Sans"/>
                <a:cs typeface="Open Sans"/>
                <a:sym typeface="Open Sans"/>
              </a:rPr>
              <a:t>En busca de respuestas, Edson y un grupo de creyentes se retiraron a su granero para orar y reexaminar su fe, convencidos de que debía existir una explicación para su dilema.</a:t>
            </a:r>
          </a:p>
          <a:p>
            <a:pPr algn="l">
              <a:lnSpc>
                <a:spcPts val="4619"/>
              </a:lnSpc>
            </a:pPr>
          </a:p>
          <a:p>
            <a:pPr algn="l">
              <a:lnSpc>
                <a:spcPts val="4619"/>
              </a:lnSpc>
              <a:spcBef>
                <a:spcPct val="0"/>
              </a:spcBef>
            </a:pPr>
          </a:p>
        </p:txBody>
      </p:sp>
      <p:sp>
        <p:nvSpPr>
          <p:cNvPr name="TextBox 9" id="9"/>
          <p:cNvSpPr txBox="true"/>
          <p:nvPr/>
        </p:nvSpPr>
        <p:spPr>
          <a:xfrm rot="0">
            <a:off x="1393325" y="5408803"/>
            <a:ext cx="7421881" cy="2306447"/>
          </a:xfrm>
          <a:prstGeom prst="rect">
            <a:avLst/>
          </a:prstGeom>
        </p:spPr>
        <p:txBody>
          <a:bodyPr anchor="t" rtlCol="false" tIns="0" lIns="0" bIns="0" rIns="0">
            <a:spAutoFit/>
          </a:bodyPr>
          <a:lstStyle/>
          <a:p>
            <a:pPr algn="l">
              <a:lnSpc>
                <a:spcPts val="4648"/>
              </a:lnSpc>
              <a:spcBef>
                <a:spcPct val="0"/>
              </a:spcBef>
            </a:pPr>
            <a:r>
              <a:rPr lang="en-US" sz="3320">
                <a:solidFill>
                  <a:srgbClr val="171616"/>
                </a:solidFill>
                <a:latin typeface="Open Sans"/>
                <a:ea typeface="Open Sans"/>
                <a:cs typeface="Open Sans"/>
                <a:sym typeface="Open Sans"/>
              </a:rPr>
              <a:t>Después del desayuno, Edson, junto a Owen Crosier y el Dr. F. B. Hahn, decidió caminar para visitar y consolar a algunos vecinos. </a:t>
            </a:r>
          </a:p>
        </p:txBody>
      </p:sp>
      <p:sp>
        <p:nvSpPr>
          <p:cNvPr name="TextBox 10" id="10"/>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488706"/>
            <a:ext cx="9144000" cy="10287000"/>
            <a:chOff x="0" y="0"/>
            <a:chExt cx="12192000" cy="13716000"/>
          </a:xfrm>
        </p:grpSpPr>
        <p:pic>
          <p:nvPicPr>
            <p:cNvPr name="Picture 5" id="5"/>
            <p:cNvPicPr>
              <a:picLocks noChangeAspect="true"/>
            </p:cNvPicPr>
            <p:nvPr/>
          </p:nvPicPr>
          <p:blipFill>
            <a:blip r:embed="rId2"/>
            <a:srcRect l="0" t="356" r="0" b="15166"/>
            <a:stretch>
              <a:fillRect/>
            </a:stretch>
          </p:blipFill>
          <p:spPr>
            <a:xfrm flipH="false" flipV="false">
              <a:off x="0" y="0"/>
              <a:ext cx="12192000" cy="13716000"/>
            </a:xfrm>
            <a:prstGeom prst="rect">
              <a:avLst/>
            </a:prstGeom>
          </p:spPr>
        </p:pic>
      </p:grpSp>
      <p:sp>
        <p:nvSpPr>
          <p:cNvPr name="TextBox 6" id="6"/>
          <p:cNvSpPr txBox="true"/>
          <p:nvPr/>
        </p:nvSpPr>
        <p:spPr>
          <a:xfrm rot="0">
            <a:off x="431550" y="9229725"/>
            <a:ext cx="545862" cy="540385"/>
          </a:xfrm>
          <a:prstGeom prst="rect">
            <a:avLst/>
          </a:prstGeom>
        </p:spPr>
        <p:txBody>
          <a:bodyPr anchor="t" rtlCol="false" tIns="0" lIns="0" bIns="0" rIns="0">
            <a:spAutoFit/>
          </a:bodyPr>
          <a:lstStyle/>
          <a:p>
            <a:pPr algn="r">
              <a:lnSpc>
                <a:spcPts val="2239"/>
              </a:lnSpc>
            </a:pPr>
            <a:r>
              <a:rPr lang="en-US" sz="1599">
                <a:solidFill>
                  <a:srgbClr val="171616"/>
                </a:solidFill>
                <a:latin typeface="Open Sans"/>
                <a:ea typeface="Open Sans"/>
                <a:cs typeface="Open Sans"/>
                <a:sym typeface="Open Sans"/>
              </a:rPr>
              <a:t>20</a:t>
            </a:r>
          </a:p>
          <a:p>
            <a:pPr algn="r">
              <a:lnSpc>
                <a:spcPts val="2239"/>
              </a:lnSpc>
              <a:spcBef>
                <a:spcPct val="0"/>
              </a:spcBef>
            </a:pPr>
            <a:r>
              <a:rPr lang="en-US" sz="1599">
                <a:solidFill>
                  <a:srgbClr val="171616"/>
                </a:solidFill>
                <a:latin typeface="Open Sans"/>
                <a:ea typeface="Open Sans"/>
                <a:cs typeface="Open Sans"/>
                <a:sym typeface="Open Sans"/>
              </a:rPr>
              <a:t>22</a:t>
            </a:r>
          </a:p>
        </p:txBody>
      </p:sp>
      <p:sp>
        <p:nvSpPr>
          <p:cNvPr name="TextBox 7" id="7"/>
          <p:cNvSpPr txBox="true"/>
          <p:nvPr/>
        </p:nvSpPr>
        <p:spPr>
          <a:xfrm rot="0">
            <a:off x="10578165" y="2485531"/>
            <a:ext cx="6401595" cy="4168968"/>
          </a:xfrm>
          <a:prstGeom prst="rect">
            <a:avLst/>
          </a:prstGeom>
        </p:spPr>
        <p:txBody>
          <a:bodyPr anchor="t" rtlCol="false" tIns="0" lIns="0" bIns="0" rIns="0">
            <a:spAutoFit/>
          </a:bodyPr>
          <a:lstStyle/>
          <a:p>
            <a:pPr algn="l">
              <a:lnSpc>
                <a:spcPts val="4865"/>
              </a:lnSpc>
              <a:spcBef>
                <a:spcPct val="0"/>
              </a:spcBef>
            </a:pPr>
            <a:r>
              <a:rPr lang="en-US" sz="3475">
                <a:solidFill>
                  <a:srgbClr val="171616"/>
                </a:solidFill>
                <a:latin typeface="Open Sans"/>
                <a:ea typeface="Open Sans"/>
                <a:cs typeface="Open Sans"/>
                <a:sym typeface="Open Sans"/>
              </a:rPr>
              <a:t>Fue en medio de este campo donde Edson tuvo una experiencia reveladora. Se detuvo abruptamente, y según su testimonio, tuvo una visión en la que el cielo se abría ante él.</a:t>
            </a:r>
          </a:p>
        </p:txBody>
      </p:sp>
      <p:sp>
        <p:nvSpPr>
          <p:cNvPr name="TextBox 8" id="8"/>
          <p:cNvSpPr txBox="true"/>
          <p:nvPr/>
        </p:nvSpPr>
        <p:spPr>
          <a:xfrm rot="0">
            <a:off x="15578906" y="9741535"/>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5737089" y="0"/>
            <a:ext cx="6088444" cy="10287000"/>
            <a:chOff x="0" y="0"/>
            <a:chExt cx="8117925" cy="13716000"/>
          </a:xfrm>
        </p:grpSpPr>
        <p:pic>
          <p:nvPicPr>
            <p:cNvPr name="Picture 5" id="5"/>
            <p:cNvPicPr>
              <a:picLocks noChangeAspect="true"/>
            </p:cNvPicPr>
            <p:nvPr/>
          </p:nvPicPr>
          <p:blipFill>
            <a:blip r:embed="rId2"/>
            <a:srcRect l="20740" t="0" r="20740" b="0"/>
            <a:stretch>
              <a:fillRect/>
            </a:stretch>
          </p:blipFill>
          <p:spPr>
            <a:xfrm flipH="false" flipV="false">
              <a:off x="0" y="0"/>
              <a:ext cx="8117925" cy="13716000"/>
            </a:xfrm>
            <a:prstGeom prst="rect">
              <a:avLst/>
            </a:prstGeom>
          </p:spPr>
        </p:pic>
      </p:grpSp>
      <p:grpSp>
        <p:nvGrpSpPr>
          <p:cNvPr name="Group 6" id="6"/>
          <p:cNvGrpSpPr/>
          <p:nvPr/>
        </p:nvGrpSpPr>
        <p:grpSpPr>
          <a:xfrm rot="0">
            <a:off x="-152400" y="3790577"/>
            <a:ext cx="5889489" cy="4114800"/>
            <a:chOff x="0" y="0"/>
            <a:chExt cx="1369670" cy="956945"/>
          </a:xfrm>
        </p:grpSpPr>
        <p:sp>
          <p:nvSpPr>
            <p:cNvPr name="Freeform 7" id="7"/>
            <p:cNvSpPr/>
            <p:nvPr/>
          </p:nvSpPr>
          <p:spPr>
            <a:xfrm flipH="false" flipV="false" rot="0">
              <a:off x="0" y="0"/>
              <a:ext cx="1369670" cy="956945"/>
            </a:xfrm>
            <a:custGeom>
              <a:avLst/>
              <a:gdLst/>
              <a:ahLst/>
              <a:cxnLst/>
              <a:rect r="r" b="b" t="t" l="l"/>
              <a:pathLst>
                <a:path h="956945" w="1369670">
                  <a:moveTo>
                    <a:pt x="0" y="0"/>
                  </a:moveTo>
                  <a:lnTo>
                    <a:pt x="1369670" y="0"/>
                  </a:lnTo>
                  <a:lnTo>
                    <a:pt x="1369670" y="956945"/>
                  </a:lnTo>
                  <a:lnTo>
                    <a:pt x="0" y="956945"/>
                  </a:lnTo>
                  <a:close/>
                </a:path>
              </a:pathLst>
            </a:custGeom>
            <a:solidFill>
              <a:srgbClr val="FFFCF6"/>
            </a:solidFill>
          </p:spPr>
        </p:sp>
      </p:grpSp>
      <p:grpSp>
        <p:nvGrpSpPr>
          <p:cNvPr name="Group 8" id="8"/>
          <p:cNvGrpSpPr/>
          <p:nvPr/>
        </p:nvGrpSpPr>
        <p:grpSpPr>
          <a:xfrm rot="0">
            <a:off x="573114" y="5538097"/>
            <a:ext cx="262733" cy="26273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sp>
      </p:grpSp>
      <p:sp>
        <p:nvSpPr>
          <p:cNvPr name="TextBox 10" id="10"/>
          <p:cNvSpPr txBox="true"/>
          <p:nvPr/>
        </p:nvSpPr>
        <p:spPr>
          <a:xfrm rot="0">
            <a:off x="1224378" y="5249092"/>
            <a:ext cx="3644748" cy="755017"/>
          </a:xfrm>
          <a:prstGeom prst="rect">
            <a:avLst/>
          </a:prstGeom>
        </p:spPr>
        <p:txBody>
          <a:bodyPr anchor="t" rtlCol="false" tIns="0" lIns="0" bIns="0" rIns="0">
            <a:spAutoFit/>
          </a:bodyPr>
          <a:lstStyle/>
          <a:p>
            <a:pPr algn="l">
              <a:lnSpc>
                <a:spcPts val="6159"/>
              </a:lnSpc>
              <a:spcBef>
                <a:spcPct val="0"/>
              </a:spcBef>
            </a:pPr>
            <a:r>
              <a:rPr lang="en-US" sz="4399">
                <a:solidFill>
                  <a:srgbClr val="171616"/>
                </a:solidFill>
                <a:latin typeface="Open Sans"/>
                <a:ea typeface="Open Sans"/>
                <a:cs typeface="Open Sans"/>
                <a:sym typeface="Open Sans"/>
              </a:rPr>
              <a:t>Éxodo 25: 8 </a:t>
            </a:r>
          </a:p>
        </p:txBody>
      </p:sp>
      <p:sp>
        <p:nvSpPr>
          <p:cNvPr name="TextBox 11" id="11"/>
          <p:cNvSpPr txBox="true"/>
          <p:nvPr/>
        </p:nvSpPr>
        <p:spPr>
          <a:xfrm rot="0">
            <a:off x="12692307" y="4442721"/>
            <a:ext cx="4570756" cy="2076451"/>
          </a:xfrm>
          <a:prstGeom prst="rect">
            <a:avLst/>
          </a:prstGeom>
        </p:spPr>
        <p:txBody>
          <a:bodyPr anchor="t" rtlCol="false" tIns="0" lIns="0" bIns="0" rIns="0">
            <a:spAutoFit/>
          </a:bodyPr>
          <a:lstStyle/>
          <a:p>
            <a:pPr algn="l">
              <a:lnSpc>
                <a:spcPts val="8399"/>
              </a:lnSpc>
            </a:pPr>
            <a:r>
              <a:rPr lang="en-US" sz="5999">
                <a:solidFill>
                  <a:srgbClr val="171616"/>
                </a:solidFill>
                <a:latin typeface="Raleway"/>
                <a:ea typeface="Raleway"/>
                <a:cs typeface="Raleway"/>
                <a:sym typeface="Raleway"/>
              </a:rPr>
              <a:t>LECTURA </a:t>
            </a:r>
          </a:p>
          <a:p>
            <a:pPr algn="l">
              <a:lnSpc>
                <a:spcPts val="8399"/>
              </a:lnSpc>
              <a:spcBef>
                <a:spcPct val="0"/>
              </a:spcBef>
            </a:pPr>
            <a:r>
              <a:rPr lang="en-US" sz="5999">
                <a:solidFill>
                  <a:srgbClr val="171616"/>
                </a:solidFill>
                <a:latin typeface="Raleway"/>
                <a:ea typeface="Raleway"/>
                <a:cs typeface="Raleway"/>
                <a:sym typeface="Raleway"/>
              </a:rPr>
              <a:t>BÍBLICA</a:t>
            </a:r>
          </a:p>
        </p:txBody>
      </p:sp>
      <p:sp>
        <p:nvSpPr>
          <p:cNvPr name="TextBox 12" id="12"/>
          <p:cNvSpPr txBox="true"/>
          <p:nvPr/>
        </p:nvSpPr>
        <p:spPr>
          <a:xfrm rot="0">
            <a:off x="488706" y="9593126"/>
            <a:ext cx="2362869"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DAGyULeTzvo</dc:identifier>
  <dcterms:modified xsi:type="dcterms:W3CDTF">2011-08-01T06:04:30Z</dcterms:modified>
  <cp:revision>1</cp:revision>
  <dc:title>Programa de ES 12</dc:title>
</cp:coreProperties>
</file>