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Montserrat Bold" charset="1" panose="00000800000000000000"/>
      <p:regular r:id="rId24"/>
    </p:embeddedFont>
    <p:embeddedFont>
      <p:font typeface="Montserrat" charset="1" panose="00000500000000000000"/>
      <p:regular r:id="rId25"/>
    </p:embeddedFont>
    <p:embeddedFont>
      <p:font typeface="Quicksand Bold" charset="1" panose="00000000000000000000"/>
      <p:regular r:id="rId26"/>
    </p:embeddedFont>
    <p:embeddedFont>
      <p:font typeface="Quicksand" charset="1" panose="000000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2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8.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325" t="0" r="-2325" b="0"/>
            </a:stretch>
          </a:blipFill>
        </p:spPr>
      </p:sp>
      <p:grpSp>
        <p:nvGrpSpPr>
          <p:cNvPr name="Group 3" id="3"/>
          <p:cNvGrpSpPr/>
          <p:nvPr/>
        </p:nvGrpSpPr>
        <p:grpSpPr>
          <a:xfrm rot="0">
            <a:off x="4517471" y="516971"/>
            <a:ext cx="9253058" cy="9253058"/>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0DF">
                <a:alpha val="84706"/>
              </a:srgbClr>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3359"/>
                </a:lnSpc>
              </a:pPr>
            </a:p>
          </p:txBody>
        </p:sp>
      </p:grpSp>
      <p:sp>
        <p:nvSpPr>
          <p:cNvPr name="TextBox 6" id="6"/>
          <p:cNvSpPr txBox="true"/>
          <p:nvPr/>
        </p:nvSpPr>
        <p:spPr>
          <a:xfrm rot="0">
            <a:off x="4517471" y="2294995"/>
            <a:ext cx="9253058" cy="4001131"/>
          </a:xfrm>
          <a:prstGeom prst="rect">
            <a:avLst/>
          </a:prstGeom>
        </p:spPr>
        <p:txBody>
          <a:bodyPr anchor="t" rtlCol="false" tIns="0" lIns="0" bIns="0" rIns="0">
            <a:spAutoFit/>
          </a:bodyPr>
          <a:lstStyle/>
          <a:p>
            <a:pPr algn="ctr">
              <a:lnSpc>
                <a:spcPts val="10453"/>
              </a:lnSpc>
            </a:pPr>
            <a:r>
              <a:rPr lang="en-US" b="true" sz="9590">
                <a:solidFill>
                  <a:srgbClr val="2F2E2E"/>
                </a:solidFill>
                <a:latin typeface="Montserrat Bold"/>
                <a:ea typeface="Montserrat Bold"/>
                <a:cs typeface="Montserrat Bold"/>
                <a:sym typeface="Montserrat Bold"/>
              </a:rPr>
              <a:t>NUESTRO GRAN PROVEEDOR</a:t>
            </a:r>
          </a:p>
        </p:txBody>
      </p:sp>
      <p:sp>
        <p:nvSpPr>
          <p:cNvPr name="TextBox 7" id="7"/>
          <p:cNvSpPr txBox="true"/>
          <p:nvPr/>
        </p:nvSpPr>
        <p:spPr>
          <a:xfrm rot="0">
            <a:off x="5553209" y="7189153"/>
            <a:ext cx="7181582" cy="471635"/>
          </a:xfrm>
          <a:prstGeom prst="rect">
            <a:avLst/>
          </a:prstGeom>
        </p:spPr>
        <p:txBody>
          <a:bodyPr anchor="t" rtlCol="false" tIns="0" lIns="0" bIns="0" rIns="0">
            <a:spAutoFit/>
          </a:bodyPr>
          <a:lstStyle/>
          <a:p>
            <a:pPr algn="ctr">
              <a:lnSpc>
                <a:spcPts val="3929"/>
              </a:lnSpc>
              <a:spcBef>
                <a:spcPct val="0"/>
              </a:spcBef>
            </a:pPr>
            <a:r>
              <a:rPr lang="en-US" sz="2806">
                <a:solidFill>
                  <a:srgbClr val="2F2E2E"/>
                </a:solidFill>
                <a:latin typeface="Montserrat"/>
                <a:ea typeface="Montserrat"/>
                <a:cs typeface="Montserrat"/>
                <a:sym typeface="Montserrat"/>
              </a:rPr>
              <a:t>Dios como nuestro Proveedor</a:t>
            </a:r>
          </a:p>
        </p:txBody>
      </p:sp>
      <p:grpSp>
        <p:nvGrpSpPr>
          <p:cNvPr name="Group 8" id="8"/>
          <p:cNvGrpSpPr/>
          <p:nvPr/>
        </p:nvGrpSpPr>
        <p:grpSpPr>
          <a:xfrm rot="0">
            <a:off x="16226381" y="9624757"/>
            <a:ext cx="1710612" cy="329336"/>
            <a:chOff x="0" y="0"/>
            <a:chExt cx="450532" cy="86739"/>
          </a:xfrm>
        </p:grpSpPr>
        <p:sp>
          <p:nvSpPr>
            <p:cNvPr name="Freeform 9" id="9"/>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0" id="10"/>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E0DF"/>
        </a:solidFill>
      </p:bgPr>
    </p:bg>
    <p:spTree>
      <p:nvGrpSpPr>
        <p:cNvPr id="1" name=""/>
        <p:cNvGrpSpPr/>
        <p:nvPr/>
      </p:nvGrpSpPr>
      <p:grpSpPr>
        <a:xfrm>
          <a:off x="0" y="0"/>
          <a:ext cx="0" cy="0"/>
          <a:chOff x="0" y="0"/>
          <a:chExt cx="0" cy="0"/>
        </a:xfrm>
      </p:grpSpPr>
      <p:sp>
        <p:nvSpPr>
          <p:cNvPr name="Freeform 2" id="2"/>
          <p:cNvSpPr/>
          <p:nvPr/>
        </p:nvSpPr>
        <p:spPr>
          <a:xfrm flipH="false" flipV="false" rot="0">
            <a:off x="5993468" y="1146934"/>
            <a:ext cx="1681583" cy="1719091"/>
          </a:xfrm>
          <a:custGeom>
            <a:avLst/>
            <a:gdLst/>
            <a:ahLst/>
            <a:cxnLst/>
            <a:rect r="r" b="b" t="t" l="l"/>
            <a:pathLst>
              <a:path h="1719091" w="1681583">
                <a:moveTo>
                  <a:pt x="0" y="0"/>
                </a:moveTo>
                <a:lnTo>
                  <a:pt x="1681584" y="0"/>
                </a:lnTo>
                <a:lnTo>
                  <a:pt x="1681584" y="1719091"/>
                </a:lnTo>
                <a:lnTo>
                  <a:pt x="0" y="17190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374179" y="2679267"/>
            <a:ext cx="4638218" cy="6579033"/>
          </a:xfrm>
          <a:custGeom>
            <a:avLst/>
            <a:gdLst/>
            <a:ahLst/>
            <a:cxnLst/>
            <a:rect r="r" b="b" t="t" l="l"/>
            <a:pathLst>
              <a:path h="6579033" w="4638218">
                <a:moveTo>
                  <a:pt x="0" y="0"/>
                </a:moveTo>
                <a:lnTo>
                  <a:pt x="4638218" y="0"/>
                </a:lnTo>
                <a:lnTo>
                  <a:pt x="4638218" y="6579033"/>
                </a:lnTo>
                <a:lnTo>
                  <a:pt x="0" y="6579033"/>
                </a:lnTo>
                <a:lnTo>
                  <a:pt x="0" y="0"/>
                </a:lnTo>
                <a:close/>
              </a:path>
            </a:pathLst>
          </a:custGeom>
          <a:blipFill>
            <a:blip r:embed="rId4"/>
            <a:stretch>
              <a:fillRect l="0" t="0" r="0" b="0"/>
            </a:stretch>
          </a:blipFill>
        </p:spPr>
      </p:sp>
      <p:sp>
        <p:nvSpPr>
          <p:cNvPr name="TextBox 4" id="4"/>
          <p:cNvSpPr txBox="true"/>
          <p:nvPr/>
        </p:nvSpPr>
        <p:spPr>
          <a:xfrm rot="0">
            <a:off x="4439640" y="681093"/>
            <a:ext cx="11572758" cy="1026931"/>
          </a:xfrm>
          <a:prstGeom prst="rect">
            <a:avLst/>
          </a:prstGeom>
        </p:spPr>
        <p:txBody>
          <a:bodyPr anchor="t" rtlCol="false" tIns="0" lIns="0" bIns="0" rIns="0">
            <a:spAutoFit/>
          </a:bodyPr>
          <a:lstStyle/>
          <a:p>
            <a:pPr algn="l" marL="0" indent="0" lvl="0">
              <a:lnSpc>
                <a:spcPts val="7844"/>
              </a:lnSpc>
            </a:pPr>
            <a:r>
              <a:rPr lang="en-US" b="true" sz="7400">
                <a:solidFill>
                  <a:srgbClr val="2F2E2E"/>
                </a:solidFill>
                <a:latin typeface="Montserrat Bold"/>
                <a:ea typeface="Montserrat Bold"/>
                <a:cs typeface="Montserrat Bold"/>
                <a:sym typeface="Montserrat Bold"/>
              </a:rPr>
              <a:t>MUSICA ESPECIAL</a:t>
            </a:r>
          </a:p>
        </p:txBody>
      </p:sp>
      <p:grpSp>
        <p:nvGrpSpPr>
          <p:cNvPr name="Group 5" id="5"/>
          <p:cNvGrpSpPr/>
          <p:nvPr/>
        </p:nvGrpSpPr>
        <p:grpSpPr>
          <a:xfrm rot="0">
            <a:off x="1389590" y="2866025"/>
            <a:ext cx="7754410" cy="6613105"/>
            <a:chOff x="0" y="0"/>
            <a:chExt cx="2042314" cy="1741723"/>
          </a:xfrm>
        </p:grpSpPr>
        <p:sp>
          <p:nvSpPr>
            <p:cNvPr name="Freeform 6" id="6"/>
            <p:cNvSpPr/>
            <p:nvPr/>
          </p:nvSpPr>
          <p:spPr>
            <a:xfrm flipH="false" flipV="false" rot="0">
              <a:off x="0" y="0"/>
              <a:ext cx="2042314" cy="1741723"/>
            </a:xfrm>
            <a:custGeom>
              <a:avLst/>
              <a:gdLst/>
              <a:ahLst/>
              <a:cxnLst/>
              <a:rect r="r" b="b" t="t" l="l"/>
              <a:pathLst>
                <a:path h="1741723" w="2042314">
                  <a:moveTo>
                    <a:pt x="50918" y="0"/>
                  </a:moveTo>
                  <a:lnTo>
                    <a:pt x="1991396" y="0"/>
                  </a:lnTo>
                  <a:cubicBezTo>
                    <a:pt x="2019517" y="0"/>
                    <a:pt x="2042314" y="22797"/>
                    <a:pt x="2042314" y="50918"/>
                  </a:cubicBezTo>
                  <a:lnTo>
                    <a:pt x="2042314" y="1690805"/>
                  </a:lnTo>
                  <a:cubicBezTo>
                    <a:pt x="2042314" y="1704310"/>
                    <a:pt x="2036949" y="1717261"/>
                    <a:pt x="2027400" y="1726810"/>
                  </a:cubicBezTo>
                  <a:cubicBezTo>
                    <a:pt x="2017851" y="1736359"/>
                    <a:pt x="2004900" y="1741723"/>
                    <a:pt x="1991396" y="1741723"/>
                  </a:cubicBezTo>
                  <a:lnTo>
                    <a:pt x="50918" y="1741723"/>
                  </a:lnTo>
                  <a:cubicBezTo>
                    <a:pt x="22797" y="1741723"/>
                    <a:pt x="0" y="1718926"/>
                    <a:pt x="0" y="1690805"/>
                  </a:cubicBezTo>
                  <a:lnTo>
                    <a:pt x="0" y="50918"/>
                  </a:lnTo>
                  <a:cubicBezTo>
                    <a:pt x="0" y="22797"/>
                    <a:pt x="22797" y="0"/>
                    <a:pt x="50918" y="0"/>
                  </a:cubicBezTo>
                  <a:close/>
                </a:path>
              </a:pathLst>
            </a:custGeom>
            <a:solidFill>
              <a:srgbClr val="F6B28D"/>
            </a:solidFill>
          </p:spPr>
        </p:sp>
        <p:sp>
          <p:nvSpPr>
            <p:cNvPr name="TextBox 7" id="7"/>
            <p:cNvSpPr txBox="true"/>
            <p:nvPr/>
          </p:nvSpPr>
          <p:spPr>
            <a:xfrm>
              <a:off x="0" y="-85725"/>
              <a:ext cx="2042314" cy="1827448"/>
            </a:xfrm>
            <a:prstGeom prst="rect">
              <a:avLst/>
            </a:prstGeom>
          </p:spPr>
          <p:txBody>
            <a:bodyPr anchor="ctr" rtlCol="false" tIns="50800" lIns="50800" bIns="50800" rIns="50800"/>
            <a:lstStyle/>
            <a:p>
              <a:pPr algn="ctr">
                <a:lnSpc>
                  <a:spcPts val="6019"/>
                </a:lnSpc>
              </a:pPr>
              <a:r>
                <a:rPr lang="en-US" sz="4299">
                  <a:solidFill>
                    <a:srgbClr val="000000"/>
                  </a:solidFill>
                  <a:latin typeface="Montserrat"/>
                  <a:ea typeface="Montserrat"/>
                  <a:cs typeface="Montserrat"/>
                  <a:sym typeface="Montserrat"/>
                </a:rPr>
                <a:t> </a:t>
              </a:r>
              <a:r>
                <a:rPr lang="en-US" sz="4299">
                  <a:solidFill>
                    <a:srgbClr val="000000"/>
                  </a:solidFill>
                  <a:latin typeface="Montserrat"/>
                  <a:ea typeface="Montserrat"/>
                  <a:cs typeface="Montserrat"/>
                  <a:sym typeface="Montserrat"/>
                </a:rPr>
                <a:t>Fue una señal tangible de su fidelidad y su constante compañía, asegurando que no les faltaría nada en el camino.</a:t>
              </a:r>
            </a:p>
          </p:txBody>
        </p:sp>
      </p:grpSp>
      <p:grpSp>
        <p:nvGrpSpPr>
          <p:cNvPr name="Group 8" id="8"/>
          <p:cNvGrpSpPr/>
          <p:nvPr/>
        </p:nvGrpSpPr>
        <p:grpSpPr>
          <a:xfrm rot="0">
            <a:off x="16226381" y="9624757"/>
            <a:ext cx="1710612" cy="329336"/>
            <a:chOff x="0" y="0"/>
            <a:chExt cx="450532" cy="86739"/>
          </a:xfrm>
        </p:grpSpPr>
        <p:sp>
          <p:nvSpPr>
            <p:cNvPr name="Freeform 9" id="9"/>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0" id="10"/>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BAA53"/>
        </a:solidFill>
      </p:bgPr>
    </p:bg>
    <p:spTree>
      <p:nvGrpSpPr>
        <p:cNvPr id="1" name=""/>
        <p:cNvGrpSpPr/>
        <p:nvPr/>
      </p:nvGrpSpPr>
      <p:grpSpPr>
        <a:xfrm>
          <a:off x="0" y="0"/>
          <a:ext cx="0" cy="0"/>
          <a:chOff x="0" y="0"/>
          <a:chExt cx="0" cy="0"/>
        </a:xfrm>
      </p:grpSpPr>
      <p:grpSp>
        <p:nvGrpSpPr>
          <p:cNvPr name="Group 2" id="2"/>
          <p:cNvGrpSpPr/>
          <p:nvPr/>
        </p:nvGrpSpPr>
        <p:grpSpPr>
          <a:xfrm rot="0">
            <a:off x="8160029" y="2118891"/>
            <a:ext cx="8871617" cy="7585265"/>
            <a:chOff x="0" y="0"/>
            <a:chExt cx="2336558" cy="1997765"/>
          </a:xfrm>
        </p:grpSpPr>
        <p:sp>
          <p:nvSpPr>
            <p:cNvPr name="Freeform 3" id="3"/>
            <p:cNvSpPr/>
            <p:nvPr/>
          </p:nvSpPr>
          <p:spPr>
            <a:xfrm flipH="false" flipV="false" rot="0">
              <a:off x="0" y="0"/>
              <a:ext cx="2336558" cy="1997765"/>
            </a:xfrm>
            <a:custGeom>
              <a:avLst/>
              <a:gdLst/>
              <a:ahLst/>
              <a:cxnLst/>
              <a:rect r="r" b="b" t="t" l="l"/>
              <a:pathLst>
                <a:path h="1997765" w="2336558">
                  <a:moveTo>
                    <a:pt x="44506" y="0"/>
                  </a:moveTo>
                  <a:lnTo>
                    <a:pt x="2292052" y="0"/>
                  </a:lnTo>
                  <a:cubicBezTo>
                    <a:pt x="2316632" y="0"/>
                    <a:pt x="2336558" y="19926"/>
                    <a:pt x="2336558" y="44506"/>
                  </a:cubicBezTo>
                  <a:lnTo>
                    <a:pt x="2336558" y="1953259"/>
                  </a:lnTo>
                  <a:cubicBezTo>
                    <a:pt x="2336558" y="1965063"/>
                    <a:pt x="2331869" y="1976383"/>
                    <a:pt x="2323522" y="1984730"/>
                  </a:cubicBezTo>
                  <a:cubicBezTo>
                    <a:pt x="2315176" y="1993076"/>
                    <a:pt x="2303855" y="1997765"/>
                    <a:pt x="2292052" y="1997765"/>
                  </a:cubicBezTo>
                  <a:lnTo>
                    <a:pt x="44506" y="1997765"/>
                  </a:lnTo>
                  <a:cubicBezTo>
                    <a:pt x="32702" y="1997765"/>
                    <a:pt x="21382" y="1993076"/>
                    <a:pt x="13035" y="1984730"/>
                  </a:cubicBezTo>
                  <a:cubicBezTo>
                    <a:pt x="4689" y="1976383"/>
                    <a:pt x="0" y="1965063"/>
                    <a:pt x="0" y="1953259"/>
                  </a:cubicBezTo>
                  <a:lnTo>
                    <a:pt x="0" y="44506"/>
                  </a:lnTo>
                  <a:cubicBezTo>
                    <a:pt x="0" y="32702"/>
                    <a:pt x="4689" y="21382"/>
                    <a:pt x="13035" y="13035"/>
                  </a:cubicBezTo>
                  <a:cubicBezTo>
                    <a:pt x="21382" y="4689"/>
                    <a:pt x="32702" y="0"/>
                    <a:pt x="44506" y="0"/>
                  </a:cubicBezTo>
                  <a:close/>
                </a:path>
              </a:pathLst>
            </a:custGeom>
            <a:solidFill>
              <a:srgbClr val="FAF7EC"/>
            </a:solidFill>
          </p:spPr>
        </p:sp>
        <p:sp>
          <p:nvSpPr>
            <p:cNvPr name="TextBox 4" id="4"/>
            <p:cNvSpPr txBox="true"/>
            <p:nvPr/>
          </p:nvSpPr>
          <p:spPr>
            <a:xfrm>
              <a:off x="0" y="-66675"/>
              <a:ext cx="2336558" cy="2064440"/>
            </a:xfrm>
            <a:prstGeom prst="rect">
              <a:avLst/>
            </a:prstGeom>
          </p:spPr>
          <p:txBody>
            <a:bodyPr anchor="ctr" rtlCol="false" tIns="50800" lIns="50800" bIns="50800" rIns="50800"/>
            <a:lstStyle/>
            <a:p>
              <a:pPr algn="ctr">
                <a:lnSpc>
                  <a:spcPts val="4899"/>
                </a:lnSpc>
              </a:pPr>
              <a:r>
                <a:rPr lang="en-US" sz="3499">
                  <a:solidFill>
                    <a:srgbClr val="000000"/>
                  </a:solidFill>
                  <a:latin typeface="Montserrat"/>
                  <a:ea typeface="Montserrat"/>
                  <a:cs typeface="Montserrat"/>
                  <a:sym typeface="Montserrat"/>
                </a:rPr>
                <a:t>Ante la intensidad de la radiación solar, este pasaje afirma que la columna de nube guiaba al pueblo durante el día. La temperatura del desierto del Sinaí puede alcanzar en el día hasta los 45 grados centígrados. La columna de nube aligeraba el calor del pueblo en su faena de viaje. Para nosotros, es un mensaje que nos asegura que Dios aliviana nuestras cargas y nos ayuda a sobrellevar el dolor. En este momento escucharemos el relato misionero. </a:t>
              </a:r>
            </a:p>
          </p:txBody>
        </p:sp>
      </p:grpSp>
      <p:sp>
        <p:nvSpPr>
          <p:cNvPr name="Freeform 5" id="5"/>
          <p:cNvSpPr/>
          <p:nvPr/>
        </p:nvSpPr>
        <p:spPr>
          <a:xfrm flipH="false" flipV="false" rot="0">
            <a:off x="-5045024" y="-61987"/>
            <a:ext cx="10928667" cy="10410973"/>
          </a:xfrm>
          <a:custGeom>
            <a:avLst/>
            <a:gdLst/>
            <a:ahLst/>
            <a:cxnLst/>
            <a:rect r="r" b="b" t="t" l="l"/>
            <a:pathLst>
              <a:path h="10410973" w="10928667">
                <a:moveTo>
                  <a:pt x="0" y="0"/>
                </a:moveTo>
                <a:lnTo>
                  <a:pt x="10928667" y="0"/>
                </a:lnTo>
                <a:lnTo>
                  <a:pt x="10928667" y="10410974"/>
                </a:lnTo>
                <a:lnTo>
                  <a:pt x="0" y="10410974"/>
                </a:lnTo>
                <a:lnTo>
                  <a:pt x="0" y="0"/>
                </a:lnTo>
                <a:close/>
              </a:path>
            </a:pathLst>
          </a:custGeom>
          <a:blipFill>
            <a:blip r:embed="rId2"/>
            <a:stretch>
              <a:fillRect l="0" t="-29567" r="-23429" b="0"/>
            </a:stretch>
          </a:blipFill>
        </p:spPr>
      </p:sp>
      <p:sp>
        <p:nvSpPr>
          <p:cNvPr name="TextBox 6" id="6"/>
          <p:cNvSpPr txBox="true"/>
          <p:nvPr/>
        </p:nvSpPr>
        <p:spPr>
          <a:xfrm rot="0">
            <a:off x="2029602" y="511041"/>
            <a:ext cx="14390486" cy="1200156"/>
          </a:xfrm>
          <a:prstGeom prst="rect">
            <a:avLst/>
          </a:prstGeom>
        </p:spPr>
        <p:txBody>
          <a:bodyPr anchor="t" rtlCol="false" tIns="0" lIns="0" bIns="0" rIns="0">
            <a:spAutoFit/>
          </a:bodyPr>
          <a:lstStyle/>
          <a:p>
            <a:pPr algn="ctr" marL="0" indent="0" lvl="0">
              <a:lnSpc>
                <a:spcPts val="9000"/>
              </a:lnSpc>
            </a:pPr>
            <a:r>
              <a:rPr lang="en-US" b="true" sz="9000">
                <a:solidFill>
                  <a:srgbClr val="000000"/>
                </a:solidFill>
                <a:latin typeface="Montserrat Bold"/>
                <a:ea typeface="Montserrat Bold"/>
                <a:cs typeface="Montserrat Bold"/>
                <a:sym typeface="Montserrat Bold"/>
              </a:rPr>
              <a:t>La columna de nube</a:t>
            </a:r>
          </a:p>
        </p:txBody>
      </p:sp>
      <p:sp>
        <p:nvSpPr>
          <p:cNvPr name="Freeform 7" id="7"/>
          <p:cNvSpPr/>
          <p:nvPr/>
        </p:nvSpPr>
        <p:spPr>
          <a:xfrm flipH="false" flipV="false" rot="0">
            <a:off x="1028700" y="339591"/>
            <a:ext cx="1378218" cy="1378218"/>
          </a:xfrm>
          <a:custGeom>
            <a:avLst/>
            <a:gdLst/>
            <a:ahLst/>
            <a:cxnLst/>
            <a:rect r="r" b="b" t="t" l="l"/>
            <a:pathLst>
              <a:path h="1378218" w="1378218">
                <a:moveTo>
                  <a:pt x="0" y="0"/>
                </a:moveTo>
                <a:lnTo>
                  <a:pt x="1378218" y="0"/>
                </a:lnTo>
                <a:lnTo>
                  <a:pt x="1378218" y="1378218"/>
                </a:lnTo>
                <a:lnTo>
                  <a:pt x="0" y="13782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2952082" y="3754197"/>
            <a:ext cx="4959015" cy="2778607"/>
            <a:chOff x="0" y="0"/>
            <a:chExt cx="1306078" cy="731814"/>
          </a:xfrm>
        </p:grpSpPr>
        <p:sp>
          <p:nvSpPr>
            <p:cNvPr name="Freeform 9" id="9"/>
            <p:cNvSpPr/>
            <p:nvPr/>
          </p:nvSpPr>
          <p:spPr>
            <a:xfrm flipH="false" flipV="false" rot="0">
              <a:off x="0" y="0"/>
              <a:ext cx="1306078" cy="731814"/>
            </a:xfrm>
            <a:custGeom>
              <a:avLst/>
              <a:gdLst/>
              <a:ahLst/>
              <a:cxnLst/>
              <a:rect r="r" b="b" t="t" l="l"/>
              <a:pathLst>
                <a:path h="731814" w="1306078">
                  <a:moveTo>
                    <a:pt x="79620" y="0"/>
                  </a:moveTo>
                  <a:lnTo>
                    <a:pt x="1226458" y="0"/>
                  </a:lnTo>
                  <a:cubicBezTo>
                    <a:pt x="1270431" y="0"/>
                    <a:pt x="1306078" y="35647"/>
                    <a:pt x="1306078" y="79620"/>
                  </a:cubicBezTo>
                  <a:lnTo>
                    <a:pt x="1306078" y="652194"/>
                  </a:lnTo>
                  <a:cubicBezTo>
                    <a:pt x="1306078" y="673310"/>
                    <a:pt x="1297689" y="693562"/>
                    <a:pt x="1282758" y="708494"/>
                  </a:cubicBezTo>
                  <a:cubicBezTo>
                    <a:pt x="1267826" y="723426"/>
                    <a:pt x="1247574" y="731814"/>
                    <a:pt x="1226458" y="731814"/>
                  </a:cubicBezTo>
                  <a:lnTo>
                    <a:pt x="79620" y="731814"/>
                  </a:lnTo>
                  <a:cubicBezTo>
                    <a:pt x="58504" y="731814"/>
                    <a:pt x="38252" y="723426"/>
                    <a:pt x="23320" y="708494"/>
                  </a:cubicBezTo>
                  <a:cubicBezTo>
                    <a:pt x="8389" y="693562"/>
                    <a:pt x="0" y="673310"/>
                    <a:pt x="0" y="652194"/>
                  </a:cubicBezTo>
                  <a:lnTo>
                    <a:pt x="0" y="79620"/>
                  </a:lnTo>
                  <a:cubicBezTo>
                    <a:pt x="0" y="58504"/>
                    <a:pt x="8389" y="38252"/>
                    <a:pt x="23320" y="23320"/>
                  </a:cubicBezTo>
                  <a:cubicBezTo>
                    <a:pt x="38252" y="8389"/>
                    <a:pt x="58504" y="0"/>
                    <a:pt x="79620" y="0"/>
                  </a:cubicBezTo>
                  <a:close/>
                </a:path>
              </a:pathLst>
            </a:custGeom>
            <a:solidFill>
              <a:srgbClr val="FFFFFF"/>
            </a:solidFill>
          </p:spPr>
        </p:sp>
        <p:sp>
          <p:nvSpPr>
            <p:cNvPr name="TextBox 10" id="10"/>
            <p:cNvSpPr txBox="true"/>
            <p:nvPr/>
          </p:nvSpPr>
          <p:spPr>
            <a:xfrm>
              <a:off x="0" y="-38100"/>
              <a:ext cx="1306078" cy="769914"/>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3469274" y="4600574"/>
            <a:ext cx="3924631" cy="1171578"/>
          </a:xfrm>
          <a:prstGeom prst="rect">
            <a:avLst/>
          </a:prstGeom>
        </p:spPr>
        <p:txBody>
          <a:bodyPr anchor="t" rtlCol="false" tIns="0" lIns="0" bIns="0" rIns="0">
            <a:spAutoFit/>
          </a:bodyPr>
          <a:lstStyle/>
          <a:p>
            <a:pPr algn="ctr" marL="0" indent="0" lvl="0">
              <a:lnSpc>
                <a:spcPts val="4500"/>
              </a:lnSpc>
            </a:pPr>
            <a:r>
              <a:rPr lang="en-US" b="true" sz="4500">
                <a:solidFill>
                  <a:srgbClr val="000000"/>
                </a:solidFill>
                <a:latin typeface="Montserrat Bold"/>
                <a:ea typeface="Montserrat Bold"/>
                <a:cs typeface="Montserrat Bold"/>
                <a:sym typeface="Montserrat Bold"/>
              </a:rPr>
              <a:t>Leamos Exodo 13: 21 </a:t>
            </a:r>
          </a:p>
        </p:txBody>
      </p:sp>
      <p:grpSp>
        <p:nvGrpSpPr>
          <p:cNvPr name="Group 12" id="12"/>
          <p:cNvGrpSpPr/>
          <p:nvPr/>
        </p:nvGrpSpPr>
        <p:grpSpPr>
          <a:xfrm rot="0">
            <a:off x="16226381" y="9624757"/>
            <a:ext cx="1710612" cy="329336"/>
            <a:chOff x="0" y="0"/>
            <a:chExt cx="450532" cy="86739"/>
          </a:xfrm>
        </p:grpSpPr>
        <p:sp>
          <p:nvSpPr>
            <p:cNvPr name="Freeform 13" id="13"/>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4" id="14"/>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E0DF"/>
        </a:solidFill>
      </p:bgPr>
    </p:bg>
    <p:spTree>
      <p:nvGrpSpPr>
        <p:cNvPr id="1" name=""/>
        <p:cNvGrpSpPr/>
        <p:nvPr/>
      </p:nvGrpSpPr>
      <p:grpSpPr>
        <a:xfrm>
          <a:off x="0" y="0"/>
          <a:ext cx="0" cy="0"/>
          <a:chOff x="0" y="0"/>
          <a:chExt cx="0" cy="0"/>
        </a:xfrm>
      </p:grpSpPr>
      <p:grpSp>
        <p:nvGrpSpPr>
          <p:cNvPr name="Group 2" id="2"/>
          <p:cNvGrpSpPr/>
          <p:nvPr/>
        </p:nvGrpSpPr>
        <p:grpSpPr>
          <a:xfrm rot="0">
            <a:off x="10231855" y="3412281"/>
            <a:ext cx="8838148" cy="4491180"/>
            <a:chOff x="0" y="0"/>
            <a:chExt cx="2327743" cy="1182862"/>
          </a:xfrm>
        </p:grpSpPr>
        <p:sp>
          <p:nvSpPr>
            <p:cNvPr name="Freeform 3" id="3"/>
            <p:cNvSpPr/>
            <p:nvPr/>
          </p:nvSpPr>
          <p:spPr>
            <a:xfrm flipH="false" flipV="false" rot="0">
              <a:off x="0" y="0"/>
              <a:ext cx="2327743" cy="1182862"/>
            </a:xfrm>
            <a:custGeom>
              <a:avLst/>
              <a:gdLst/>
              <a:ahLst/>
              <a:cxnLst/>
              <a:rect r="r" b="b" t="t" l="l"/>
              <a:pathLst>
                <a:path h="1182862" w="2327743">
                  <a:moveTo>
                    <a:pt x="0" y="0"/>
                  </a:moveTo>
                  <a:lnTo>
                    <a:pt x="2327743" y="0"/>
                  </a:lnTo>
                  <a:lnTo>
                    <a:pt x="2327743" y="1182862"/>
                  </a:lnTo>
                  <a:lnTo>
                    <a:pt x="0" y="1182862"/>
                  </a:lnTo>
                  <a:close/>
                </a:path>
              </a:pathLst>
            </a:custGeom>
            <a:solidFill>
              <a:srgbClr val="CBAA53"/>
            </a:solidFill>
          </p:spPr>
        </p:sp>
        <p:sp>
          <p:nvSpPr>
            <p:cNvPr name="TextBox 4" id="4"/>
            <p:cNvSpPr txBox="true"/>
            <p:nvPr/>
          </p:nvSpPr>
          <p:spPr>
            <a:xfrm>
              <a:off x="0" y="-38100"/>
              <a:ext cx="2327743" cy="1220962"/>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810665" y="2489342"/>
            <a:ext cx="12570922" cy="6768958"/>
          </a:xfrm>
          <a:custGeom>
            <a:avLst/>
            <a:gdLst/>
            <a:ahLst/>
            <a:cxnLst/>
            <a:rect r="r" b="b" t="t" l="l"/>
            <a:pathLst>
              <a:path h="6768958" w="12570922">
                <a:moveTo>
                  <a:pt x="0" y="0"/>
                </a:moveTo>
                <a:lnTo>
                  <a:pt x="12570922" y="0"/>
                </a:lnTo>
                <a:lnTo>
                  <a:pt x="12570922" y="6768958"/>
                </a:lnTo>
                <a:lnTo>
                  <a:pt x="0" y="6768958"/>
                </a:lnTo>
                <a:lnTo>
                  <a:pt x="0" y="0"/>
                </a:lnTo>
                <a:close/>
              </a:path>
            </a:pathLst>
          </a:custGeom>
          <a:blipFill>
            <a:blip r:embed="rId2"/>
            <a:stretch>
              <a:fillRect l="0" t="0" r="0" b="0"/>
            </a:stretch>
          </a:blipFill>
        </p:spPr>
      </p:sp>
      <p:sp>
        <p:nvSpPr>
          <p:cNvPr name="TextBox 6" id="6"/>
          <p:cNvSpPr txBox="true"/>
          <p:nvPr/>
        </p:nvSpPr>
        <p:spPr>
          <a:xfrm rot="0">
            <a:off x="11573644" y="4143187"/>
            <a:ext cx="6714356" cy="3264919"/>
          </a:xfrm>
          <a:prstGeom prst="rect">
            <a:avLst/>
          </a:prstGeom>
        </p:spPr>
        <p:txBody>
          <a:bodyPr anchor="t" rtlCol="false" tIns="0" lIns="0" bIns="0" rIns="0">
            <a:spAutoFit/>
          </a:bodyPr>
          <a:lstStyle/>
          <a:p>
            <a:pPr algn="ctr" marL="0" indent="0" lvl="0">
              <a:lnSpc>
                <a:spcPts val="8432"/>
              </a:lnSpc>
            </a:pPr>
            <a:r>
              <a:rPr lang="en-US" b="true" sz="8432" spc="168">
                <a:solidFill>
                  <a:srgbClr val="FAF7EC"/>
                </a:solidFill>
                <a:latin typeface="Montserrat Bold"/>
                <a:ea typeface="Montserrat Bold"/>
                <a:cs typeface="Montserrat Bold"/>
                <a:sym typeface="Montserrat Bold"/>
              </a:rPr>
              <a:t>Beber, robar y Dios</a:t>
            </a:r>
          </a:p>
        </p:txBody>
      </p:sp>
      <p:sp>
        <p:nvSpPr>
          <p:cNvPr name="TextBox 7" id="7"/>
          <p:cNvSpPr txBox="true"/>
          <p:nvPr/>
        </p:nvSpPr>
        <p:spPr>
          <a:xfrm rot="0">
            <a:off x="1745252" y="517653"/>
            <a:ext cx="14390486" cy="1200156"/>
          </a:xfrm>
          <a:prstGeom prst="rect">
            <a:avLst/>
          </a:prstGeom>
        </p:spPr>
        <p:txBody>
          <a:bodyPr anchor="t" rtlCol="false" tIns="0" lIns="0" bIns="0" rIns="0">
            <a:spAutoFit/>
          </a:bodyPr>
          <a:lstStyle/>
          <a:p>
            <a:pPr algn="ctr" marL="0" indent="0" lvl="0">
              <a:lnSpc>
                <a:spcPts val="9000"/>
              </a:lnSpc>
            </a:pPr>
            <a:r>
              <a:rPr lang="en-US" b="true" sz="9000">
                <a:solidFill>
                  <a:srgbClr val="000000"/>
                </a:solidFill>
                <a:latin typeface="Montserrat Bold"/>
                <a:ea typeface="Montserrat Bold"/>
                <a:cs typeface="Montserrat Bold"/>
                <a:sym typeface="Montserrat Bold"/>
              </a:rPr>
              <a:t>Informe Misionero</a:t>
            </a:r>
          </a:p>
        </p:txBody>
      </p:sp>
      <p:grpSp>
        <p:nvGrpSpPr>
          <p:cNvPr name="Group 8" id="8"/>
          <p:cNvGrpSpPr/>
          <p:nvPr/>
        </p:nvGrpSpPr>
        <p:grpSpPr>
          <a:xfrm rot="0">
            <a:off x="16226381" y="9624757"/>
            <a:ext cx="1710612" cy="329336"/>
            <a:chOff x="0" y="0"/>
            <a:chExt cx="450532" cy="86739"/>
          </a:xfrm>
        </p:grpSpPr>
        <p:sp>
          <p:nvSpPr>
            <p:cNvPr name="Freeform 9" id="9"/>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0" id="10"/>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F2E2E"/>
        </a:solidFill>
      </p:bgPr>
    </p:bg>
    <p:spTree>
      <p:nvGrpSpPr>
        <p:cNvPr id="1" name=""/>
        <p:cNvGrpSpPr/>
        <p:nvPr/>
      </p:nvGrpSpPr>
      <p:grpSpPr>
        <a:xfrm>
          <a:off x="0" y="0"/>
          <a:ext cx="0" cy="0"/>
          <a:chOff x="0" y="0"/>
          <a:chExt cx="0" cy="0"/>
        </a:xfrm>
      </p:grpSpPr>
      <p:sp>
        <p:nvSpPr>
          <p:cNvPr name="Freeform 2" id="2"/>
          <p:cNvSpPr/>
          <p:nvPr/>
        </p:nvSpPr>
        <p:spPr>
          <a:xfrm flipH="false" flipV="false" rot="0">
            <a:off x="777989" y="1596900"/>
            <a:ext cx="1378218" cy="1378218"/>
          </a:xfrm>
          <a:custGeom>
            <a:avLst/>
            <a:gdLst/>
            <a:ahLst/>
            <a:cxnLst/>
            <a:rect r="r" b="b" t="t" l="l"/>
            <a:pathLst>
              <a:path h="1378218" w="1378218">
                <a:moveTo>
                  <a:pt x="0" y="0"/>
                </a:moveTo>
                <a:lnTo>
                  <a:pt x="1378218" y="0"/>
                </a:lnTo>
                <a:lnTo>
                  <a:pt x="1378218" y="1378219"/>
                </a:lnTo>
                <a:lnTo>
                  <a:pt x="0" y="13782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391272" y="1822949"/>
            <a:ext cx="7645142" cy="7645142"/>
          </a:xfrm>
          <a:custGeom>
            <a:avLst/>
            <a:gdLst/>
            <a:ahLst/>
            <a:cxnLst/>
            <a:rect r="r" b="b" t="t" l="l"/>
            <a:pathLst>
              <a:path h="7645142" w="7645142">
                <a:moveTo>
                  <a:pt x="0" y="0"/>
                </a:moveTo>
                <a:lnTo>
                  <a:pt x="7645142" y="0"/>
                </a:lnTo>
                <a:lnTo>
                  <a:pt x="7645142" y="7645142"/>
                </a:lnTo>
                <a:lnTo>
                  <a:pt x="0" y="7645142"/>
                </a:lnTo>
                <a:lnTo>
                  <a:pt x="0" y="0"/>
                </a:lnTo>
                <a:close/>
              </a:path>
            </a:pathLst>
          </a:custGeom>
          <a:blipFill>
            <a:blip r:embed="rId4"/>
            <a:stretch>
              <a:fillRect l="0" t="0" r="0" b="0"/>
            </a:stretch>
          </a:blipFill>
        </p:spPr>
      </p:sp>
      <p:sp>
        <p:nvSpPr>
          <p:cNvPr name="TextBox 4" id="4"/>
          <p:cNvSpPr txBox="true"/>
          <p:nvPr/>
        </p:nvSpPr>
        <p:spPr>
          <a:xfrm rot="0">
            <a:off x="2644127" y="1200150"/>
            <a:ext cx="7998731" cy="2343169"/>
          </a:xfrm>
          <a:prstGeom prst="rect">
            <a:avLst/>
          </a:prstGeom>
        </p:spPr>
        <p:txBody>
          <a:bodyPr anchor="t" rtlCol="false" tIns="0" lIns="0" bIns="0" rIns="0">
            <a:spAutoFit/>
          </a:bodyPr>
          <a:lstStyle/>
          <a:p>
            <a:pPr algn="l" marL="0" indent="0" lvl="0">
              <a:lnSpc>
                <a:spcPts val="9000"/>
              </a:lnSpc>
            </a:pPr>
            <a:r>
              <a:rPr lang="en-US" b="true" sz="9000">
                <a:solidFill>
                  <a:srgbClr val="CBAA53"/>
                </a:solidFill>
                <a:latin typeface="Montserrat Bold"/>
                <a:ea typeface="Montserrat Bold"/>
                <a:cs typeface="Montserrat Bold"/>
                <a:sym typeface="Montserrat Bold"/>
              </a:rPr>
              <a:t>La columna de fuego </a:t>
            </a:r>
          </a:p>
        </p:txBody>
      </p:sp>
      <p:sp>
        <p:nvSpPr>
          <p:cNvPr name="TextBox 5" id="5"/>
          <p:cNvSpPr txBox="true"/>
          <p:nvPr/>
        </p:nvSpPr>
        <p:spPr>
          <a:xfrm rot="0">
            <a:off x="1243467" y="3747979"/>
            <a:ext cx="8725801" cy="6034592"/>
          </a:xfrm>
          <a:prstGeom prst="rect">
            <a:avLst/>
          </a:prstGeom>
        </p:spPr>
        <p:txBody>
          <a:bodyPr anchor="t" rtlCol="false" tIns="0" lIns="0" bIns="0" rIns="0">
            <a:spAutoFit/>
          </a:bodyPr>
          <a:lstStyle/>
          <a:p>
            <a:pPr algn="l" marL="0" indent="0" lvl="0">
              <a:lnSpc>
                <a:spcPts val="4799"/>
              </a:lnSpc>
              <a:spcBef>
                <a:spcPct val="0"/>
              </a:spcBef>
            </a:pPr>
            <a:r>
              <a:rPr lang="en-US" sz="3428">
                <a:solidFill>
                  <a:srgbClr val="FAF7EC"/>
                </a:solidFill>
                <a:latin typeface="Montserrat"/>
                <a:ea typeface="Montserrat"/>
                <a:cs typeface="Montserrat"/>
                <a:sym typeface="Montserrat"/>
              </a:rPr>
              <a:t>Ante el peligro de la noche, la Biblia afirma que la columna de fuego acompañaba a Israel por la noche. Algunos pasajes del Pentateuco sugieren que la columna de nube y de fuego eran el mismo fenómeno con dos expresiones distintas. Esto solo lo hace más increíble, porque en las noches, la temperatura podía bajar hasta el punto de congelación. </a:t>
            </a:r>
          </a:p>
        </p:txBody>
      </p:sp>
      <p:grpSp>
        <p:nvGrpSpPr>
          <p:cNvPr name="Group 6" id="6"/>
          <p:cNvGrpSpPr/>
          <p:nvPr/>
        </p:nvGrpSpPr>
        <p:grpSpPr>
          <a:xfrm rot="0">
            <a:off x="16226381" y="9624757"/>
            <a:ext cx="1710612" cy="329336"/>
            <a:chOff x="0" y="0"/>
            <a:chExt cx="450532" cy="86739"/>
          </a:xfrm>
        </p:grpSpPr>
        <p:sp>
          <p:nvSpPr>
            <p:cNvPr name="Freeform 7" id="7"/>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8" id="8"/>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F2E2E"/>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2391657" y="4070711"/>
            <a:ext cx="2360320" cy="1271622"/>
          </a:xfrm>
          <a:custGeom>
            <a:avLst/>
            <a:gdLst/>
            <a:ahLst/>
            <a:cxnLst/>
            <a:rect r="r" b="b" t="t" l="l"/>
            <a:pathLst>
              <a:path h="1271622" w="2360320">
                <a:moveTo>
                  <a:pt x="0" y="0"/>
                </a:moveTo>
                <a:lnTo>
                  <a:pt x="2360320" y="0"/>
                </a:lnTo>
                <a:lnTo>
                  <a:pt x="2360320" y="1271623"/>
                </a:lnTo>
                <a:lnTo>
                  <a:pt x="0" y="12716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661149" y="6530397"/>
            <a:ext cx="8285756" cy="3086100"/>
            <a:chOff x="0" y="0"/>
            <a:chExt cx="2182257" cy="812800"/>
          </a:xfrm>
        </p:grpSpPr>
        <p:sp>
          <p:nvSpPr>
            <p:cNvPr name="Freeform 4" id="4"/>
            <p:cNvSpPr/>
            <p:nvPr/>
          </p:nvSpPr>
          <p:spPr>
            <a:xfrm flipH="false" flipV="false" rot="0">
              <a:off x="0" y="0"/>
              <a:ext cx="2182257" cy="812800"/>
            </a:xfrm>
            <a:custGeom>
              <a:avLst/>
              <a:gdLst/>
              <a:ahLst/>
              <a:cxnLst/>
              <a:rect r="r" b="b" t="t" l="l"/>
              <a:pathLst>
                <a:path h="812800" w="2182257">
                  <a:moveTo>
                    <a:pt x="47653" y="0"/>
                  </a:moveTo>
                  <a:lnTo>
                    <a:pt x="2134604" y="0"/>
                  </a:lnTo>
                  <a:cubicBezTo>
                    <a:pt x="2160922" y="0"/>
                    <a:pt x="2182257" y="21335"/>
                    <a:pt x="2182257" y="47653"/>
                  </a:cubicBezTo>
                  <a:lnTo>
                    <a:pt x="2182257" y="765147"/>
                  </a:lnTo>
                  <a:cubicBezTo>
                    <a:pt x="2182257" y="791465"/>
                    <a:pt x="2160922" y="812800"/>
                    <a:pt x="2134604" y="812800"/>
                  </a:cubicBezTo>
                  <a:lnTo>
                    <a:pt x="47653" y="812800"/>
                  </a:lnTo>
                  <a:cubicBezTo>
                    <a:pt x="21335" y="812800"/>
                    <a:pt x="0" y="791465"/>
                    <a:pt x="0" y="765147"/>
                  </a:cubicBezTo>
                  <a:lnTo>
                    <a:pt x="0" y="47653"/>
                  </a:lnTo>
                  <a:cubicBezTo>
                    <a:pt x="0" y="21335"/>
                    <a:pt x="21335" y="0"/>
                    <a:pt x="47653" y="0"/>
                  </a:cubicBezTo>
                  <a:close/>
                </a:path>
              </a:pathLst>
            </a:custGeom>
            <a:solidFill>
              <a:srgbClr val="C19529"/>
            </a:solidFill>
          </p:spPr>
        </p:sp>
        <p:sp>
          <p:nvSpPr>
            <p:cNvPr name="TextBox 5" id="5"/>
            <p:cNvSpPr txBox="true"/>
            <p:nvPr/>
          </p:nvSpPr>
          <p:spPr>
            <a:xfrm>
              <a:off x="0" y="-38100"/>
              <a:ext cx="2182257" cy="8509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10397093" y="780571"/>
            <a:ext cx="6349448" cy="2343169"/>
          </a:xfrm>
          <a:prstGeom prst="rect">
            <a:avLst/>
          </a:prstGeom>
        </p:spPr>
        <p:txBody>
          <a:bodyPr anchor="t" rtlCol="false" tIns="0" lIns="0" bIns="0" rIns="0">
            <a:spAutoFit/>
          </a:bodyPr>
          <a:lstStyle/>
          <a:p>
            <a:pPr algn="ctr" marL="0" indent="0" lvl="0">
              <a:lnSpc>
                <a:spcPts val="9000"/>
              </a:lnSpc>
            </a:pPr>
            <a:r>
              <a:rPr lang="en-US" b="true" sz="9000">
                <a:solidFill>
                  <a:srgbClr val="CBAA53"/>
                </a:solidFill>
                <a:latin typeface="Montserrat Bold"/>
                <a:ea typeface="Montserrat Bold"/>
                <a:cs typeface="Montserrat Bold"/>
                <a:sym typeface="Montserrat Bold"/>
              </a:rPr>
              <a:t>Nuevo Horizonte</a:t>
            </a:r>
          </a:p>
        </p:txBody>
      </p:sp>
      <p:sp>
        <p:nvSpPr>
          <p:cNvPr name="TextBox 7" id="7"/>
          <p:cNvSpPr txBox="true"/>
          <p:nvPr/>
        </p:nvSpPr>
        <p:spPr>
          <a:xfrm rot="0">
            <a:off x="718456" y="3047540"/>
            <a:ext cx="8747015" cy="5796245"/>
          </a:xfrm>
          <a:prstGeom prst="rect">
            <a:avLst/>
          </a:prstGeom>
        </p:spPr>
        <p:txBody>
          <a:bodyPr anchor="t" rtlCol="false" tIns="0" lIns="0" bIns="0" rIns="0">
            <a:spAutoFit/>
          </a:bodyPr>
          <a:lstStyle/>
          <a:p>
            <a:pPr algn="l" marL="0" indent="0" lvl="0">
              <a:lnSpc>
                <a:spcPts val="5762"/>
              </a:lnSpc>
              <a:spcBef>
                <a:spcPct val="0"/>
              </a:spcBef>
            </a:pPr>
            <a:r>
              <a:rPr lang="en-US" sz="4115">
                <a:solidFill>
                  <a:srgbClr val="FAF7EC"/>
                </a:solidFill>
                <a:latin typeface="Montserrat"/>
                <a:ea typeface="Montserrat"/>
                <a:cs typeface="Montserrat"/>
                <a:sym typeface="Montserrat"/>
              </a:rPr>
              <a:t> La columna de fuego representaba luz, seguridad y calidez en medio de las noches del desierto. Dios nos acompaña aún en medio de los momentos de mayor incertidumbre. Damos paso al Nuevo Horizonte de este sábado. </a:t>
            </a:r>
          </a:p>
        </p:txBody>
      </p:sp>
      <p:sp>
        <p:nvSpPr>
          <p:cNvPr name="TextBox 8" id="8"/>
          <p:cNvSpPr txBox="true"/>
          <p:nvPr/>
        </p:nvSpPr>
        <p:spPr>
          <a:xfrm rot="0">
            <a:off x="10147323" y="7800975"/>
            <a:ext cx="7111977" cy="630668"/>
          </a:xfrm>
          <a:prstGeom prst="rect">
            <a:avLst/>
          </a:prstGeom>
        </p:spPr>
        <p:txBody>
          <a:bodyPr anchor="t" rtlCol="false" tIns="0" lIns="0" bIns="0" rIns="0">
            <a:spAutoFit/>
          </a:bodyPr>
          <a:lstStyle/>
          <a:p>
            <a:pPr algn="ctr">
              <a:lnSpc>
                <a:spcPts val="4700"/>
              </a:lnSpc>
              <a:spcBef>
                <a:spcPct val="0"/>
              </a:spcBef>
            </a:pPr>
            <a:r>
              <a:rPr lang="en-US" b="true" sz="4700">
                <a:solidFill>
                  <a:srgbClr val="FFFFFF"/>
                </a:solidFill>
                <a:latin typeface="Montserrat Bold"/>
                <a:ea typeface="Montserrat Bold"/>
                <a:cs typeface="Montserrat Bold"/>
                <a:sym typeface="Montserrat Bold"/>
              </a:rPr>
              <a:t>Mejor son dos que uno</a:t>
            </a:r>
          </a:p>
        </p:txBody>
      </p:sp>
      <p:grpSp>
        <p:nvGrpSpPr>
          <p:cNvPr name="Group 9" id="9"/>
          <p:cNvGrpSpPr/>
          <p:nvPr/>
        </p:nvGrpSpPr>
        <p:grpSpPr>
          <a:xfrm rot="0">
            <a:off x="16226381" y="9624757"/>
            <a:ext cx="1710612" cy="329336"/>
            <a:chOff x="0" y="0"/>
            <a:chExt cx="450532" cy="86739"/>
          </a:xfrm>
        </p:grpSpPr>
        <p:sp>
          <p:nvSpPr>
            <p:cNvPr name="Freeform 10" id="10"/>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1" id="11"/>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ECEB"/>
        </a:solidFill>
      </p:bgPr>
    </p:bg>
    <p:spTree>
      <p:nvGrpSpPr>
        <p:cNvPr id="1" name=""/>
        <p:cNvGrpSpPr/>
        <p:nvPr/>
      </p:nvGrpSpPr>
      <p:grpSpPr>
        <a:xfrm>
          <a:off x="0" y="0"/>
          <a:ext cx="0" cy="0"/>
          <a:chOff x="0" y="0"/>
          <a:chExt cx="0" cy="0"/>
        </a:xfrm>
      </p:grpSpPr>
      <p:grpSp>
        <p:nvGrpSpPr>
          <p:cNvPr name="Group 2" id="2"/>
          <p:cNvGrpSpPr/>
          <p:nvPr/>
        </p:nvGrpSpPr>
        <p:grpSpPr>
          <a:xfrm rot="0">
            <a:off x="1196424" y="2711307"/>
            <a:ext cx="8218391" cy="6849773"/>
            <a:chOff x="0" y="0"/>
            <a:chExt cx="2164515" cy="1804055"/>
          </a:xfrm>
        </p:grpSpPr>
        <p:sp>
          <p:nvSpPr>
            <p:cNvPr name="Freeform 3" id="3"/>
            <p:cNvSpPr/>
            <p:nvPr/>
          </p:nvSpPr>
          <p:spPr>
            <a:xfrm flipH="false" flipV="false" rot="0">
              <a:off x="0" y="0"/>
              <a:ext cx="2164515" cy="1804056"/>
            </a:xfrm>
            <a:custGeom>
              <a:avLst/>
              <a:gdLst/>
              <a:ahLst/>
              <a:cxnLst/>
              <a:rect r="r" b="b" t="t" l="l"/>
              <a:pathLst>
                <a:path h="1804056" w="2164515">
                  <a:moveTo>
                    <a:pt x="0" y="0"/>
                  </a:moveTo>
                  <a:lnTo>
                    <a:pt x="2164515" y="0"/>
                  </a:lnTo>
                  <a:lnTo>
                    <a:pt x="2164515" y="1804056"/>
                  </a:lnTo>
                  <a:lnTo>
                    <a:pt x="0" y="1804056"/>
                  </a:lnTo>
                  <a:close/>
                </a:path>
              </a:pathLst>
            </a:custGeom>
            <a:solidFill>
              <a:srgbClr val="C19529"/>
            </a:solidFill>
          </p:spPr>
        </p:sp>
        <p:sp>
          <p:nvSpPr>
            <p:cNvPr name="TextBox 4" id="4"/>
            <p:cNvSpPr txBox="true"/>
            <p:nvPr/>
          </p:nvSpPr>
          <p:spPr>
            <a:xfrm>
              <a:off x="0" y="-38100"/>
              <a:ext cx="2164515" cy="1842155"/>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211593" y="815228"/>
            <a:ext cx="14390486" cy="1200156"/>
          </a:xfrm>
          <a:prstGeom prst="rect">
            <a:avLst/>
          </a:prstGeom>
        </p:spPr>
        <p:txBody>
          <a:bodyPr anchor="t" rtlCol="false" tIns="0" lIns="0" bIns="0" rIns="0">
            <a:spAutoFit/>
          </a:bodyPr>
          <a:lstStyle/>
          <a:p>
            <a:pPr algn="ctr" marL="0" indent="0" lvl="0">
              <a:lnSpc>
                <a:spcPts val="9000"/>
              </a:lnSpc>
            </a:pPr>
            <a:r>
              <a:rPr lang="en-US" b="true" sz="9000">
                <a:solidFill>
                  <a:srgbClr val="000000"/>
                </a:solidFill>
                <a:latin typeface="Montserrat Bold"/>
                <a:ea typeface="Montserrat Bold"/>
                <a:cs typeface="Montserrat Bold"/>
                <a:sym typeface="Montserrat Bold"/>
              </a:rPr>
              <a:t>La ley</a:t>
            </a:r>
          </a:p>
        </p:txBody>
      </p:sp>
      <p:sp>
        <p:nvSpPr>
          <p:cNvPr name="Freeform 6" id="6"/>
          <p:cNvSpPr/>
          <p:nvPr/>
        </p:nvSpPr>
        <p:spPr>
          <a:xfrm flipH="false" flipV="false" rot="0">
            <a:off x="1762698" y="643778"/>
            <a:ext cx="1378218" cy="1378218"/>
          </a:xfrm>
          <a:custGeom>
            <a:avLst/>
            <a:gdLst/>
            <a:ahLst/>
            <a:cxnLst/>
            <a:rect r="r" b="b" t="t" l="l"/>
            <a:pathLst>
              <a:path h="1378218" w="1378218">
                <a:moveTo>
                  <a:pt x="0" y="0"/>
                </a:moveTo>
                <a:lnTo>
                  <a:pt x="1378218" y="0"/>
                </a:lnTo>
                <a:lnTo>
                  <a:pt x="1378218" y="1378218"/>
                </a:lnTo>
                <a:lnTo>
                  <a:pt x="0" y="137821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9414815" y="1028700"/>
            <a:ext cx="8917302" cy="8917302"/>
          </a:xfrm>
          <a:custGeom>
            <a:avLst/>
            <a:gdLst/>
            <a:ahLst/>
            <a:cxnLst/>
            <a:rect r="r" b="b" t="t" l="l"/>
            <a:pathLst>
              <a:path h="8917302" w="8917302">
                <a:moveTo>
                  <a:pt x="0" y="0"/>
                </a:moveTo>
                <a:lnTo>
                  <a:pt x="8917302" y="0"/>
                </a:lnTo>
                <a:lnTo>
                  <a:pt x="8917302" y="8917302"/>
                </a:lnTo>
                <a:lnTo>
                  <a:pt x="0" y="8917302"/>
                </a:lnTo>
                <a:lnTo>
                  <a:pt x="0" y="0"/>
                </a:lnTo>
                <a:close/>
              </a:path>
            </a:pathLst>
          </a:custGeom>
          <a:blipFill>
            <a:blip r:embed="rId4"/>
            <a:stretch>
              <a:fillRect l="0" t="0" r="0" b="0"/>
            </a:stretch>
          </a:blipFill>
        </p:spPr>
      </p:sp>
      <p:sp>
        <p:nvSpPr>
          <p:cNvPr name="TextBox 8" id="8"/>
          <p:cNvSpPr txBox="true"/>
          <p:nvPr/>
        </p:nvSpPr>
        <p:spPr>
          <a:xfrm rot="0">
            <a:off x="1748721" y="2776117"/>
            <a:ext cx="7113796" cy="6482183"/>
          </a:xfrm>
          <a:prstGeom prst="rect">
            <a:avLst/>
          </a:prstGeom>
        </p:spPr>
        <p:txBody>
          <a:bodyPr anchor="t" rtlCol="false" tIns="0" lIns="0" bIns="0" rIns="0">
            <a:spAutoFit/>
          </a:bodyPr>
          <a:lstStyle/>
          <a:p>
            <a:pPr algn="ctr" marL="0" indent="0" lvl="0">
              <a:lnSpc>
                <a:spcPts val="3063"/>
              </a:lnSpc>
            </a:pPr>
            <a:r>
              <a:rPr lang="en-US" b="true" sz="3063">
                <a:solidFill>
                  <a:srgbClr val="FAF7EC"/>
                </a:solidFill>
                <a:latin typeface="Montserrat Bold"/>
                <a:ea typeface="Montserrat Bold"/>
                <a:cs typeface="Montserrat Bold"/>
                <a:sym typeface="Montserrat Bold"/>
              </a:rPr>
              <a:t> Cuando el pueblo no tenía identidad nacional, en el monte Sinaí, Dios entregó los Diez Mandamientos. Estas leyes formaron la base de su relación con Dios y entre ellos, regulando su conducta espiritual, moral y social. Este regalo divino era más que un código de comportamiento; era una guía para vivir en santidad y justicia como pueblo escogido. La entrega de la ley reveló el carácter de Dios y su deseo de formar una nación justa que reflejara su gloria entre las naciones. Escuchemos ahora el informe secretarial. </a:t>
            </a:r>
          </a:p>
        </p:txBody>
      </p:sp>
      <p:grpSp>
        <p:nvGrpSpPr>
          <p:cNvPr name="Group 9" id="9"/>
          <p:cNvGrpSpPr/>
          <p:nvPr/>
        </p:nvGrpSpPr>
        <p:grpSpPr>
          <a:xfrm rot="0">
            <a:off x="16226381" y="9624757"/>
            <a:ext cx="1710612" cy="329336"/>
            <a:chOff x="0" y="0"/>
            <a:chExt cx="450532" cy="86739"/>
          </a:xfrm>
        </p:grpSpPr>
        <p:sp>
          <p:nvSpPr>
            <p:cNvPr name="Freeform 10" id="10"/>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1" id="11"/>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E0DF"/>
        </a:solidFill>
      </p:bgPr>
    </p:bg>
    <p:spTree>
      <p:nvGrpSpPr>
        <p:cNvPr id="1" name=""/>
        <p:cNvGrpSpPr/>
        <p:nvPr/>
      </p:nvGrpSpPr>
      <p:grpSpPr>
        <a:xfrm>
          <a:off x="0" y="0"/>
          <a:ext cx="0" cy="0"/>
          <a:chOff x="0" y="0"/>
          <a:chExt cx="0" cy="0"/>
        </a:xfrm>
      </p:grpSpPr>
      <p:sp>
        <p:nvSpPr>
          <p:cNvPr name="Freeform 2" id="2"/>
          <p:cNvSpPr/>
          <p:nvPr/>
        </p:nvSpPr>
        <p:spPr>
          <a:xfrm flipH="false" flipV="false" rot="0">
            <a:off x="3667730" y="6551528"/>
            <a:ext cx="10169829" cy="3445630"/>
          </a:xfrm>
          <a:custGeom>
            <a:avLst/>
            <a:gdLst/>
            <a:ahLst/>
            <a:cxnLst/>
            <a:rect r="r" b="b" t="t" l="l"/>
            <a:pathLst>
              <a:path h="3445630" w="10169829">
                <a:moveTo>
                  <a:pt x="0" y="0"/>
                </a:moveTo>
                <a:lnTo>
                  <a:pt x="10169829" y="0"/>
                </a:lnTo>
                <a:lnTo>
                  <a:pt x="10169829" y="3445630"/>
                </a:lnTo>
                <a:lnTo>
                  <a:pt x="0" y="3445630"/>
                </a:lnTo>
                <a:lnTo>
                  <a:pt x="0" y="0"/>
                </a:lnTo>
                <a:close/>
              </a:path>
            </a:pathLst>
          </a:custGeom>
          <a:blipFill>
            <a:blip r:embed="rId2"/>
            <a:stretch>
              <a:fillRect l="0" t="0" r="0" b="0"/>
            </a:stretch>
          </a:blipFill>
        </p:spPr>
      </p:sp>
      <p:sp>
        <p:nvSpPr>
          <p:cNvPr name="Freeform 3" id="3"/>
          <p:cNvSpPr/>
          <p:nvPr/>
        </p:nvSpPr>
        <p:spPr>
          <a:xfrm flipH="false" flipV="false" rot="10329149">
            <a:off x="13778754" y="4494128"/>
            <a:ext cx="3214688" cy="4114800"/>
          </a:xfrm>
          <a:custGeom>
            <a:avLst/>
            <a:gdLst/>
            <a:ahLst/>
            <a:cxnLst/>
            <a:rect r="r" b="b" t="t" l="l"/>
            <a:pathLst>
              <a:path h="4114800" w="3214688">
                <a:moveTo>
                  <a:pt x="0" y="0"/>
                </a:moveTo>
                <a:lnTo>
                  <a:pt x="3214688" y="0"/>
                </a:lnTo>
                <a:lnTo>
                  <a:pt x="32146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997283" y="994483"/>
            <a:ext cx="14293434" cy="1200154"/>
          </a:xfrm>
          <a:prstGeom prst="rect">
            <a:avLst/>
          </a:prstGeom>
        </p:spPr>
        <p:txBody>
          <a:bodyPr anchor="t" rtlCol="false" tIns="0" lIns="0" bIns="0" rIns="0">
            <a:spAutoFit/>
          </a:bodyPr>
          <a:lstStyle/>
          <a:p>
            <a:pPr algn="ctr" marL="0" indent="0" lvl="0">
              <a:lnSpc>
                <a:spcPts val="9000"/>
              </a:lnSpc>
              <a:spcBef>
                <a:spcPct val="0"/>
              </a:spcBef>
            </a:pPr>
            <a:r>
              <a:rPr lang="en-US" b="true" sz="9000">
                <a:solidFill>
                  <a:srgbClr val="C19529"/>
                </a:solidFill>
                <a:latin typeface="Montserrat Bold"/>
                <a:ea typeface="Montserrat Bold"/>
                <a:cs typeface="Montserrat Bold"/>
                <a:sym typeface="Montserrat Bold"/>
              </a:rPr>
              <a:t>DIVISIÓN DE CLASES</a:t>
            </a:r>
          </a:p>
        </p:txBody>
      </p:sp>
      <p:sp>
        <p:nvSpPr>
          <p:cNvPr name="TextBox 5" id="5"/>
          <p:cNvSpPr txBox="true"/>
          <p:nvPr/>
        </p:nvSpPr>
        <p:spPr>
          <a:xfrm rot="0">
            <a:off x="2332730" y="2686220"/>
            <a:ext cx="14293434" cy="2343154"/>
          </a:xfrm>
          <a:prstGeom prst="rect">
            <a:avLst/>
          </a:prstGeom>
        </p:spPr>
        <p:txBody>
          <a:bodyPr anchor="t" rtlCol="false" tIns="0" lIns="0" bIns="0" rIns="0">
            <a:spAutoFit/>
          </a:bodyPr>
          <a:lstStyle/>
          <a:p>
            <a:pPr algn="ctr" marL="0" indent="0" lvl="0">
              <a:lnSpc>
                <a:spcPts val="9000"/>
              </a:lnSpc>
              <a:spcBef>
                <a:spcPct val="0"/>
              </a:spcBef>
            </a:pPr>
            <a:r>
              <a:rPr lang="en-US" b="true" sz="9000">
                <a:solidFill>
                  <a:srgbClr val="C19529"/>
                </a:solidFill>
                <a:latin typeface="Montserrat Bold"/>
                <a:ea typeface="Montserrat Bold"/>
                <a:cs typeface="Montserrat Bold"/>
                <a:sym typeface="Montserrat Bold"/>
              </a:rPr>
              <a:t>Lección 10: EL PACTO Y EL MODELO</a:t>
            </a:r>
          </a:p>
        </p:txBody>
      </p:sp>
      <p:grpSp>
        <p:nvGrpSpPr>
          <p:cNvPr name="Group 6" id="6"/>
          <p:cNvGrpSpPr/>
          <p:nvPr/>
        </p:nvGrpSpPr>
        <p:grpSpPr>
          <a:xfrm rot="0">
            <a:off x="16226381" y="9624757"/>
            <a:ext cx="1710612" cy="329336"/>
            <a:chOff x="0" y="0"/>
            <a:chExt cx="450532" cy="86739"/>
          </a:xfrm>
        </p:grpSpPr>
        <p:sp>
          <p:nvSpPr>
            <p:cNvPr name="Freeform 7" id="7"/>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8" id="8"/>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17.xml><?xml version="1.0" encoding="utf-8"?>
<p:sld xmlns:p="http://schemas.openxmlformats.org/presentationml/2006/main" xmlns:a="http://schemas.openxmlformats.org/drawingml/2006/main">
  <p:cSld>
    <p:bg>
      <p:bgPr>
        <a:solidFill>
          <a:srgbClr val="FFECEB"/>
        </a:solidFill>
      </p:bgPr>
    </p:bg>
    <p:spTree>
      <p:nvGrpSpPr>
        <p:cNvPr id="1" name=""/>
        <p:cNvGrpSpPr/>
        <p:nvPr/>
      </p:nvGrpSpPr>
      <p:grpSpPr>
        <a:xfrm>
          <a:off x="0" y="0"/>
          <a:ext cx="0" cy="0"/>
          <a:chOff x="0" y="0"/>
          <a:chExt cx="0" cy="0"/>
        </a:xfrm>
      </p:grpSpPr>
      <p:grpSp>
        <p:nvGrpSpPr>
          <p:cNvPr name="Group 2" id="2"/>
          <p:cNvGrpSpPr/>
          <p:nvPr/>
        </p:nvGrpSpPr>
        <p:grpSpPr>
          <a:xfrm rot="0">
            <a:off x="2560694" y="-2460125"/>
            <a:ext cx="14186931" cy="1418693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0DF"/>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3359"/>
                </a:lnSpc>
              </a:pPr>
            </a:p>
          </p:txBody>
        </p:sp>
      </p:grpSp>
      <p:sp>
        <p:nvSpPr>
          <p:cNvPr name="TextBox 5" id="5"/>
          <p:cNvSpPr txBox="true"/>
          <p:nvPr/>
        </p:nvSpPr>
        <p:spPr>
          <a:xfrm rot="0">
            <a:off x="4213260" y="1133475"/>
            <a:ext cx="9078770" cy="1320888"/>
          </a:xfrm>
          <a:prstGeom prst="rect">
            <a:avLst/>
          </a:prstGeom>
        </p:spPr>
        <p:txBody>
          <a:bodyPr anchor="t" rtlCol="false" tIns="0" lIns="0" bIns="0" rIns="0">
            <a:spAutoFit/>
          </a:bodyPr>
          <a:lstStyle/>
          <a:p>
            <a:pPr algn="ctr">
              <a:lnSpc>
                <a:spcPts val="10197"/>
              </a:lnSpc>
            </a:pPr>
            <a:r>
              <a:rPr lang="en-US" b="true" sz="9355">
                <a:solidFill>
                  <a:srgbClr val="2F2E2E"/>
                </a:solidFill>
                <a:latin typeface="Montserrat Bold"/>
                <a:ea typeface="Montserrat Bold"/>
                <a:cs typeface="Montserrat Bold"/>
                <a:sym typeface="Montserrat Bold"/>
              </a:rPr>
              <a:t>CONCLUSIÓN</a:t>
            </a:r>
          </a:p>
        </p:txBody>
      </p:sp>
      <p:sp>
        <p:nvSpPr>
          <p:cNvPr name="TextBox 6" id="6"/>
          <p:cNvSpPr txBox="true"/>
          <p:nvPr/>
        </p:nvSpPr>
        <p:spPr>
          <a:xfrm rot="0">
            <a:off x="5061107" y="2397213"/>
            <a:ext cx="8394225" cy="7499961"/>
          </a:xfrm>
          <a:prstGeom prst="rect">
            <a:avLst/>
          </a:prstGeom>
        </p:spPr>
        <p:txBody>
          <a:bodyPr anchor="t" rtlCol="false" tIns="0" lIns="0" bIns="0" rIns="0">
            <a:spAutoFit/>
          </a:bodyPr>
          <a:lstStyle/>
          <a:p>
            <a:pPr algn="ctr">
              <a:lnSpc>
                <a:spcPts val="4592"/>
              </a:lnSpc>
              <a:spcBef>
                <a:spcPct val="0"/>
              </a:spcBef>
            </a:pPr>
            <a:r>
              <a:rPr lang="en-US" sz="3280">
                <a:solidFill>
                  <a:srgbClr val="2F2E2E"/>
                </a:solidFill>
                <a:latin typeface="Montserrat"/>
                <a:ea typeface="Montserrat"/>
                <a:cs typeface="Montserrat"/>
                <a:sym typeface="Montserrat"/>
              </a:rPr>
              <a:t>En el mismo comienzo de su peregrinación por el desierto, Dios comienza a enseñarle a Israel que él puede satisfacer sus necesidades más fundamentales: agua y alimento. Está dispuesto a hacer estoapesar de las murmuraciones y la incredulidad. Bondadosamente bendice, no por sino a pesar de la respuesta del pueblo. Sumado a eso protege su ropa de las inclemencias del desierto y les da identidad a través de los Diez Mandamientos.</a:t>
            </a:r>
          </a:p>
        </p:txBody>
      </p:sp>
      <p:grpSp>
        <p:nvGrpSpPr>
          <p:cNvPr name="Group 7" id="7"/>
          <p:cNvGrpSpPr/>
          <p:nvPr/>
        </p:nvGrpSpPr>
        <p:grpSpPr>
          <a:xfrm rot="0">
            <a:off x="16226381" y="9624757"/>
            <a:ext cx="1710612" cy="329336"/>
            <a:chOff x="0" y="0"/>
            <a:chExt cx="450532" cy="86739"/>
          </a:xfrm>
        </p:grpSpPr>
        <p:sp>
          <p:nvSpPr>
            <p:cNvPr name="Freeform 8" id="8"/>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9" id="9"/>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E0D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2827828" y="2970221"/>
            <a:ext cx="2360320" cy="1271622"/>
          </a:xfrm>
          <a:custGeom>
            <a:avLst/>
            <a:gdLst/>
            <a:ahLst/>
            <a:cxnLst/>
            <a:rect r="r" b="b" t="t" l="l"/>
            <a:pathLst>
              <a:path h="1271622" w="2360320">
                <a:moveTo>
                  <a:pt x="0" y="0"/>
                </a:moveTo>
                <a:lnTo>
                  <a:pt x="2360320" y="0"/>
                </a:lnTo>
                <a:lnTo>
                  <a:pt x="2360320" y="1271623"/>
                </a:lnTo>
                <a:lnTo>
                  <a:pt x="0" y="12716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648891" y="5143500"/>
            <a:ext cx="4718193" cy="1645470"/>
          </a:xfrm>
          <a:custGeom>
            <a:avLst/>
            <a:gdLst/>
            <a:ahLst/>
            <a:cxnLst/>
            <a:rect r="r" b="b" t="t" l="l"/>
            <a:pathLst>
              <a:path h="1645470" w="4718193">
                <a:moveTo>
                  <a:pt x="0" y="0"/>
                </a:moveTo>
                <a:lnTo>
                  <a:pt x="4718193" y="0"/>
                </a:lnTo>
                <a:lnTo>
                  <a:pt x="4718193" y="1645470"/>
                </a:lnTo>
                <a:lnTo>
                  <a:pt x="0" y="16454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1648891" y="7150920"/>
            <a:ext cx="5741726" cy="2609645"/>
            <a:chOff x="0" y="0"/>
            <a:chExt cx="1512224" cy="687314"/>
          </a:xfrm>
        </p:grpSpPr>
        <p:sp>
          <p:nvSpPr>
            <p:cNvPr name="Freeform 5" id="5"/>
            <p:cNvSpPr/>
            <p:nvPr/>
          </p:nvSpPr>
          <p:spPr>
            <a:xfrm flipH="false" flipV="false" rot="0">
              <a:off x="0" y="0"/>
              <a:ext cx="1512224" cy="687314"/>
            </a:xfrm>
            <a:custGeom>
              <a:avLst/>
              <a:gdLst/>
              <a:ahLst/>
              <a:cxnLst/>
              <a:rect r="r" b="b" t="t" l="l"/>
              <a:pathLst>
                <a:path h="687314" w="1512224">
                  <a:moveTo>
                    <a:pt x="68766" y="0"/>
                  </a:moveTo>
                  <a:lnTo>
                    <a:pt x="1443458" y="0"/>
                  </a:lnTo>
                  <a:cubicBezTo>
                    <a:pt x="1461696" y="0"/>
                    <a:pt x="1479187" y="7245"/>
                    <a:pt x="1492083" y="20141"/>
                  </a:cubicBezTo>
                  <a:cubicBezTo>
                    <a:pt x="1504979" y="33037"/>
                    <a:pt x="1512224" y="50528"/>
                    <a:pt x="1512224" y="68766"/>
                  </a:cubicBezTo>
                  <a:lnTo>
                    <a:pt x="1512224" y="618548"/>
                  </a:lnTo>
                  <a:cubicBezTo>
                    <a:pt x="1512224" y="656526"/>
                    <a:pt x="1481436" y="687314"/>
                    <a:pt x="1443458" y="687314"/>
                  </a:cubicBezTo>
                  <a:lnTo>
                    <a:pt x="68766" y="687314"/>
                  </a:lnTo>
                  <a:cubicBezTo>
                    <a:pt x="30788" y="687314"/>
                    <a:pt x="0" y="656526"/>
                    <a:pt x="0" y="618548"/>
                  </a:cubicBezTo>
                  <a:lnTo>
                    <a:pt x="0" y="68766"/>
                  </a:lnTo>
                  <a:cubicBezTo>
                    <a:pt x="0" y="30788"/>
                    <a:pt x="30788" y="0"/>
                    <a:pt x="68766" y="0"/>
                  </a:cubicBezTo>
                  <a:close/>
                </a:path>
              </a:pathLst>
            </a:custGeom>
            <a:solidFill>
              <a:srgbClr val="FFCD34"/>
            </a:solidFill>
          </p:spPr>
        </p:sp>
        <p:sp>
          <p:nvSpPr>
            <p:cNvPr name="TextBox 6" id="6"/>
            <p:cNvSpPr txBox="true"/>
            <p:nvPr/>
          </p:nvSpPr>
          <p:spPr>
            <a:xfrm>
              <a:off x="0" y="-85725"/>
              <a:ext cx="1512224" cy="773039"/>
            </a:xfrm>
            <a:prstGeom prst="rect">
              <a:avLst/>
            </a:prstGeom>
          </p:spPr>
          <p:txBody>
            <a:bodyPr anchor="ctr" rtlCol="false" tIns="50800" lIns="50800" bIns="50800" rIns="50800"/>
            <a:lstStyle/>
            <a:p>
              <a:pPr algn="ctr">
                <a:lnSpc>
                  <a:spcPts val="6439"/>
                </a:lnSpc>
              </a:pPr>
              <a:r>
                <a:rPr lang="en-US" sz="4599" b="true">
                  <a:solidFill>
                    <a:srgbClr val="000000"/>
                  </a:solidFill>
                  <a:latin typeface="Montserrat Bold"/>
                  <a:ea typeface="Montserrat Bold"/>
                  <a:cs typeface="Montserrat Bold"/>
                  <a:sym typeface="Montserrat Bold"/>
                </a:rPr>
                <a:t># 316</a:t>
              </a:r>
            </a:p>
            <a:p>
              <a:pPr algn="ctr">
                <a:lnSpc>
                  <a:spcPts val="6439"/>
                </a:lnSpc>
              </a:pPr>
              <a:r>
                <a:rPr lang="en-US" b="true" sz="4599">
                  <a:solidFill>
                    <a:srgbClr val="000000"/>
                  </a:solidFill>
                  <a:latin typeface="Montserrat Bold"/>
                  <a:ea typeface="Montserrat Bold"/>
                  <a:cs typeface="Montserrat Bold"/>
                  <a:sym typeface="Montserrat Bold"/>
                </a:rPr>
                <a:t>Hay un mundo feliz más allá.</a:t>
              </a:r>
            </a:p>
          </p:txBody>
        </p:sp>
      </p:grpSp>
      <p:grpSp>
        <p:nvGrpSpPr>
          <p:cNvPr name="Group 7" id="7"/>
          <p:cNvGrpSpPr/>
          <p:nvPr/>
        </p:nvGrpSpPr>
        <p:grpSpPr>
          <a:xfrm rot="0">
            <a:off x="1283357" y="2425873"/>
            <a:ext cx="8823306" cy="6832427"/>
            <a:chOff x="0" y="0"/>
            <a:chExt cx="2323834" cy="1799487"/>
          </a:xfrm>
        </p:grpSpPr>
        <p:sp>
          <p:nvSpPr>
            <p:cNvPr name="Freeform 8" id="8"/>
            <p:cNvSpPr/>
            <p:nvPr/>
          </p:nvSpPr>
          <p:spPr>
            <a:xfrm flipH="false" flipV="false" rot="0">
              <a:off x="0" y="0"/>
              <a:ext cx="2323834" cy="1799487"/>
            </a:xfrm>
            <a:custGeom>
              <a:avLst/>
              <a:gdLst/>
              <a:ahLst/>
              <a:cxnLst/>
              <a:rect r="r" b="b" t="t" l="l"/>
              <a:pathLst>
                <a:path h="1799487" w="2323834">
                  <a:moveTo>
                    <a:pt x="44749" y="0"/>
                  </a:moveTo>
                  <a:lnTo>
                    <a:pt x="2279084" y="0"/>
                  </a:lnTo>
                  <a:cubicBezTo>
                    <a:pt x="2290953" y="0"/>
                    <a:pt x="2302335" y="4715"/>
                    <a:pt x="2310727" y="13107"/>
                  </a:cubicBezTo>
                  <a:cubicBezTo>
                    <a:pt x="2319119" y="21499"/>
                    <a:pt x="2323834" y="32881"/>
                    <a:pt x="2323834" y="44749"/>
                  </a:cubicBezTo>
                  <a:lnTo>
                    <a:pt x="2323834" y="1754738"/>
                  </a:lnTo>
                  <a:cubicBezTo>
                    <a:pt x="2323834" y="1766606"/>
                    <a:pt x="2319119" y="1777988"/>
                    <a:pt x="2310727" y="1786380"/>
                  </a:cubicBezTo>
                  <a:cubicBezTo>
                    <a:pt x="2302335" y="1794772"/>
                    <a:pt x="2290953" y="1799487"/>
                    <a:pt x="2279084" y="1799487"/>
                  </a:cubicBezTo>
                  <a:lnTo>
                    <a:pt x="44749" y="1799487"/>
                  </a:lnTo>
                  <a:cubicBezTo>
                    <a:pt x="32881" y="1799487"/>
                    <a:pt x="21499" y="1794772"/>
                    <a:pt x="13107" y="1786380"/>
                  </a:cubicBezTo>
                  <a:cubicBezTo>
                    <a:pt x="4715" y="1777988"/>
                    <a:pt x="0" y="1766606"/>
                    <a:pt x="0" y="1754738"/>
                  </a:cubicBezTo>
                  <a:lnTo>
                    <a:pt x="0" y="44749"/>
                  </a:lnTo>
                  <a:cubicBezTo>
                    <a:pt x="0" y="32881"/>
                    <a:pt x="4715" y="21499"/>
                    <a:pt x="13107" y="13107"/>
                  </a:cubicBezTo>
                  <a:cubicBezTo>
                    <a:pt x="21499" y="4715"/>
                    <a:pt x="32881" y="0"/>
                    <a:pt x="44749" y="0"/>
                  </a:cubicBezTo>
                  <a:close/>
                </a:path>
              </a:pathLst>
            </a:custGeom>
            <a:solidFill>
              <a:srgbClr val="FAF7EC"/>
            </a:solidFill>
          </p:spPr>
        </p:sp>
        <p:sp>
          <p:nvSpPr>
            <p:cNvPr name="TextBox 9" id="9"/>
            <p:cNvSpPr txBox="true"/>
            <p:nvPr/>
          </p:nvSpPr>
          <p:spPr>
            <a:xfrm>
              <a:off x="0" y="-66675"/>
              <a:ext cx="2323834" cy="1866162"/>
            </a:xfrm>
            <a:prstGeom prst="rect">
              <a:avLst/>
            </a:prstGeom>
          </p:spPr>
          <p:txBody>
            <a:bodyPr anchor="ctr" rtlCol="false" tIns="50800" lIns="50800" bIns="50800" rIns="50800"/>
            <a:lstStyle/>
            <a:p>
              <a:pPr algn="ctr">
                <a:lnSpc>
                  <a:spcPts val="5039"/>
                </a:lnSpc>
              </a:pPr>
              <a:r>
                <a:rPr lang="en-US" sz="3599">
                  <a:solidFill>
                    <a:srgbClr val="000000"/>
                  </a:solidFill>
                  <a:latin typeface="Montserrat"/>
                  <a:ea typeface="Montserrat"/>
                  <a:cs typeface="Montserrat"/>
                  <a:sym typeface="Montserrat"/>
                </a:rPr>
                <a:t>Bondadosamente, Dios lo bendice; no por sino a pesar de la respuesta del pueblo. Conoce su humanidad y su pasado, por lo que es paciente. Dios también ha extendido su misericordia para con nosotros. No dejemos de recordar cómo ha provisto para nosotros. Seamos siempre agradecidos.</a:t>
              </a:r>
              <a:r>
                <a:rPr lang="en-US" sz="3599">
                  <a:solidFill>
                    <a:srgbClr val="000000"/>
                  </a:solidFill>
                  <a:latin typeface="Montserrat"/>
                  <a:ea typeface="Montserrat"/>
                  <a:cs typeface="Montserrat"/>
                  <a:sym typeface="Montserrat"/>
                </a:rPr>
                <a:t> </a:t>
              </a:r>
            </a:p>
          </p:txBody>
        </p:sp>
      </p:grpSp>
      <p:sp>
        <p:nvSpPr>
          <p:cNvPr name="TextBox 10" id="10"/>
          <p:cNvSpPr txBox="true"/>
          <p:nvPr/>
        </p:nvSpPr>
        <p:spPr>
          <a:xfrm rot="0">
            <a:off x="11590550" y="928946"/>
            <a:ext cx="5452194" cy="1245887"/>
          </a:xfrm>
          <a:prstGeom prst="rect">
            <a:avLst/>
          </a:prstGeom>
        </p:spPr>
        <p:txBody>
          <a:bodyPr anchor="t" rtlCol="false" tIns="0" lIns="0" bIns="0" rIns="0">
            <a:spAutoFit/>
          </a:bodyPr>
          <a:lstStyle/>
          <a:p>
            <a:pPr algn="ctr" marL="0" indent="0" lvl="0">
              <a:lnSpc>
                <a:spcPts val="4800"/>
              </a:lnSpc>
            </a:pPr>
            <a:r>
              <a:rPr lang="en-US" b="true" sz="4800">
                <a:solidFill>
                  <a:srgbClr val="2F2E2E"/>
                </a:solidFill>
                <a:latin typeface="Montserrat Bold"/>
                <a:ea typeface="Montserrat Bold"/>
                <a:cs typeface="Montserrat Bold"/>
                <a:sym typeface="Montserrat Bold"/>
              </a:rPr>
              <a:t>HIMNO FINAL Y ORACIÓN</a:t>
            </a:r>
          </a:p>
        </p:txBody>
      </p:sp>
      <p:grpSp>
        <p:nvGrpSpPr>
          <p:cNvPr name="Group 11" id="11"/>
          <p:cNvGrpSpPr/>
          <p:nvPr/>
        </p:nvGrpSpPr>
        <p:grpSpPr>
          <a:xfrm rot="0">
            <a:off x="16226381" y="9624757"/>
            <a:ext cx="1710612" cy="329336"/>
            <a:chOff x="0" y="0"/>
            <a:chExt cx="450532" cy="86739"/>
          </a:xfrm>
        </p:grpSpPr>
        <p:sp>
          <p:nvSpPr>
            <p:cNvPr name="Freeform 12" id="12"/>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3" id="13"/>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E0DF"/>
        </a:solidFill>
      </p:bgPr>
    </p:bg>
    <p:spTree>
      <p:nvGrpSpPr>
        <p:cNvPr id="1" name=""/>
        <p:cNvGrpSpPr/>
        <p:nvPr/>
      </p:nvGrpSpPr>
      <p:grpSpPr>
        <a:xfrm>
          <a:off x="0" y="0"/>
          <a:ext cx="0" cy="0"/>
          <a:chOff x="0" y="0"/>
          <a:chExt cx="0" cy="0"/>
        </a:xfrm>
      </p:grpSpPr>
      <p:grpSp>
        <p:nvGrpSpPr>
          <p:cNvPr name="Group 2" id="2"/>
          <p:cNvGrpSpPr/>
          <p:nvPr/>
        </p:nvGrpSpPr>
        <p:grpSpPr>
          <a:xfrm rot="0">
            <a:off x="1028700" y="2655962"/>
            <a:ext cx="8450043" cy="6782840"/>
            <a:chOff x="0" y="0"/>
            <a:chExt cx="2225526" cy="1786427"/>
          </a:xfrm>
        </p:grpSpPr>
        <p:sp>
          <p:nvSpPr>
            <p:cNvPr name="Freeform 3" id="3"/>
            <p:cNvSpPr/>
            <p:nvPr/>
          </p:nvSpPr>
          <p:spPr>
            <a:xfrm flipH="false" flipV="false" rot="0">
              <a:off x="0" y="0"/>
              <a:ext cx="2225526" cy="1786427"/>
            </a:xfrm>
            <a:custGeom>
              <a:avLst/>
              <a:gdLst/>
              <a:ahLst/>
              <a:cxnLst/>
              <a:rect r="r" b="b" t="t" l="l"/>
              <a:pathLst>
                <a:path h="1786427" w="2225526">
                  <a:moveTo>
                    <a:pt x="46726" y="0"/>
                  </a:moveTo>
                  <a:lnTo>
                    <a:pt x="2178799" y="0"/>
                  </a:lnTo>
                  <a:cubicBezTo>
                    <a:pt x="2204606" y="0"/>
                    <a:pt x="2225526" y="20920"/>
                    <a:pt x="2225526" y="46726"/>
                  </a:cubicBezTo>
                  <a:lnTo>
                    <a:pt x="2225526" y="1739701"/>
                  </a:lnTo>
                  <a:cubicBezTo>
                    <a:pt x="2225526" y="1752093"/>
                    <a:pt x="2220603" y="1763978"/>
                    <a:pt x="2211840" y="1772741"/>
                  </a:cubicBezTo>
                  <a:cubicBezTo>
                    <a:pt x="2203077" y="1781504"/>
                    <a:pt x="2191192" y="1786427"/>
                    <a:pt x="2178799" y="1786427"/>
                  </a:cubicBezTo>
                  <a:lnTo>
                    <a:pt x="46726" y="1786427"/>
                  </a:lnTo>
                  <a:cubicBezTo>
                    <a:pt x="34334" y="1786427"/>
                    <a:pt x="22449" y="1781504"/>
                    <a:pt x="13686" y="1772741"/>
                  </a:cubicBezTo>
                  <a:cubicBezTo>
                    <a:pt x="4923" y="1763978"/>
                    <a:pt x="0" y="1752093"/>
                    <a:pt x="0" y="1739701"/>
                  </a:cubicBezTo>
                  <a:lnTo>
                    <a:pt x="0" y="46726"/>
                  </a:lnTo>
                  <a:cubicBezTo>
                    <a:pt x="0" y="20920"/>
                    <a:pt x="20920" y="0"/>
                    <a:pt x="46726" y="0"/>
                  </a:cubicBezTo>
                  <a:close/>
                </a:path>
              </a:pathLst>
            </a:custGeom>
            <a:solidFill>
              <a:srgbClr val="FBC292"/>
            </a:solidFill>
          </p:spPr>
        </p:sp>
        <p:sp>
          <p:nvSpPr>
            <p:cNvPr name="TextBox 4" id="4"/>
            <p:cNvSpPr txBox="true"/>
            <p:nvPr/>
          </p:nvSpPr>
          <p:spPr>
            <a:xfrm>
              <a:off x="0" y="-66675"/>
              <a:ext cx="2225526" cy="1853102"/>
            </a:xfrm>
            <a:prstGeom prst="rect">
              <a:avLst/>
            </a:prstGeom>
          </p:spPr>
          <p:txBody>
            <a:bodyPr anchor="ctr" rtlCol="false" tIns="50800" lIns="50800" bIns="50800" rIns="50800"/>
            <a:lstStyle/>
            <a:p>
              <a:pPr algn="ctr">
                <a:lnSpc>
                  <a:spcPts val="5179"/>
                </a:lnSpc>
              </a:pPr>
              <a:r>
                <a:rPr lang="en-US" sz="3699">
                  <a:solidFill>
                    <a:srgbClr val="000000"/>
                  </a:solidFill>
                  <a:latin typeface="Quicksand"/>
                  <a:ea typeface="Quicksand"/>
                  <a:cs typeface="Quicksand"/>
                  <a:sym typeface="Quicksand"/>
                </a:rPr>
                <a:t>Según el dato que encontramos en Números 1: 46, los hombres israelitas mayores de veinte años eran unos 603,550. Si incluimos la estimación de los levitas, las mujeres y los niños que hacen los investigadores, tendríamos que pensar en unas 2,500,000 personas. </a:t>
              </a:r>
              <a:r>
                <a:rPr lang="en-US" b="true" sz="3699">
                  <a:solidFill>
                    <a:srgbClr val="000000"/>
                  </a:solidFill>
                  <a:latin typeface="Quicksand Bold"/>
                  <a:ea typeface="Quicksand Bold"/>
                  <a:cs typeface="Quicksand Bold"/>
                  <a:sym typeface="Quicksand Bold"/>
                </a:rPr>
                <a:t>¿Cómo fue posible para Moisés dirigir a una multitud tan numerosa, a través del desierto? </a:t>
              </a:r>
            </a:p>
          </p:txBody>
        </p:sp>
      </p:grpSp>
      <p:sp>
        <p:nvSpPr>
          <p:cNvPr name="Freeform 5" id="5"/>
          <p:cNvSpPr/>
          <p:nvPr/>
        </p:nvSpPr>
        <p:spPr>
          <a:xfrm flipH="false" flipV="false" rot="0">
            <a:off x="10138491" y="2655962"/>
            <a:ext cx="6602338" cy="6602338"/>
          </a:xfrm>
          <a:custGeom>
            <a:avLst/>
            <a:gdLst/>
            <a:ahLst/>
            <a:cxnLst/>
            <a:rect r="r" b="b" t="t" l="l"/>
            <a:pathLst>
              <a:path h="6602338" w="6602338">
                <a:moveTo>
                  <a:pt x="0" y="0"/>
                </a:moveTo>
                <a:lnTo>
                  <a:pt x="6602338" y="0"/>
                </a:lnTo>
                <a:lnTo>
                  <a:pt x="6602338" y="6602338"/>
                </a:lnTo>
                <a:lnTo>
                  <a:pt x="0" y="6602338"/>
                </a:lnTo>
                <a:lnTo>
                  <a:pt x="0" y="0"/>
                </a:lnTo>
                <a:close/>
              </a:path>
            </a:pathLst>
          </a:custGeom>
          <a:blipFill>
            <a:blip r:embed="rId2"/>
            <a:stretch>
              <a:fillRect l="0" t="0" r="0" b="0"/>
            </a:stretch>
          </a:blipFill>
        </p:spPr>
      </p:sp>
      <p:sp>
        <p:nvSpPr>
          <p:cNvPr name="TextBox 6" id="6"/>
          <p:cNvSpPr txBox="true"/>
          <p:nvPr/>
        </p:nvSpPr>
        <p:spPr>
          <a:xfrm rot="0">
            <a:off x="1178344" y="951831"/>
            <a:ext cx="7741319" cy="1200960"/>
          </a:xfrm>
          <a:prstGeom prst="rect">
            <a:avLst/>
          </a:prstGeom>
        </p:spPr>
        <p:txBody>
          <a:bodyPr anchor="t" rtlCol="false" tIns="0" lIns="0" bIns="0" rIns="0">
            <a:spAutoFit/>
          </a:bodyPr>
          <a:lstStyle/>
          <a:p>
            <a:pPr algn="l" marL="0" indent="0" lvl="0">
              <a:lnSpc>
                <a:spcPts val="9031"/>
              </a:lnSpc>
            </a:pPr>
            <a:r>
              <a:rPr lang="en-US" b="true" sz="9031">
                <a:solidFill>
                  <a:srgbClr val="2F2E2E"/>
                </a:solidFill>
                <a:latin typeface="Montserrat Bold"/>
                <a:ea typeface="Montserrat Bold"/>
                <a:cs typeface="Montserrat Bold"/>
                <a:sym typeface="Montserrat Bold"/>
              </a:rPr>
              <a:t>Introducción</a:t>
            </a:r>
          </a:p>
        </p:txBody>
      </p:sp>
      <p:grpSp>
        <p:nvGrpSpPr>
          <p:cNvPr name="Group 7" id="7"/>
          <p:cNvGrpSpPr/>
          <p:nvPr/>
        </p:nvGrpSpPr>
        <p:grpSpPr>
          <a:xfrm rot="0">
            <a:off x="16226381" y="9624757"/>
            <a:ext cx="1710612" cy="329336"/>
            <a:chOff x="0" y="0"/>
            <a:chExt cx="450532" cy="86739"/>
          </a:xfrm>
        </p:grpSpPr>
        <p:sp>
          <p:nvSpPr>
            <p:cNvPr name="Freeform 8" id="8"/>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9" id="9"/>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BAA53"/>
        </a:solidFill>
      </p:bgPr>
    </p:bg>
    <p:spTree>
      <p:nvGrpSpPr>
        <p:cNvPr id="1" name=""/>
        <p:cNvGrpSpPr/>
        <p:nvPr/>
      </p:nvGrpSpPr>
      <p:grpSpPr>
        <a:xfrm>
          <a:off x="0" y="0"/>
          <a:ext cx="0" cy="0"/>
          <a:chOff x="0" y="0"/>
          <a:chExt cx="0" cy="0"/>
        </a:xfrm>
      </p:grpSpPr>
      <p:sp>
        <p:nvSpPr>
          <p:cNvPr name="Freeform 2" id="2"/>
          <p:cNvSpPr/>
          <p:nvPr/>
        </p:nvSpPr>
        <p:spPr>
          <a:xfrm flipH="false" flipV="false" rot="0">
            <a:off x="7098336" y="1314658"/>
            <a:ext cx="1681583" cy="1719091"/>
          </a:xfrm>
          <a:custGeom>
            <a:avLst/>
            <a:gdLst/>
            <a:ahLst/>
            <a:cxnLst/>
            <a:rect r="r" b="b" t="t" l="l"/>
            <a:pathLst>
              <a:path h="1719091" w="1681583">
                <a:moveTo>
                  <a:pt x="0" y="0"/>
                </a:moveTo>
                <a:lnTo>
                  <a:pt x="1681583" y="0"/>
                </a:lnTo>
                <a:lnTo>
                  <a:pt x="1681583" y="1719090"/>
                </a:lnTo>
                <a:lnTo>
                  <a:pt x="0" y="17190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17367" y="3477455"/>
            <a:ext cx="6578895" cy="4114800"/>
          </a:xfrm>
          <a:custGeom>
            <a:avLst/>
            <a:gdLst/>
            <a:ahLst/>
            <a:cxnLst/>
            <a:rect r="r" b="b" t="t" l="l"/>
            <a:pathLst>
              <a:path h="4114800" w="6578895">
                <a:moveTo>
                  <a:pt x="0" y="0"/>
                </a:moveTo>
                <a:lnTo>
                  <a:pt x="6578896" y="0"/>
                </a:lnTo>
                <a:lnTo>
                  <a:pt x="65788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9144000" y="1190833"/>
            <a:ext cx="8739988" cy="7875722"/>
          </a:xfrm>
          <a:prstGeom prst="rect">
            <a:avLst/>
          </a:prstGeom>
        </p:spPr>
        <p:txBody>
          <a:bodyPr anchor="t" rtlCol="false" tIns="0" lIns="0" bIns="0" rIns="0">
            <a:spAutoFit/>
          </a:bodyPr>
          <a:lstStyle/>
          <a:p>
            <a:pPr algn="l" marL="0" indent="0" lvl="0">
              <a:lnSpc>
                <a:spcPts val="7809"/>
              </a:lnSpc>
              <a:spcBef>
                <a:spcPct val="0"/>
              </a:spcBef>
            </a:pPr>
            <a:r>
              <a:rPr lang="en-US" sz="5577">
                <a:solidFill>
                  <a:srgbClr val="FAF7EC"/>
                </a:solidFill>
                <a:latin typeface="Montserrat"/>
                <a:ea typeface="Montserrat"/>
                <a:cs typeface="Montserrat"/>
                <a:sym typeface="Montserrat"/>
              </a:rPr>
              <a:t> Hoy veremos cómo Dios hizo provisión para el pueblo en medio de su peregrinación. Cada solución divina es una promesa para los que viajamos por la senda estrecha.</a:t>
            </a:r>
          </a:p>
        </p:txBody>
      </p:sp>
      <p:grpSp>
        <p:nvGrpSpPr>
          <p:cNvPr name="Group 5" id="5"/>
          <p:cNvGrpSpPr/>
          <p:nvPr/>
        </p:nvGrpSpPr>
        <p:grpSpPr>
          <a:xfrm rot="0">
            <a:off x="16226381" y="9624757"/>
            <a:ext cx="1710612" cy="329336"/>
            <a:chOff x="0" y="0"/>
            <a:chExt cx="450532" cy="86739"/>
          </a:xfrm>
        </p:grpSpPr>
        <p:sp>
          <p:nvSpPr>
            <p:cNvPr name="Freeform 6" id="6"/>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7" id="7"/>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F2E2E"/>
        </a:solidFill>
      </p:bgPr>
    </p:bg>
    <p:spTree>
      <p:nvGrpSpPr>
        <p:cNvPr id="1" name=""/>
        <p:cNvGrpSpPr/>
        <p:nvPr/>
      </p:nvGrpSpPr>
      <p:grpSpPr>
        <a:xfrm>
          <a:off x="0" y="0"/>
          <a:ext cx="0" cy="0"/>
          <a:chOff x="0" y="0"/>
          <a:chExt cx="0" cy="0"/>
        </a:xfrm>
      </p:grpSpPr>
      <p:sp>
        <p:nvSpPr>
          <p:cNvPr name="Freeform 2" id="2"/>
          <p:cNvSpPr/>
          <p:nvPr/>
        </p:nvSpPr>
        <p:spPr>
          <a:xfrm flipH="false" flipV="false" rot="0">
            <a:off x="2146531" y="1312347"/>
            <a:ext cx="1681583" cy="1719091"/>
          </a:xfrm>
          <a:custGeom>
            <a:avLst/>
            <a:gdLst/>
            <a:ahLst/>
            <a:cxnLst/>
            <a:rect r="r" b="b" t="t" l="l"/>
            <a:pathLst>
              <a:path h="1719091" w="1681583">
                <a:moveTo>
                  <a:pt x="0" y="0"/>
                </a:moveTo>
                <a:lnTo>
                  <a:pt x="1681583" y="0"/>
                </a:lnTo>
                <a:lnTo>
                  <a:pt x="1681583" y="1719091"/>
                </a:lnTo>
                <a:lnTo>
                  <a:pt x="0" y="17190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311202" y="3835021"/>
            <a:ext cx="9861840" cy="4647392"/>
          </a:xfrm>
          <a:custGeom>
            <a:avLst/>
            <a:gdLst/>
            <a:ahLst/>
            <a:cxnLst/>
            <a:rect r="r" b="b" t="t" l="l"/>
            <a:pathLst>
              <a:path h="4647392" w="9861840">
                <a:moveTo>
                  <a:pt x="0" y="0"/>
                </a:moveTo>
                <a:lnTo>
                  <a:pt x="9861840" y="0"/>
                </a:lnTo>
                <a:lnTo>
                  <a:pt x="9861840" y="4647392"/>
                </a:lnTo>
                <a:lnTo>
                  <a:pt x="0" y="4647392"/>
                </a:lnTo>
                <a:lnTo>
                  <a:pt x="0" y="0"/>
                </a:lnTo>
                <a:close/>
              </a:path>
            </a:pathLst>
          </a:custGeom>
          <a:blipFill>
            <a:blip r:embed="rId4"/>
            <a:stretch>
              <a:fillRect l="0" t="0" r="0" b="0"/>
            </a:stretch>
          </a:blipFill>
        </p:spPr>
      </p:sp>
      <p:sp>
        <p:nvSpPr>
          <p:cNvPr name="TextBox 4" id="4"/>
          <p:cNvSpPr txBox="true"/>
          <p:nvPr/>
        </p:nvSpPr>
        <p:spPr>
          <a:xfrm rot="0">
            <a:off x="5214044" y="1436172"/>
            <a:ext cx="8056156" cy="1257175"/>
          </a:xfrm>
          <a:prstGeom prst="rect">
            <a:avLst/>
          </a:prstGeom>
        </p:spPr>
        <p:txBody>
          <a:bodyPr anchor="t" rtlCol="false" tIns="0" lIns="0" bIns="0" rIns="0">
            <a:spAutoFit/>
          </a:bodyPr>
          <a:lstStyle/>
          <a:p>
            <a:pPr algn="l" marL="0" indent="0" lvl="0">
              <a:lnSpc>
                <a:spcPts val="9646"/>
              </a:lnSpc>
            </a:pPr>
            <a:r>
              <a:rPr lang="en-US" b="true" sz="9100">
                <a:solidFill>
                  <a:srgbClr val="CBAA53"/>
                </a:solidFill>
                <a:latin typeface="Montserrat Bold"/>
                <a:ea typeface="Montserrat Bold"/>
                <a:cs typeface="Montserrat Bold"/>
                <a:sym typeface="Montserrat Bold"/>
              </a:rPr>
              <a:t>BIENVENIDA</a:t>
            </a:r>
          </a:p>
        </p:txBody>
      </p:sp>
      <p:grpSp>
        <p:nvGrpSpPr>
          <p:cNvPr name="Group 5" id="5"/>
          <p:cNvGrpSpPr/>
          <p:nvPr/>
        </p:nvGrpSpPr>
        <p:grpSpPr>
          <a:xfrm rot="0">
            <a:off x="16226381" y="9624757"/>
            <a:ext cx="1710612" cy="329336"/>
            <a:chOff x="0" y="0"/>
            <a:chExt cx="450532" cy="86739"/>
          </a:xfrm>
        </p:grpSpPr>
        <p:sp>
          <p:nvSpPr>
            <p:cNvPr name="Freeform 6" id="6"/>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7" id="7"/>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E0DF"/>
        </a:solidFill>
      </p:bgPr>
    </p:bg>
    <p:spTree>
      <p:nvGrpSpPr>
        <p:cNvPr id="1" name=""/>
        <p:cNvGrpSpPr/>
        <p:nvPr/>
      </p:nvGrpSpPr>
      <p:grpSpPr>
        <a:xfrm>
          <a:off x="0" y="0"/>
          <a:ext cx="0" cy="0"/>
          <a:chOff x="0" y="0"/>
          <a:chExt cx="0" cy="0"/>
        </a:xfrm>
      </p:grpSpPr>
      <p:sp>
        <p:nvSpPr>
          <p:cNvPr name="Freeform 2" id="2"/>
          <p:cNvSpPr/>
          <p:nvPr/>
        </p:nvSpPr>
        <p:spPr>
          <a:xfrm flipH="false" flipV="false" rot="0">
            <a:off x="402678" y="699671"/>
            <a:ext cx="1681583" cy="1719091"/>
          </a:xfrm>
          <a:custGeom>
            <a:avLst/>
            <a:gdLst/>
            <a:ahLst/>
            <a:cxnLst/>
            <a:rect r="r" b="b" t="t" l="l"/>
            <a:pathLst>
              <a:path h="1719091" w="1681583">
                <a:moveTo>
                  <a:pt x="0" y="0"/>
                </a:moveTo>
                <a:lnTo>
                  <a:pt x="1681583" y="0"/>
                </a:lnTo>
                <a:lnTo>
                  <a:pt x="1681583" y="1719090"/>
                </a:lnTo>
                <a:lnTo>
                  <a:pt x="0" y="17190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45786" y="1696294"/>
            <a:ext cx="7627178" cy="7627178"/>
          </a:xfrm>
          <a:custGeom>
            <a:avLst/>
            <a:gdLst/>
            <a:ahLst/>
            <a:cxnLst/>
            <a:rect r="r" b="b" t="t" l="l"/>
            <a:pathLst>
              <a:path h="7627178" w="7627178">
                <a:moveTo>
                  <a:pt x="0" y="0"/>
                </a:moveTo>
                <a:lnTo>
                  <a:pt x="7627178" y="0"/>
                </a:lnTo>
                <a:lnTo>
                  <a:pt x="7627178" y="7627178"/>
                </a:lnTo>
                <a:lnTo>
                  <a:pt x="0" y="7627178"/>
                </a:lnTo>
                <a:lnTo>
                  <a:pt x="0" y="0"/>
                </a:lnTo>
                <a:close/>
              </a:path>
            </a:pathLst>
          </a:custGeom>
          <a:blipFill>
            <a:blip r:embed="rId4"/>
            <a:stretch>
              <a:fillRect l="0" t="0" r="0" b="0"/>
            </a:stretch>
          </a:blipFill>
        </p:spPr>
      </p:sp>
      <p:grpSp>
        <p:nvGrpSpPr>
          <p:cNvPr name="Group 4" id="4"/>
          <p:cNvGrpSpPr/>
          <p:nvPr/>
        </p:nvGrpSpPr>
        <p:grpSpPr>
          <a:xfrm rot="0">
            <a:off x="1028700" y="2041005"/>
            <a:ext cx="8537621" cy="7496834"/>
            <a:chOff x="0" y="0"/>
            <a:chExt cx="2248591" cy="1974475"/>
          </a:xfrm>
        </p:grpSpPr>
        <p:sp>
          <p:nvSpPr>
            <p:cNvPr name="Freeform 5" id="5"/>
            <p:cNvSpPr/>
            <p:nvPr/>
          </p:nvSpPr>
          <p:spPr>
            <a:xfrm flipH="false" flipV="false" rot="0">
              <a:off x="0" y="0"/>
              <a:ext cx="2248591" cy="1974475"/>
            </a:xfrm>
            <a:custGeom>
              <a:avLst/>
              <a:gdLst/>
              <a:ahLst/>
              <a:cxnLst/>
              <a:rect r="r" b="b" t="t" l="l"/>
              <a:pathLst>
                <a:path h="1974475" w="2248591">
                  <a:moveTo>
                    <a:pt x="46247" y="0"/>
                  </a:moveTo>
                  <a:lnTo>
                    <a:pt x="2202345" y="0"/>
                  </a:lnTo>
                  <a:cubicBezTo>
                    <a:pt x="2214610" y="0"/>
                    <a:pt x="2226373" y="4872"/>
                    <a:pt x="2235046" y="13545"/>
                  </a:cubicBezTo>
                  <a:cubicBezTo>
                    <a:pt x="2243719" y="22218"/>
                    <a:pt x="2248591" y="33981"/>
                    <a:pt x="2248591" y="46247"/>
                  </a:cubicBezTo>
                  <a:lnTo>
                    <a:pt x="2248591" y="1928228"/>
                  </a:lnTo>
                  <a:cubicBezTo>
                    <a:pt x="2248591" y="1953770"/>
                    <a:pt x="2227886" y="1974475"/>
                    <a:pt x="2202345" y="1974475"/>
                  </a:cubicBezTo>
                  <a:lnTo>
                    <a:pt x="46247" y="1974475"/>
                  </a:lnTo>
                  <a:cubicBezTo>
                    <a:pt x="33981" y="1974475"/>
                    <a:pt x="22218" y="1969602"/>
                    <a:pt x="13545" y="1960930"/>
                  </a:cubicBezTo>
                  <a:cubicBezTo>
                    <a:pt x="4872" y="1952256"/>
                    <a:pt x="0" y="1940493"/>
                    <a:pt x="0" y="1928228"/>
                  </a:cubicBezTo>
                  <a:lnTo>
                    <a:pt x="0" y="46247"/>
                  </a:lnTo>
                  <a:cubicBezTo>
                    <a:pt x="0" y="33981"/>
                    <a:pt x="4872" y="22218"/>
                    <a:pt x="13545" y="13545"/>
                  </a:cubicBezTo>
                  <a:cubicBezTo>
                    <a:pt x="22218" y="4872"/>
                    <a:pt x="33981" y="0"/>
                    <a:pt x="46247" y="0"/>
                  </a:cubicBezTo>
                  <a:close/>
                </a:path>
              </a:pathLst>
            </a:custGeom>
            <a:solidFill>
              <a:srgbClr val="F6B28D"/>
            </a:solidFill>
          </p:spPr>
        </p:sp>
        <p:sp>
          <p:nvSpPr>
            <p:cNvPr name="TextBox 6" id="6"/>
            <p:cNvSpPr txBox="true"/>
            <p:nvPr/>
          </p:nvSpPr>
          <p:spPr>
            <a:xfrm>
              <a:off x="0" y="-76200"/>
              <a:ext cx="2248591" cy="2050675"/>
            </a:xfrm>
            <a:prstGeom prst="rect">
              <a:avLst/>
            </a:prstGeom>
          </p:spPr>
          <p:txBody>
            <a:bodyPr anchor="ctr" rtlCol="false" tIns="50800" lIns="50800" bIns="50800" rIns="50800"/>
            <a:lstStyle/>
            <a:p>
              <a:pPr algn="ctr">
                <a:lnSpc>
                  <a:spcPts val="5319"/>
                </a:lnSpc>
              </a:pPr>
              <a:r>
                <a:rPr lang="en-US" sz="3799">
                  <a:solidFill>
                    <a:srgbClr val="000000"/>
                  </a:solidFill>
                  <a:latin typeface="Montserrat"/>
                  <a:ea typeface="Montserrat"/>
                  <a:cs typeface="Montserrat"/>
                  <a:sym typeface="Montserrat"/>
                </a:rPr>
                <a:t> </a:t>
              </a:r>
              <a:r>
                <a:rPr lang="en-US" sz="3799">
                  <a:solidFill>
                    <a:srgbClr val="000000"/>
                  </a:solidFill>
                  <a:latin typeface="Montserrat"/>
                  <a:ea typeface="Montserrat"/>
                  <a:cs typeface="Montserrat"/>
                  <a:sym typeface="Montserrat"/>
                </a:rPr>
                <a:t>El maná simbolizaba la fidelidad de Dios al suplir sus necesidades diarias y al enseñarles a depender únicamente de él para su sustento. Cada familia recogía lo necesario para el día, aprendiendo la importancia de la confianza y la obediencia a las instrucciones divinas. Dios ha sido siempre el proveedor y sustentador de su pueblo. </a:t>
              </a:r>
            </a:p>
          </p:txBody>
        </p:sp>
      </p:grpSp>
      <p:sp>
        <p:nvSpPr>
          <p:cNvPr name="TextBox 7" id="7"/>
          <p:cNvSpPr txBox="true"/>
          <p:nvPr/>
        </p:nvSpPr>
        <p:spPr>
          <a:xfrm rot="0">
            <a:off x="4178634" y="313343"/>
            <a:ext cx="9084856" cy="1245873"/>
          </a:xfrm>
          <a:prstGeom prst="rect">
            <a:avLst/>
          </a:prstGeom>
        </p:spPr>
        <p:txBody>
          <a:bodyPr anchor="t" rtlCol="false" tIns="0" lIns="0" bIns="0" rIns="0">
            <a:spAutoFit/>
          </a:bodyPr>
          <a:lstStyle/>
          <a:p>
            <a:pPr algn="l">
              <a:lnSpc>
                <a:spcPts val="9540"/>
              </a:lnSpc>
            </a:pPr>
            <a:r>
              <a:rPr lang="en-US" b="true" sz="9000">
                <a:solidFill>
                  <a:srgbClr val="2F2E2E"/>
                </a:solidFill>
                <a:latin typeface="Montserrat Bold"/>
                <a:ea typeface="Montserrat Bold"/>
                <a:cs typeface="Montserrat Bold"/>
                <a:sym typeface="Montserrat Bold"/>
              </a:rPr>
              <a:t>El maná</a:t>
            </a:r>
          </a:p>
        </p:txBody>
      </p:sp>
      <p:sp>
        <p:nvSpPr>
          <p:cNvPr name="Freeform 8" id="8"/>
          <p:cNvSpPr/>
          <p:nvPr/>
        </p:nvSpPr>
        <p:spPr>
          <a:xfrm flipH="false" flipV="false" rot="0">
            <a:off x="1979134" y="211573"/>
            <a:ext cx="1378218" cy="1378218"/>
          </a:xfrm>
          <a:custGeom>
            <a:avLst/>
            <a:gdLst/>
            <a:ahLst/>
            <a:cxnLst/>
            <a:rect r="r" b="b" t="t" l="l"/>
            <a:pathLst>
              <a:path h="1378218" w="1378218">
                <a:moveTo>
                  <a:pt x="0" y="0"/>
                </a:moveTo>
                <a:lnTo>
                  <a:pt x="1378219" y="0"/>
                </a:lnTo>
                <a:lnTo>
                  <a:pt x="1378219" y="1378218"/>
                </a:lnTo>
                <a:lnTo>
                  <a:pt x="0" y="13782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16226381" y="9624757"/>
            <a:ext cx="1710612" cy="329336"/>
            <a:chOff x="0" y="0"/>
            <a:chExt cx="450532" cy="86739"/>
          </a:xfrm>
        </p:grpSpPr>
        <p:sp>
          <p:nvSpPr>
            <p:cNvPr name="Freeform 10" id="10"/>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1" id="11"/>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E0DF"/>
        </a:solidFill>
      </p:bgPr>
    </p:bg>
    <p:spTree>
      <p:nvGrpSpPr>
        <p:cNvPr id="1" name=""/>
        <p:cNvGrpSpPr/>
        <p:nvPr/>
      </p:nvGrpSpPr>
      <p:grpSpPr>
        <a:xfrm>
          <a:off x="0" y="0"/>
          <a:ext cx="0" cy="0"/>
          <a:chOff x="0" y="0"/>
          <a:chExt cx="0" cy="0"/>
        </a:xfrm>
      </p:grpSpPr>
      <p:sp>
        <p:nvSpPr>
          <p:cNvPr name="Freeform 2" id="2"/>
          <p:cNvSpPr/>
          <p:nvPr/>
        </p:nvSpPr>
        <p:spPr>
          <a:xfrm flipH="false" flipV="false" rot="0">
            <a:off x="5993468" y="1146934"/>
            <a:ext cx="1681583" cy="1719091"/>
          </a:xfrm>
          <a:custGeom>
            <a:avLst/>
            <a:gdLst/>
            <a:ahLst/>
            <a:cxnLst/>
            <a:rect r="r" b="b" t="t" l="l"/>
            <a:pathLst>
              <a:path h="1719091" w="1681583">
                <a:moveTo>
                  <a:pt x="0" y="0"/>
                </a:moveTo>
                <a:lnTo>
                  <a:pt x="1681584" y="0"/>
                </a:lnTo>
                <a:lnTo>
                  <a:pt x="1681584" y="1719091"/>
                </a:lnTo>
                <a:lnTo>
                  <a:pt x="0" y="17190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67222" y="6631043"/>
            <a:ext cx="6057146" cy="2824144"/>
          </a:xfrm>
          <a:custGeom>
            <a:avLst/>
            <a:gdLst/>
            <a:ahLst/>
            <a:cxnLst/>
            <a:rect r="r" b="b" t="t" l="l"/>
            <a:pathLst>
              <a:path h="2824144" w="6057146">
                <a:moveTo>
                  <a:pt x="0" y="0"/>
                </a:moveTo>
                <a:lnTo>
                  <a:pt x="6057145" y="0"/>
                </a:lnTo>
                <a:lnTo>
                  <a:pt x="6057145" y="2824145"/>
                </a:lnTo>
                <a:lnTo>
                  <a:pt x="0" y="2824145"/>
                </a:lnTo>
                <a:lnTo>
                  <a:pt x="0" y="0"/>
                </a:lnTo>
                <a:close/>
              </a:path>
            </a:pathLst>
          </a:custGeom>
          <a:blipFill>
            <a:blip r:embed="rId4"/>
            <a:stretch>
              <a:fillRect l="0" t="0" r="0" b="0"/>
            </a:stretch>
          </a:blipFill>
        </p:spPr>
      </p:sp>
      <p:grpSp>
        <p:nvGrpSpPr>
          <p:cNvPr name="Group 4" id="4"/>
          <p:cNvGrpSpPr/>
          <p:nvPr/>
        </p:nvGrpSpPr>
        <p:grpSpPr>
          <a:xfrm rot="0">
            <a:off x="7600950" y="3013417"/>
            <a:ext cx="10018680" cy="6549814"/>
            <a:chOff x="0" y="0"/>
            <a:chExt cx="2638665" cy="1725054"/>
          </a:xfrm>
        </p:grpSpPr>
        <p:sp>
          <p:nvSpPr>
            <p:cNvPr name="Freeform 5" id="5"/>
            <p:cNvSpPr/>
            <p:nvPr/>
          </p:nvSpPr>
          <p:spPr>
            <a:xfrm flipH="false" flipV="false" rot="0">
              <a:off x="0" y="0"/>
              <a:ext cx="2638665" cy="1725054"/>
            </a:xfrm>
            <a:custGeom>
              <a:avLst/>
              <a:gdLst/>
              <a:ahLst/>
              <a:cxnLst/>
              <a:rect r="r" b="b" t="t" l="l"/>
              <a:pathLst>
                <a:path h="1725054" w="2638665">
                  <a:moveTo>
                    <a:pt x="39410" y="0"/>
                  </a:moveTo>
                  <a:lnTo>
                    <a:pt x="2599255" y="0"/>
                  </a:lnTo>
                  <a:cubicBezTo>
                    <a:pt x="2621020" y="0"/>
                    <a:pt x="2638665" y="17645"/>
                    <a:pt x="2638665" y="39410"/>
                  </a:cubicBezTo>
                  <a:lnTo>
                    <a:pt x="2638665" y="1685644"/>
                  </a:lnTo>
                  <a:cubicBezTo>
                    <a:pt x="2638665" y="1707410"/>
                    <a:pt x="2621020" y="1725054"/>
                    <a:pt x="2599255" y="1725054"/>
                  </a:cubicBezTo>
                  <a:lnTo>
                    <a:pt x="39410" y="1725054"/>
                  </a:lnTo>
                  <a:cubicBezTo>
                    <a:pt x="17645" y="1725054"/>
                    <a:pt x="0" y="1707410"/>
                    <a:pt x="0" y="1685644"/>
                  </a:cubicBezTo>
                  <a:lnTo>
                    <a:pt x="0" y="39410"/>
                  </a:lnTo>
                  <a:cubicBezTo>
                    <a:pt x="0" y="17645"/>
                    <a:pt x="17645" y="0"/>
                    <a:pt x="39410" y="0"/>
                  </a:cubicBezTo>
                  <a:close/>
                </a:path>
              </a:pathLst>
            </a:custGeom>
            <a:solidFill>
              <a:srgbClr val="F6B28D"/>
            </a:solidFill>
          </p:spPr>
        </p:sp>
        <p:sp>
          <p:nvSpPr>
            <p:cNvPr name="TextBox 6" id="6"/>
            <p:cNvSpPr txBox="true"/>
            <p:nvPr/>
          </p:nvSpPr>
          <p:spPr>
            <a:xfrm>
              <a:off x="0" y="-76200"/>
              <a:ext cx="2638665" cy="1801254"/>
            </a:xfrm>
            <a:prstGeom prst="rect">
              <a:avLst/>
            </a:prstGeom>
          </p:spPr>
          <p:txBody>
            <a:bodyPr anchor="ctr" rtlCol="false" tIns="50800" lIns="50800" bIns="50800" rIns="50800"/>
            <a:lstStyle/>
            <a:p>
              <a:pPr algn="ctr">
                <a:lnSpc>
                  <a:spcPts val="5739"/>
                </a:lnSpc>
              </a:pPr>
              <a:r>
                <a:rPr lang="en-US" sz="4099">
                  <a:solidFill>
                    <a:srgbClr val="000000"/>
                  </a:solidFill>
                  <a:latin typeface="Montserrat"/>
                  <a:ea typeface="Montserrat"/>
                  <a:cs typeface="Montserrat"/>
                  <a:sym typeface="Montserrat"/>
                </a:rPr>
                <a:t> </a:t>
              </a:r>
              <a:r>
                <a:rPr lang="en-US" sz="4099">
                  <a:solidFill>
                    <a:srgbClr val="000000"/>
                  </a:solidFill>
                  <a:latin typeface="Montserrat"/>
                  <a:ea typeface="Montserrat"/>
                  <a:cs typeface="Montserrat"/>
                  <a:sym typeface="Montserrat"/>
                </a:rPr>
                <a:t>Ante el desafío de la alimentación del pueblo en el árido desierto, Dios proveyó maná, un alimento milagroso que descendía cada mañana como rocío sobre el desierto. Este pan celestial era suficiente para alimentar a toda la nación de Israel durante los 40 años de su peregrinación. </a:t>
              </a:r>
            </a:p>
          </p:txBody>
        </p:sp>
      </p:grpSp>
      <p:sp>
        <p:nvSpPr>
          <p:cNvPr name="TextBox 7" id="7"/>
          <p:cNvSpPr txBox="true"/>
          <p:nvPr/>
        </p:nvSpPr>
        <p:spPr>
          <a:xfrm rot="0">
            <a:off x="7933884" y="1445455"/>
            <a:ext cx="9084856" cy="1245873"/>
          </a:xfrm>
          <a:prstGeom prst="rect">
            <a:avLst/>
          </a:prstGeom>
        </p:spPr>
        <p:txBody>
          <a:bodyPr anchor="t" rtlCol="false" tIns="0" lIns="0" bIns="0" rIns="0">
            <a:spAutoFit/>
          </a:bodyPr>
          <a:lstStyle/>
          <a:p>
            <a:pPr algn="l" marL="0" indent="0" lvl="0">
              <a:lnSpc>
                <a:spcPts val="9540"/>
              </a:lnSpc>
            </a:pPr>
            <a:r>
              <a:rPr lang="en-US" b="true" sz="9000">
                <a:solidFill>
                  <a:srgbClr val="2F2E2E"/>
                </a:solidFill>
                <a:latin typeface="Montserrat Bold"/>
                <a:ea typeface="Montserrat Bold"/>
                <a:cs typeface="Montserrat Bold"/>
                <a:sym typeface="Montserrat Bold"/>
              </a:rPr>
              <a:t>HIMNO INICIAL</a:t>
            </a:r>
          </a:p>
        </p:txBody>
      </p:sp>
      <p:sp>
        <p:nvSpPr>
          <p:cNvPr name="TextBox 8" id="8"/>
          <p:cNvSpPr txBox="true"/>
          <p:nvPr/>
        </p:nvSpPr>
        <p:spPr>
          <a:xfrm rot="0">
            <a:off x="1968769" y="2453203"/>
            <a:ext cx="3654052" cy="3731242"/>
          </a:xfrm>
          <a:prstGeom prst="rect">
            <a:avLst/>
          </a:prstGeom>
        </p:spPr>
        <p:txBody>
          <a:bodyPr anchor="t" rtlCol="false" tIns="0" lIns="0" bIns="0" rIns="0">
            <a:spAutoFit/>
          </a:bodyPr>
          <a:lstStyle/>
          <a:p>
            <a:pPr algn="ctr">
              <a:lnSpc>
                <a:spcPts val="17500"/>
              </a:lnSpc>
            </a:pPr>
            <a:r>
              <a:rPr lang="en-US" sz="12500" b="true">
                <a:solidFill>
                  <a:srgbClr val="2F2E2E"/>
                </a:solidFill>
                <a:latin typeface="Montserrat Bold"/>
                <a:ea typeface="Montserrat Bold"/>
                <a:cs typeface="Montserrat Bold"/>
                <a:sym typeface="Montserrat Bold"/>
              </a:rPr>
              <a:t># 55</a:t>
            </a:r>
          </a:p>
          <a:p>
            <a:pPr algn="ctr" marL="0" indent="0" lvl="0">
              <a:lnSpc>
                <a:spcPts val="5881"/>
              </a:lnSpc>
              <a:spcBef>
                <a:spcPct val="0"/>
              </a:spcBef>
            </a:pPr>
            <a:r>
              <a:rPr lang="en-US" b="true" sz="4201">
                <a:solidFill>
                  <a:srgbClr val="2F2E2E"/>
                </a:solidFill>
                <a:latin typeface="Montserrat Bold"/>
                <a:ea typeface="Montserrat Bold"/>
                <a:cs typeface="Montserrat Bold"/>
                <a:sym typeface="Montserrat Bold"/>
              </a:rPr>
              <a:t>Grande es tu tu fidelidad</a:t>
            </a:r>
          </a:p>
        </p:txBody>
      </p:sp>
      <p:grpSp>
        <p:nvGrpSpPr>
          <p:cNvPr name="Group 9" id="9"/>
          <p:cNvGrpSpPr/>
          <p:nvPr/>
        </p:nvGrpSpPr>
        <p:grpSpPr>
          <a:xfrm rot="0">
            <a:off x="16226381" y="9624757"/>
            <a:ext cx="1710612" cy="329336"/>
            <a:chOff x="0" y="0"/>
            <a:chExt cx="450532" cy="86739"/>
          </a:xfrm>
        </p:grpSpPr>
        <p:sp>
          <p:nvSpPr>
            <p:cNvPr name="Freeform 10" id="10"/>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1" id="11"/>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626987" y="3366120"/>
            <a:ext cx="11845898" cy="6401212"/>
            <a:chOff x="0" y="0"/>
            <a:chExt cx="3119907" cy="1685916"/>
          </a:xfrm>
        </p:grpSpPr>
        <p:sp>
          <p:nvSpPr>
            <p:cNvPr name="Freeform 4" id="4"/>
            <p:cNvSpPr/>
            <p:nvPr/>
          </p:nvSpPr>
          <p:spPr>
            <a:xfrm flipH="false" flipV="false" rot="0">
              <a:off x="0" y="0"/>
              <a:ext cx="3119907" cy="1685916"/>
            </a:xfrm>
            <a:custGeom>
              <a:avLst/>
              <a:gdLst/>
              <a:ahLst/>
              <a:cxnLst/>
              <a:rect r="r" b="b" t="t" l="l"/>
              <a:pathLst>
                <a:path h="1685916" w="3119907">
                  <a:moveTo>
                    <a:pt x="0" y="0"/>
                  </a:moveTo>
                  <a:lnTo>
                    <a:pt x="3119907" y="0"/>
                  </a:lnTo>
                  <a:lnTo>
                    <a:pt x="3119907" y="1685916"/>
                  </a:lnTo>
                  <a:lnTo>
                    <a:pt x="0" y="1685916"/>
                  </a:lnTo>
                  <a:close/>
                </a:path>
              </a:pathLst>
            </a:custGeom>
            <a:solidFill>
              <a:srgbClr val="CBAA53"/>
            </a:solidFill>
          </p:spPr>
        </p:sp>
        <p:sp>
          <p:nvSpPr>
            <p:cNvPr name="TextBox 5" id="5"/>
            <p:cNvSpPr txBox="true"/>
            <p:nvPr/>
          </p:nvSpPr>
          <p:spPr>
            <a:xfrm>
              <a:off x="0" y="-38100"/>
              <a:ext cx="3119907" cy="1724016"/>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1170999" y="3772455"/>
            <a:ext cx="10757873" cy="5268712"/>
          </a:xfrm>
          <a:prstGeom prst="rect">
            <a:avLst/>
          </a:prstGeom>
        </p:spPr>
        <p:txBody>
          <a:bodyPr anchor="t" rtlCol="false" tIns="0" lIns="0" bIns="0" rIns="0">
            <a:spAutoFit/>
          </a:bodyPr>
          <a:lstStyle/>
          <a:p>
            <a:pPr algn="ctr" marL="0" indent="0" lvl="0">
              <a:lnSpc>
                <a:spcPts val="3804"/>
              </a:lnSpc>
            </a:pPr>
            <a:r>
              <a:rPr lang="en-US" sz="3804">
                <a:solidFill>
                  <a:srgbClr val="FAF7EC"/>
                </a:solidFill>
                <a:latin typeface="Montserrat"/>
                <a:ea typeface="Montserrat"/>
                <a:cs typeface="Montserrat"/>
                <a:sym typeface="Montserrat"/>
              </a:rPr>
              <a:t>Ante la desesperación por la falta de agua en el desierto, Dios ordenó a Moisés que golpeara una roca en Horeb, de la cual brotó agua abundante para satisfacer la sed del pueblo y sus rebaños. Este milagro no solo proveyó un recurso vital, sino que también demostró la capacidad de Dios de transformar circunstancias imposibles. El agua de la roca señaló la presencia de Dios en medio de las dificultades,un recordatorio constante de su poder y provisión.</a:t>
            </a:r>
          </a:p>
        </p:txBody>
      </p:sp>
      <p:sp>
        <p:nvSpPr>
          <p:cNvPr name="TextBox 7" id="7"/>
          <p:cNvSpPr txBox="true"/>
          <p:nvPr/>
        </p:nvSpPr>
        <p:spPr>
          <a:xfrm rot="0">
            <a:off x="5049854" y="1152525"/>
            <a:ext cx="9084856" cy="1245873"/>
          </a:xfrm>
          <a:prstGeom prst="rect">
            <a:avLst/>
          </a:prstGeom>
        </p:spPr>
        <p:txBody>
          <a:bodyPr anchor="t" rtlCol="false" tIns="0" lIns="0" bIns="0" rIns="0">
            <a:spAutoFit/>
          </a:bodyPr>
          <a:lstStyle/>
          <a:p>
            <a:pPr algn="l" marL="0" indent="0" lvl="0">
              <a:lnSpc>
                <a:spcPts val="9540"/>
              </a:lnSpc>
            </a:pPr>
            <a:r>
              <a:rPr lang="en-US" b="true" sz="9000">
                <a:solidFill>
                  <a:srgbClr val="2F2E2E"/>
                </a:solidFill>
                <a:latin typeface="Montserrat Bold"/>
                <a:ea typeface="Montserrat Bold"/>
                <a:cs typeface="Montserrat Bold"/>
                <a:sym typeface="Montserrat Bold"/>
              </a:rPr>
              <a:t>Agua</a:t>
            </a:r>
          </a:p>
        </p:txBody>
      </p:sp>
      <p:sp>
        <p:nvSpPr>
          <p:cNvPr name="Freeform 8" id="8"/>
          <p:cNvSpPr/>
          <p:nvPr/>
        </p:nvSpPr>
        <p:spPr>
          <a:xfrm flipH="false" flipV="false" rot="0">
            <a:off x="2817753" y="1028700"/>
            <a:ext cx="1378218" cy="1378218"/>
          </a:xfrm>
          <a:custGeom>
            <a:avLst/>
            <a:gdLst/>
            <a:ahLst/>
            <a:cxnLst/>
            <a:rect r="r" b="b" t="t" l="l"/>
            <a:pathLst>
              <a:path h="1378218" w="1378218">
                <a:moveTo>
                  <a:pt x="0" y="0"/>
                </a:moveTo>
                <a:lnTo>
                  <a:pt x="1378218" y="0"/>
                </a:lnTo>
                <a:lnTo>
                  <a:pt x="1378218" y="1378218"/>
                </a:lnTo>
                <a:lnTo>
                  <a:pt x="0" y="13782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9" id="9"/>
          <p:cNvGrpSpPr/>
          <p:nvPr/>
        </p:nvGrpSpPr>
        <p:grpSpPr>
          <a:xfrm rot="0">
            <a:off x="16226381" y="9624757"/>
            <a:ext cx="1710612" cy="329336"/>
            <a:chOff x="0" y="0"/>
            <a:chExt cx="450532" cy="86739"/>
          </a:xfrm>
        </p:grpSpPr>
        <p:sp>
          <p:nvSpPr>
            <p:cNvPr name="Freeform 10" id="10"/>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1" id="11"/>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E0DF"/>
        </a:solidFill>
      </p:bgPr>
    </p:bg>
    <p:spTree>
      <p:nvGrpSpPr>
        <p:cNvPr id="1" name=""/>
        <p:cNvGrpSpPr/>
        <p:nvPr/>
      </p:nvGrpSpPr>
      <p:grpSpPr>
        <a:xfrm>
          <a:off x="0" y="0"/>
          <a:ext cx="0" cy="0"/>
          <a:chOff x="0" y="0"/>
          <a:chExt cx="0" cy="0"/>
        </a:xfrm>
      </p:grpSpPr>
      <p:grpSp>
        <p:nvGrpSpPr>
          <p:cNvPr name="Group 2" id="2"/>
          <p:cNvGrpSpPr/>
          <p:nvPr/>
        </p:nvGrpSpPr>
        <p:grpSpPr>
          <a:xfrm rot="0">
            <a:off x="1257504" y="3646919"/>
            <a:ext cx="7195243" cy="5611381"/>
            <a:chOff x="0" y="0"/>
            <a:chExt cx="1895043" cy="1477895"/>
          </a:xfrm>
        </p:grpSpPr>
        <p:sp>
          <p:nvSpPr>
            <p:cNvPr name="Freeform 3" id="3"/>
            <p:cNvSpPr/>
            <p:nvPr/>
          </p:nvSpPr>
          <p:spPr>
            <a:xfrm flipH="false" flipV="false" rot="0">
              <a:off x="0" y="0"/>
              <a:ext cx="1895043" cy="1477895"/>
            </a:xfrm>
            <a:custGeom>
              <a:avLst/>
              <a:gdLst/>
              <a:ahLst/>
              <a:cxnLst/>
              <a:rect r="r" b="b" t="t" l="l"/>
              <a:pathLst>
                <a:path h="1477895" w="1895043">
                  <a:moveTo>
                    <a:pt x="54875" y="0"/>
                  </a:moveTo>
                  <a:lnTo>
                    <a:pt x="1840168" y="0"/>
                  </a:lnTo>
                  <a:cubicBezTo>
                    <a:pt x="1854722" y="0"/>
                    <a:pt x="1868680" y="5781"/>
                    <a:pt x="1878971" y="16072"/>
                  </a:cubicBezTo>
                  <a:cubicBezTo>
                    <a:pt x="1889262" y="26364"/>
                    <a:pt x="1895043" y="40321"/>
                    <a:pt x="1895043" y="54875"/>
                  </a:cubicBezTo>
                  <a:lnTo>
                    <a:pt x="1895043" y="1423020"/>
                  </a:lnTo>
                  <a:cubicBezTo>
                    <a:pt x="1895043" y="1437573"/>
                    <a:pt x="1889262" y="1451531"/>
                    <a:pt x="1878971" y="1461822"/>
                  </a:cubicBezTo>
                  <a:cubicBezTo>
                    <a:pt x="1868680" y="1472113"/>
                    <a:pt x="1854722" y="1477895"/>
                    <a:pt x="1840168" y="1477895"/>
                  </a:cubicBezTo>
                  <a:lnTo>
                    <a:pt x="54875" y="1477895"/>
                  </a:lnTo>
                  <a:cubicBezTo>
                    <a:pt x="40321" y="1477895"/>
                    <a:pt x="26364" y="1472113"/>
                    <a:pt x="16072" y="1461822"/>
                  </a:cubicBezTo>
                  <a:cubicBezTo>
                    <a:pt x="5781" y="1451531"/>
                    <a:pt x="0" y="1437573"/>
                    <a:pt x="0" y="1423020"/>
                  </a:cubicBezTo>
                  <a:lnTo>
                    <a:pt x="0" y="54875"/>
                  </a:lnTo>
                  <a:cubicBezTo>
                    <a:pt x="0" y="40321"/>
                    <a:pt x="5781" y="26364"/>
                    <a:pt x="16072" y="16072"/>
                  </a:cubicBezTo>
                  <a:cubicBezTo>
                    <a:pt x="26364" y="5781"/>
                    <a:pt x="40321" y="0"/>
                    <a:pt x="54875" y="0"/>
                  </a:cubicBezTo>
                  <a:close/>
                </a:path>
              </a:pathLst>
            </a:custGeom>
            <a:solidFill>
              <a:srgbClr val="F6B28D"/>
            </a:solidFill>
          </p:spPr>
        </p:sp>
        <p:sp>
          <p:nvSpPr>
            <p:cNvPr name="TextBox 4" id="4"/>
            <p:cNvSpPr txBox="true"/>
            <p:nvPr/>
          </p:nvSpPr>
          <p:spPr>
            <a:xfrm>
              <a:off x="0" y="-85725"/>
              <a:ext cx="1895043" cy="1563620"/>
            </a:xfrm>
            <a:prstGeom prst="rect">
              <a:avLst/>
            </a:prstGeom>
          </p:spPr>
          <p:txBody>
            <a:bodyPr anchor="ctr" rtlCol="false" tIns="50800" lIns="50800" bIns="50800" rIns="50800"/>
            <a:lstStyle/>
            <a:p>
              <a:pPr algn="ctr">
                <a:lnSpc>
                  <a:spcPts val="6019"/>
                </a:lnSpc>
              </a:pPr>
              <a:r>
                <a:rPr lang="en-US" sz="4299">
                  <a:solidFill>
                    <a:srgbClr val="000000"/>
                  </a:solidFill>
                  <a:latin typeface="Montserrat"/>
                  <a:ea typeface="Montserrat"/>
                  <a:cs typeface="Montserrat"/>
                  <a:sym typeface="Montserrat"/>
                </a:rPr>
                <a:t>La provisión divina para Israel en el desierto es sintetizada en nuestra lectura bíblica de esta mañana, que se encuentra en </a:t>
              </a:r>
              <a:r>
                <a:rPr lang="en-US" b="true" sz="4299">
                  <a:solidFill>
                    <a:srgbClr val="000000"/>
                  </a:solidFill>
                  <a:latin typeface="Montserrat Bold"/>
                  <a:ea typeface="Montserrat Bold"/>
                  <a:cs typeface="Montserrat Bold"/>
                  <a:sym typeface="Montserrat Bold"/>
                </a:rPr>
                <a:t>Nehemías 9: 21 </a:t>
              </a:r>
              <a:r>
                <a:rPr lang="en-US" sz="4299">
                  <a:solidFill>
                    <a:srgbClr val="000000"/>
                  </a:solidFill>
                  <a:latin typeface="Montserrat"/>
                  <a:ea typeface="Montserrat"/>
                  <a:cs typeface="Montserrat"/>
                  <a:sym typeface="Montserrat"/>
                </a:rPr>
                <a:t>(leer).</a:t>
              </a:r>
            </a:p>
          </p:txBody>
        </p:sp>
      </p:grpSp>
      <p:sp>
        <p:nvSpPr>
          <p:cNvPr name="Freeform 5" id="5"/>
          <p:cNvSpPr/>
          <p:nvPr/>
        </p:nvSpPr>
        <p:spPr>
          <a:xfrm flipH="false" flipV="false" rot="0">
            <a:off x="11947757" y="4014768"/>
            <a:ext cx="5115866" cy="2014372"/>
          </a:xfrm>
          <a:custGeom>
            <a:avLst/>
            <a:gdLst/>
            <a:ahLst/>
            <a:cxnLst/>
            <a:rect r="r" b="b" t="t" l="l"/>
            <a:pathLst>
              <a:path h="2014372" w="5115866">
                <a:moveTo>
                  <a:pt x="0" y="0"/>
                </a:moveTo>
                <a:lnTo>
                  <a:pt x="5115865" y="0"/>
                </a:lnTo>
                <a:lnTo>
                  <a:pt x="5115865" y="2014372"/>
                </a:lnTo>
                <a:lnTo>
                  <a:pt x="0" y="20143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1488667" y="6029140"/>
            <a:ext cx="4564159" cy="3788252"/>
          </a:xfrm>
          <a:custGeom>
            <a:avLst/>
            <a:gdLst/>
            <a:ahLst/>
            <a:cxnLst/>
            <a:rect r="r" b="b" t="t" l="l"/>
            <a:pathLst>
              <a:path h="3788252" w="4564159">
                <a:moveTo>
                  <a:pt x="0" y="0"/>
                </a:moveTo>
                <a:lnTo>
                  <a:pt x="4564160" y="0"/>
                </a:lnTo>
                <a:lnTo>
                  <a:pt x="4564160" y="3788253"/>
                </a:lnTo>
                <a:lnTo>
                  <a:pt x="0" y="3788253"/>
                </a:lnTo>
                <a:lnTo>
                  <a:pt x="0" y="0"/>
                </a:lnTo>
                <a:close/>
              </a:path>
            </a:pathLst>
          </a:custGeom>
          <a:blipFill>
            <a:blip r:embed="rId4"/>
            <a:stretch>
              <a:fillRect l="0" t="0" r="0" b="0"/>
            </a:stretch>
          </a:blipFill>
        </p:spPr>
      </p:sp>
      <p:sp>
        <p:nvSpPr>
          <p:cNvPr name="TextBox 7" id="7"/>
          <p:cNvSpPr txBox="true"/>
          <p:nvPr/>
        </p:nvSpPr>
        <p:spPr>
          <a:xfrm rot="0">
            <a:off x="1760675" y="986508"/>
            <a:ext cx="14390486" cy="2343156"/>
          </a:xfrm>
          <a:prstGeom prst="rect">
            <a:avLst/>
          </a:prstGeom>
        </p:spPr>
        <p:txBody>
          <a:bodyPr anchor="t" rtlCol="false" tIns="0" lIns="0" bIns="0" rIns="0">
            <a:spAutoFit/>
          </a:bodyPr>
          <a:lstStyle/>
          <a:p>
            <a:pPr algn="ctr" marL="0" indent="0" lvl="0">
              <a:lnSpc>
                <a:spcPts val="9000"/>
              </a:lnSpc>
            </a:pPr>
            <a:r>
              <a:rPr lang="en-US" b="true" sz="9000">
                <a:solidFill>
                  <a:srgbClr val="000000"/>
                </a:solidFill>
                <a:latin typeface="Montserrat Bold"/>
                <a:ea typeface="Montserrat Bold"/>
                <a:cs typeface="Montserrat Bold"/>
                <a:sym typeface="Montserrat Bold"/>
              </a:rPr>
              <a:t>LECTURA BÍBLICA Y ORACIÓN</a:t>
            </a:r>
          </a:p>
        </p:txBody>
      </p:sp>
      <p:grpSp>
        <p:nvGrpSpPr>
          <p:cNvPr name="Group 8" id="8"/>
          <p:cNvGrpSpPr/>
          <p:nvPr/>
        </p:nvGrpSpPr>
        <p:grpSpPr>
          <a:xfrm rot="0">
            <a:off x="16226381" y="9624757"/>
            <a:ext cx="1710612" cy="329336"/>
            <a:chOff x="0" y="0"/>
            <a:chExt cx="450532" cy="86739"/>
          </a:xfrm>
        </p:grpSpPr>
        <p:sp>
          <p:nvSpPr>
            <p:cNvPr name="Freeform 9" id="9"/>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0" id="10"/>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E0DF"/>
        </a:solidFill>
      </p:bgPr>
    </p:bg>
    <p:spTree>
      <p:nvGrpSpPr>
        <p:cNvPr id="1" name=""/>
        <p:cNvGrpSpPr/>
        <p:nvPr/>
      </p:nvGrpSpPr>
      <p:grpSpPr>
        <a:xfrm>
          <a:off x="0" y="0"/>
          <a:ext cx="0" cy="0"/>
          <a:chOff x="0" y="0"/>
          <a:chExt cx="0" cy="0"/>
        </a:xfrm>
      </p:grpSpPr>
      <p:sp>
        <p:nvSpPr>
          <p:cNvPr name="Freeform 2" id="2"/>
          <p:cNvSpPr/>
          <p:nvPr/>
        </p:nvSpPr>
        <p:spPr>
          <a:xfrm flipH="false" flipV="false" rot="0">
            <a:off x="5993468" y="1146934"/>
            <a:ext cx="1681583" cy="1719091"/>
          </a:xfrm>
          <a:custGeom>
            <a:avLst/>
            <a:gdLst/>
            <a:ahLst/>
            <a:cxnLst/>
            <a:rect r="r" b="b" t="t" l="l"/>
            <a:pathLst>
              <a:path h="1719091" w="1681583">
                <a:moveTo>
                  <a:pt x="0" y="0"/>
                </a:moveTo>
                <a:lnTo>
                  <a:pt x="1681584" y="0"/>
                </a:lnTo>
                <a:lnTo>
                  <a:pt x="1681584" y="1719091"/>
                </a:lnTo>
                <a:lnTo>
                  <a:pt x="0" y="17190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72312" y="2006479"/>
            <a:ext cx="10242312" cy="7731263"/>
            <a:chOff x="0" y="0"/>
            <a:chExt cx="2697564" cy="2036218"/>
          </a:xfrm>
        </p:grpSpPr>
        <p:sp>
          <p:nvSpPr>
            <p:cNvPr name="Freeform 4" id="4"/>
            <p:cNvSpPr/>
            <p:nvPr/>
          </p:nvSpPr>
          <p:spPr>
            <a:xfrm flipH="false" flipV="false" rot="0">
              <a:off x="0" y="0"/>
              <a:ext cx="2697564" cy="2036218"/>
            </a:xfrm>
            <a:custGeom>
              <a:avLst/>
              <a:gdLst/>
              <a:ahLst/>
              <a:cxnLst/>
              <a:rect r="r" b="b" t="t" l="l"/>
              <a:pathLst>
                <a:path h="2036218" w="2697564">
                  <a:moveTo>
                    <a:pt x="38550" y="0"/>
                  </a:moveTo>
                  <a:lnTo>
                    <a:pt x="2659014" y="0"/>
                  </a:lnTo>
                  <a:cubicBezTo>
                    <a:pt x="2680304" y="0"/>
                    <a:pt x="2697564" y="17259"/>
                    <a:pt x="2697564" y="38550"/>
                  </a:cubicBezTo>
                  <a:lnTo>
                    <a:pt x="2697564" y="1997668"/>
                  </a:lnTo>
                  <a:cubicBezTo>
                    <a:pt x="2697564" y="2007892"/>
                    <a:pt x="2693502" y="2017697"/>
                    <a:pt x="2686273" y="2024927"/>
                  </a:cubicBezTo>
                  <a:cubicBezTo>
                    <a:pt x="2679043" y="2032156"/>
                    <a:pt x="2669238" y="2036218"/>
                    <a:pt x="2659014" y="2036218"/>
                  </a:cubicBezTo>
                  <a:lnTo>
                    <a:pt x="38550" y="2036218"/>
                  </a:lnTo>
                  <a:cubicBezTo>
                    <a:pt x="28326" y="2036218"/>
                    <a:pt x="18520" y="2032156"/>
                    <a:pt x="11291" y="2024927"/>
                  </a:cubicBezTo>
                  <a:cubicBezTo>
                    <a:pt x="4061" y="2017697"/>
                    <a:pt x="0" y="2007892"/>
                    <a:pt x="0" y="1997668"/>
                  </a:cubicBezTo>
                  <a:lnTo>
                    <a:pt x="0" y="38550"/>
                  </a:lnTo>
                  <a:cubicBezTo>
                    <a:pt x="0" y="28326"/>
                    <a:pt x="4061" y="18520"/>
                    <a:pt x="11291" y="11291"/>
                  </a:cubicBezTo>
                  <a:cubicBezTo>
                    <a:pt x="18520" y="4061"/>
                    <a:pt x="28326" y="0"/>
                    <a:pt x="38550" y="0"/>
                  </a:cubicBezTo>
                  <a:close/>
                </a:path>
              </a:pathLst>
            </a:custGeom>
            <a:solidFill>
              <a:srgbClr val="F6B28D"/>
            </a:solidFill>
          </p:spPr>
        </p:sp>
        <p:sp>
          <p:nvSpPr>
            <p:cNvPr name="TextBox 5" id="5"/>
            <p:cNvSpPr txBox="true"/>
            <p:nvPr/>
          </p:nvSpPr>
          <p:spPr>
            <a:xfrm>
              <a:off x="0" y="-66675"/>
              <a:ext cx="2697564" cy="2102893"/>
            </a:xfrm>
            <a:prstGeom prst="rect">
              <a:avLst/>
            </a:prstGeom>
          </p:spPr>
          <p:txBody>
            <a:bodyPr anchor="ctr" rtlCol="false" tIns="50800" lIns="50800" bIns="50800" rIns="50800"/>
            <a:lstStyle/>
            <a:p>
              <a:pPr algn="ctr">
                <a:lnSpc>
                  <a:spcPts val="5179"/>
                </a:lnSpc>
              </a:pPr>
              <a:r>
                <a:rPr lang="en-US" sz="3699">
                  <a:solidFill>
                    <a:srgbClr val="000000"/>
                  </a:solidFill>
                  <a:latin typeface="Montserrat"/>
                  <a:ea typeface="Montserrat"/>
                  <a:cs typeface="Montserrat"/>
                  <a:sym typeface="Montserrat"/>
                </a:rPr>
                <a:t> Dios</a:t>
              </a:r>
              <a:r>
                <a:rPr lang="en-US" sz="3699">
                  <a:solidFill>
                    <a:srgbClr val="000000"/>
                  </a:solidFill>
                  <a:latin typeface="Montserrat"/>
                  <a:ea typeface="Montserrat"/>
                  <a:cs typeface="Montserrat"/>
                  <a:sym typeface="Montserrat"/>
                </a:rPr>
                <a:t> proveyó para la vestimenta de su pueblo. Durante los 40 años de su travesía, la ropa y el calzado de los israelitas no se deterioraron. Este cuidado divino garantizó que, a pesar de las condiciones adversas del desierto, tuvieran todo lo necesario para completar su viaje. Este acto sobrenatural mostró el interés de Dios por su bienestar físico, incluso en aspectos aparentemente pequeños. </a:t>
              </a:r>
            </a:p>
          </p:txBody>
        </p:sp>
      </p:grpSp>
      <p:sp>
        <p:nvSpPr>
          <p:cNvPr name="Freeform 6" id="6"/>
          <p:cNvSpPr/>
          <p:nvPr/>
        </p:nvSpPr>
        <p:spPr>
          <a:xfrm flipH="false" flipV="false" rot="0">
            <a:off x="11452327" y="2006479"/>
            <a:ext cx="7627178" cy="7627178"/>
          </a:xfrm>
          <a:custGeom>
            <a:avLst/>
            <a:gdLst/>
            <a:ahLst/>
            <a:cxnLst/>
            <a:rect r="r" b="b" t="t" l="l"/>
            <a:pathLst>
              <a:path h="7627178" w="7627178">
                <a:moveTo>
                  <a:pt x="0" y="0"/>
                </a:moveTo>
                <a:lnTo>
                  <a:pt x="7627177" y="0"/>
                </a:lnTo>
                <a:lnTo>
                  <a:pt x="7627177" y="7627178"/>
                </a:lnTo>
                <a:lnTo>
                  <a:pt x="0" y="7627178"/>
                </a:lnTo>
                <a:lnTo>
                  <a:pt x="0" y="0"/>
                </a:lnTo>
                <a:close/>
              </a:path>
            </a:pathLst>
          </a:custGeom>
          <a:blipFill>
            <a:blip r:embed="rId4"/>
            <a:stretch>
              <a:fillRect l="0" t="0" r="0" b="0"/>
            </a:stretch>
          </a:blipFill>
        </p:spPr>
      </p:sp>
      <p:sp>
        <p:nvSpPr>
          <p:cNvPr name="Freeform 7" id="7"/>
          <p:cNvSpPr/>
          <p:nvPr/>
        </p:nvSpPr>
        <p:spPr>
          <a:xfrm flipH="false" flipV="false" rot="0">
            <a:off x="1979134" y="211573"/>
            <a:ext cx="1378218" cy="1378218"/>
          </a:xfrm>
          <a:custGeom>
            <a:avLst/>
            <a:gdLst/>
            <a:ahLst/>
            <a:cxnLst/>
            <a:rect r="r" b="b" t="t" l="l"/>
            <a:pathLst>
              <a:path h="1378218" w="1378218">
                <a:moveTo>
                  <a:pt x="0" y="0"/>
                </a:moveTo>
                <a:lnTo>
                  <a:pt x="1378219" y="0"/>
                </a:lnTo>
                <a:lnTo>
                  <a:pt x="1378219" y="1378218"/>
                </a:lnTo>
                <a:lnTo>
                  <a:pt x="0" y="13782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4060915" y="562859"/>
            <a:ext cx="11572758" cy="1026931"/>
          </a:xfrm>
          <a:prstGeom prst="rect">
            <a:avLst/>
          </a:prstGeom>
        </p:spPr>
        <p:txBody>
          <a:bodyPr anchor="t" rtlCol="false" tIns="0" lIns="0" bIns="0" rIns="0">
            <a:spAutoFit/>
          </a:bodyPr>
          <a:lstStyle/>
          <a:p>
            <a:pPr algn="l" marL="0" indent="0" lvl="0">
              <a:lnSpc>
                <a:spcPts val="7844"/>
              </a:lnSpc>
            </a:pPr>
            <a:r>
              <a:rPr lang="en-US" b="true" sz="7400">
                <a:solidFill>
                  <a:srgbClr val="2F2E2E"/>
                </a:solidFill>
                <a:latin typeface="Montserrat Bold"/>
                <a:ea typeface="Montserrat Bold"/>
                <a:cs typeface="Montserrat Bold"/>
                <a:sym typeface="Montserrat Bold"/>
              </a:rPr>
              <a:t>Ropa Siempre</a:t>
            </a:r>
          </a:p>
        </p:txBody>
      </p:sp>
      <p:grpSp>
        <p:nvGrpSpPr>
          <p:cNvPr name="Group 9" id="9"/>
          <p:cNvGrpSpPr/>
          <p:nvPr/>
        </p:nvGrpSpPr>
        <p:grpSpPr>
          <a:xfrm rot="0">
            <a:off x="16226381" y="9624757"/>
            <a:ext cx="1710612" cy="329336"/>
            <a:chOff x="0" y="0"/>
            <a:chExt cx="450532" cy="86739"/>
          </a:xfrm>
        </p:grpSpPr>
        <p:sp>
          <p:nvSpPr>
            <p:cNvPr name="Freeform 10" id="10"/>
            <p:cNvSpPr/>
            <p:nvPr/>
          </p:nvSpPr>
          <p:spPr>
            <a:xfrm flipH="false" flipV="false" rot="0">
              <a:off x="0" y="0"/>
              <a:ext cx="450532" cy="86739"/>
            </a:xfrm>
            <a:custGeom>
              <a:avLst/>
              <a:gdLst/>
              <a:ahLst/>
              <a:cxnLst/>
              <a:rect r="r" b="b" t="t" l="l"/>
              <a:pathLst>
                <a:path h="86739" w="450532">
                  <a:moveTo>
                    <a:pt x="43369" y="0"/>
                  </a:moveTo>
                  <a:lnTo>
                    <a:pt x="407162" y="0"/>
                  </a:lnTo>
                  <a:cubicBezTo>
                    <a:pt x="418665" y="0"/>
                    <a:pt x="429696" y="4569"/>
                    <a:pt x="437829" y="12703"/>
                  </a:cubicBezTo>
                  <a:cubicBezTo>
                    <a:pt x="445962" y="20836"/>
                    <a:pt x="450532" y="31867"/>
                    <a:pt x="450532" y="43369"/>
                  </a:cubicBezTo>
                  <a:lnTo>
                    <a:pt x="450532" y="43369"/>
                  </a:lnTo>
                  <a:cubicBezTo>
                    <a:pt x="450532" y="54872"/>
                    <a:pt x="445962" y="65903"/>
                    <a:pt x="437829" y="74036"/>
                  </a:cubicBezTo>
                  <a:cubicBezTo>
                    <a:pt x="429696" y="82170"/>
                    <a:pt x="418665" y="86739"/>
                    <a:pt x="407162" y="86739"/>
                  </a:cubicBezTo>
                  <a:lnTo>
                    <a:pt x="43369" y="86739"/>
                  </a:lnTo>
                  <a:cubicBezTo>
                    <a:pt x="31867" y="86739"/>
                    <a:pt x="20836" y="82170"/>
                    <a:pt x="12703" y="74036"/>
                  </a:cubicBezTo>
                  <a:cubicBezTo>
                    <a:pt x="4569" y="65903"/>
                    <a:pt x="0" y="54872"/>
                    <a:pt x="0" y="43369"/>
                  </a:cubicBezTo>
                  <a:lnTo>
                    <a:pt x="0" y="43369"/>
                  </a:lnTo>
                  <a:cubicBezTo>
                    <a:pt x="0" y="31867"/>
                    <a:pt x="4569" y="20836"/>
                    <a:pt x="12703" y="12703"/>
                  </a:cubicBezTo>
                  <a:cubicBezTo>
                    <a:pt x="20836" y="4569"/>
                    <a:pt x="31867" y="0"/>
                    <a:pt x="43369" y="0"/>
                  </a:cubicBezTo>
                  <a:close/>
                </a:path>
              </a:pathLst>
            </a:custGeom>
            <a:solidFill>
              <a:srgbClr val="F5F5F5">
                <a:alpha val="19608"/>
              </a:srgbClr>
            </a:solidFill>
          </p:spPr>
        </p:sp>
        <p:sp>
          <p:nvSpPr>
            <p:cNvPr name="TextBox 11" id="11"/>
            <p:cNvSpPr txBox="true"/>
            <p:nvPr/>
          </p:nvSpPr>
          <p:spPr>
            <a:xfrm>
              <a:off x="0" y="-9525"/>
              <a:ext cx="450532" cy="96264"/>
            </a:xfrm>
            <a:prstGeom prst="rect">
              <a:avLst/>
            </a:prstGeom>
          </p:spPr>
          <p:txBody>
            <a:bodyPr anchor="ctr" rtlCol="false" tIns="50800" lIns="50800" bIns="50800" rIns="50800"/>
            <a:lstStyle/>
            <a:p>
              <a:pPr algn="ctr">
                <a:lnSpc>
                  <a:spcPts val="1679"/>
                </a:lnSpc>
              </a:pPr>
              <a:r>
                <a:rPr lang="en-US" b="true" sz="1200">
                  <a:solidFill>
                    <a:srgbClr val="000000">
                      <a:alpha val="19608"/>
                    </a:srgbClr>
                  </a:solidFill>
                  <a:latin typeface="Quicksand Bold"/>
                  <a:ea typeface="Quicksand Bold"/>
                  <a:cs typeface="Quicksand Bold"/>
                  <a:sym typeface="Quicksand Bold"/>
                </a:rPr>
                <a:t>recursos-biblicos.com</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DAGxp1gRSkY</dc:identifier>
  <dcterms:modified xsi:type="dcterms:W3CDTF">2011-08-01T06:04:30Z</dcterms:modified>
  <cp:revision>1</cp:revision>
  <dc:title>Programa DIA 6 Septiembre</dc:title>
</cp:coreProperties>
</file>