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Roboto" charset="1" panose="02000000000000000000"/>
      <p:regular r:id="rId21"/>
    </p:embeddedFont>
    <p:embeddedFont>
      <p:font typeface="Roboto Condensed Bold" charset="1" panose="02000000000000000000"/>
      <p:regular r:id="rId22"/>
    </p:embeddedFont>
    <p:embeddedFont>
      <p:font typeface="Roboto Bold" charset="1" panose="0200000000000000000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2FAFF"/>
        </a:solidFill>
      </p:bgPr>
    </p:bg>
    <p:spTree>
      <p:nvGrpSpPr>
        <p:cNvPr id="1" name=""/>
        <p:cNvGrpSpPr/>
        <p:nvPr/>
      </p:nvGrpSpPr>
      <p:grpSpPr>
        <a:xfrm>
          <a:off x="0" y="0"/>
          <a:ext cx="0" cy="0"/>
          <a:chOff x="0" y="0"/>
          <a:chExt cx="0" cy="0"/>
        </a:xfrm>
      </p:grpSpPr>
      <p:sp>
        <p:nvSpPr>
          <p:cNvPr name="Freeform 2" id="2"/>
          <p:cNvSpPr/>
          <p:nvPr/>
        </p:nvSpPr>
        <p:spPr>
          <a:xfrm flipH="false" flipV="false" rot="0">
            <a:off x="9437517" y="-362992"/>
            <a:ext cx="9293487" cy="10784384"/>
          </a:xfrm>
          <a:custGeom>
            <a:avLst/>
            <a:gdLst/>
            <a:ahLst/>
            <a:cxnLst/>
            <a:rect r="r" b="b" t="t" l="l"/>
            <a:pathLst>
              <a:path h="10784384" w="9293487">
                <a:moveTo>
                  <a:pt x="0" y="0"/>
                </a:moveTo>
                <a:lnTo>
                  <a:pt x="9293487" y="0"/>
                </a:lnTo>
                <a:lnTo>
                  <a:pt x="9293487" y="10784384"/>
                </a:lnTo>
                <a:lnTo>
                  <a:pt x="0" y="10784384"/>
                </a:lnTo>
                <a:lnTo>
                  <a:pt x="0" y="0"/>
                </a:lnTo>
                <a:close/>
              </a:path>
            </a:pathLst>
          </a:custGeom>
          <a:blipFill>
            <a:blip r:embed="rId2"/>
            <a:stretch>
              <a:fillRect l="-59216" t="0" r="-59216" b="0"/>
            </a:stretch>
          </a:blipFill>
        </p:spPr>
      </p:sp>
      <p:grpSp>
        <p:nvGrpSpPr>
          <p:cNvPr name="Group 3" id="3"/>
          <p:cNvGrpSpPr/>
          <p:nvPr/>
        </p:nvGrpSpPr>
        <p:grpSpPr>
          <a:xfrm rot="0">
            <a:off x="1004251" y="2524071"/>
            <a:ext cx="8691656" cy="5238858"/>
            <a:chOff x="0" y="0"/>
            <a:chExt cx="11588875" cy="6985143"/>
          </a:xfrm>
        </p:grpSpPr>
        <p:sp>
          <p:nvSpPr>
            <p:cNvPr name="AutoShape 4" id="4"/>
            <p:cNvSpPr/>
            <p:nvPr/>
          </p:nvSpPr>
          <p:spPr>
            <a:xfrm rot="0">
              <a:off x="422264" y="0"/>
              <a:ext cx="10775351" cy="1181501"/>
            </a:xfrm>
            <a:prstGeom prst="rect">
              <a:avLst/>
            </a:prstGeom>
            <a:solidFill>
              <a:srgbClr val="43C3DD"/>
            </a:solidFill>
          </p:spPr>
        </p:sp>
        <p:sp>
          <p:nvSpPr>
            <p:cNvPr name="TextBox 5" id="5"/>
            <p:cNvSpPr txBox="true"/>
            <p:nvPr/>
          </p:nvSpPr>
          <p:spPr>
            <a:xfrm rot="0">
              <a:off x="1096754" y="261954"/>
              <a:ext cx="9395367" cy="623993"/>
            </a:xfrm>
            <a:prstGeom prst="rect">
              <a:avLst/>
            </a:prstGeom>
          </p:spPr>
          <p:txBody>
            <a:bodyPr anchor="t" rtlCol="false" tIns="0" lIns="0" bIns="0" rIns="0">
              <a:spAutoFit/>
            </a:bodyPr>
            <a:lstStyle/>
            <a:p>
              <a:pPr algn="ctr">
                <a:lnSpc>
                  <a:spcPts val="3770"/>
                </a:lnSpc>
              </a:pPr>
              <a:r>
                <a:rPr lang="en-US" sz="2900" spc="290">
                  <a:solidFill>
                    <a:srgbClr val="F2FAFF"/>
                  </a:solidFill>
                  <a:latin typeface="Roboto"/>
                  <a:ea typeface="Roboto"/>
                  <a:cs typeface="Roboto"/>
                  <a:sym typeface="Roboto"/>
                </a:rPr>
                <a:t>PROGRAMA DE ESCUELA SABATICA</a:t>
              </a:r>
            </a:p>
          </p:txBody>
        </p:sp>
        <p:sp>
          <p:nvSpPr>
            <p:cNvPr name="TextBox 6" id="6"/>
            <p:cNvSpPr txBox="true"/>
            <p:nvPr/>
          </p:nvSpPr>
          <p:spPr>
            <a:xfrm rot="0">
              <a:off x="0" y="2024656"/>
              <a:ext cx="11588875" cy="3852968"/>
            </a:xfrm>
            <a:prstGeom prst="rect">
              <a:avLst/>
            </a:prstGeom>
          </p:spPr>
          <p:txBody>
            <a:bodyPr anchor="t" rtlCol="false" tIns="0" lIns="0" bIns="0" rIns="0">
              <a:spAutoFit/>
            </a:bodyPr>
            <a:lstStyle/>
            <a:p>
              <a:pPr algn="ctr">
                <a:lnSpc>
                  <a:spcPts val="10925"/>
                </a:lnSpc>
              </a:pPr>
              <a:r>
                <a:rPr lang="en-US" b="true" sz="10925" spc="218">
                  <a:solidFill>
                    <a:srgbClr val="244357"/>
                  </a:solidFill>
                  <a:latin typeface="Roboto Condensed Bold"/>
                  <a:ea typeface="Roboto Condensed Bold"/>
                  <a:cs typeface="Roboto Condensed Bold"/>
                  <a:sym typeface="Roboto Condensed Bold"/>
                </a:rPr>
                <a:t>EL LIDER INTERCESOR</a:t>
              </a:r>
            </a:p>
          </p:txBody>
        </p:sp>
        <p:sp>
          <p:nvSpPr>
            <p:cNvPr name="TextBox 7" id="7"/>
            <p:cNvSpPr txBox="true"/>
            <p:nvPr/>
          </p:nvSpPr>
          <p:spPr>
            <a:xfrm rot="0">
              <a:off x="517406" y="6375332"/>
              <a:ext cx="10585067" cy="609812"/>
            </a:xfrm>
            <a:prstGeom prst="rect">
              <a:avLst/>
            </a:prstGeom>
          </p:spPr>
          <p:txBody>
            <a:bodyPr anchor="t" rtlCol="false" tIns="0" lIns="0" bIns="0" rIns="0">
              <a:spAutoFit/>
            </a:bodyPr>
            <a:lstStyle/>
            <a:p>
              <a:pPr algn="ctr">
                <a:lnSpc>
                  <a:spcPts val="3640"/>
                </a:lnSpc>
              </a:pPr>
              <a:r>
                <a:rPr lang="en-US" sz="2800" spc="140">
                  <a:solidFill>
                    <a:srgbClr val="244357"/>
                  </a:solidFill>
                  <a:latin typeface="Roboto"/>
                  <a:ea typeface="Roboto"/>
                  <a:cs typeface="Roboto"/>
                  <a:sym typeface="Roboto"/>
                </a:rPr>
                <a:t>La oración intercesora</a:t>
              </a:r>
            </a:p>
          </p:txBody>
        </p:sp>
      </p:grpSp>
      <p:sp>
        <p:nvSpPr>
          <p:cNvPr name="TextBox 8" id="8"/>
          <p:cNvSpPr txBox="true"/>
          <p:nvPr/>
        </p:nvSpPr>
        <p:spPr>
          <a:xfrm rot="0">
            <a:off x="381000" y="9779635"/>
            <a:ext cx="8407701" cy="283210"/>
          </a:xfrm>
          <a:prstGeom prst="rect">
            <a:avLst/>
          </a:prstGeom>
        </p:spPr>
        <p:txBody>
          <a:bodyPr anchor="t" rtlCol="false" tIns="0" lIns="0" bIns="0" rIns="0">
            <a:spAutoFit/>
          </a:bodyPr>
          <a:lstStyle/>
          <a:p>
            <a:pPr algn="l">
              <a:lnSpc>
                <a:spcPts val="2240"/>
              </a:lnSpc>
            </a:pPr>
            <a:r>
              <a:rPr lang="en-US" sz="1600" spc="32">
                <a:solidFill>
                  <a:srgbClr val="244357"/>
                </a:solidFill>
                <a:latin typeface="Roboto"/>
                <a:ea typeface="Roboto"/>
                <a:cs typeface="Roboto"/>
                <a:sym typeface="Roboto"/>
              </a:rPr>
              <a:t>www.recursos-biblicos.com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2FAFF"/>
        </a:solidFill>
      </p:bgPr>
    </p:bg>
    <p:spTree>
      <p:nvGrpSpPr>
        <p:cNvPr id="1" name=""/>
        <p:cNvGrpSpPr/>
        <p:nvPr/>
      </p:nvGrpSpPr>
      <p:grpSpPr>
        <a:xfrm>
          <a:off x="0" y="0"/>
          <a:ext cx="0" cy="0"/>
          <a:chOff x="0" y="0"/>
          <a:chExt cx="0" cy="0"/>
        </a:xfrm>
      </p:grpSpPr>
      <p:grpSp>
        <p:nvGrpSpPr>
          <p:cNvPr name="Group 2" id="2"/>
          <p:cNvGrpSpPr/>
          <p:nvPr/>
        </p:nvGrpSpPr>
        <p:grpSpPr>
          <a:xfrm rot="0">
            <a:off x="1028700" y="2654790"/>
            <a:ext cx="9285832" cy="4977419"/>
            <a:chOff x="0" y="0"/>
            <a:chExt cx="12381109" cy="6636559"/>
          </a:xfrm>
        </p:grpSpPr>
        <p:sp>
          <p:nvSpPr>
            <p:cNvPr name="TextBox 3" id="3"/>
            <p:cNvSpPr txBox="true"/>
            <p:nvPr/>
          </p:nvSpPr>
          <p:spPr>
            <a:xfrm rot="0">
              <a:off x="0" y="876945"/>
              <a:ext cx="11519246" cy="726652"/>
            </a:xfrm>
            <a:prstGeom prst="rect">
              <a:avLst/>
            </a:prstGeom>
          </p:spPr>
          <p:txBody>
            <a:bodyPr anchor="t" rtlCol="false" tIns="0" lIns="0" bIns="0" rIns="0">
              <a:spAutoFit/>
            </a:bodyPr>
            <a:lstStyle/>
            <a:p>
              <a:pPr algn="l">
                <a:lnSpc>
                  <a:spcPts val="4420"/>
                </a:lnSpc>
              </a:pPr>
              <a:r>
                <a:rPr lang="en-US" b="true" sz="3400" spc="68">
                  <a:solidFill>
                    <a:srgbClr val="244357"/>
                  </a:solidFill>
                  <a:latin typeface="Roboto Condensed Bold"/>
                  <a:ea typeface="Roboto Condensed Bold"/>
                  <a:cs typeface="Roboto Condensed Bold"/>
                  <a:sym typeface="Roboto Condensed Bold"/>
                </a:rPr>
                <a:t>NUEVO HORIZONTE</a:t>
              </a:r>
            </a:p>
          </p:txBody>
        </p:sp>
        <p:sp>
          <p:nvSpPr>
            <p:cNvPr name="TextBox 4" id="4"/>
            <p:cNvSpPr txBox="true"/>
            <p:nvPr/>
          </p:nvSpPr>
          <p:spPr>
            <a:xfrm rot="0">
              <a:off x="0" y="5144309"/>
              <a:ext cx="11564182" cy="577850"/>
            </a:xfrm>
            <a:prstGeom prst="rect">
              <a:avLst/>
            </a:prstGeom>
          </p:spPr>
          <p:txBody>
            <a:bodyPr anchor="t" rtlCol="false" tIns="0" lIns="0" bIns="0" rIns="0">
              <a:spAutoFit/>
            </a:bodyPr>
            <a:lstStyle/>
            <a:p>
              <a:pPr algn="l">
                <a:lnSpc>
                  <a:spcPts val="3360"/>
                </a:lnSpc>
              </a:pPr>
              <a:r>
                <a:rPr lang="en-US" sz="2800" spc="56">
                  <a:solidFill>
                    <a:srgbClr val="244357"/>
                  </a:solidFill>
                  <a:latin typeface="Roboto"/>
                  <a:ea typeface="Roboto"/>
                  <a:cs typeface="Roboto"/>
                  <a:sym typeface="Roboto"/>
                </a:rPr>
                <a:t>DISCIPULADO</a:t>
              </a:r>
            </a:p>
          </p:txBody>
        </p:sp>
        <p:sp>
          <p:nvSpPr>
            <p:cNvPr name="TextBox 5" id="5"/>
            <p:cNvSpPr txBox="true"/>
            <p:nvPr/>
          </p:nvSpPr>
          <p:spPr>
            <a:xfrm rot="0">
              <a:off x="0" y="2776742"/>
              <a:ext cx="12381109" cy="1241848"/>
            </a:xfrm>
            <a:prstGeom prst="rect">
              <a:avLst/>
            </a:prstGeom>
          </p:spPr>
          <p:txBody>
            <a:bodyPr anchor="t" rtlCol="false" tIns="0" lIns="0" bIns="0" rIns="0">
              <a:spAutoFit/>
            </a:bodyPr>
            <a:lstStyle/>
            <a:p>
              <a:pPr algn="l">
                <a:lnSpc>
                  <a:spcPts val="7040"/>
                </a:lnSpc>
              </a:pPr>
              <a:r>
                <a:rPr lang="en-US" b="true" sz="6400" spc="128">
                  <a:solidFill>
                    <a:srgbClr val="244357"/>
                  </a:solidFill>
                  <a:latin typeface="Roboto Condensed Bold"/>
                  <a:ea typeface="Roboto Condensed Bold"/>
                  <a:cs typeface="Roboto Condensed Bold"/>
                  <a:sym typeface="Roboto Condensed Bold"/>
                </a:rPr>
                <a:t>VERDADEROS DISCIPULOS</a:t>
              </a:r>
            </a:p>
          </p:txBody>
        </p:sp>
        <p:sp>
          <p:nvSpPr>
            <p:cNvPr name="AutoShape 6" id="6"/>
            <p:cNvSpPr/>
            <p:nvPr/>
          </p:nvSpPr>
          <p:spPr>
            <a:xfrm rot="0">
              <a:off x="0" y="0"/>
              <a:ext cx="1789323" cy="127000"/>
            </a:xfrm>
            <a:prstGeom prst="rect">
              <a:avLst/>
            </a:prstGeom>
            <a:solidFill>
              <a:srgbClr val="43C3DD"/>
            </a:solidFill>
          </p:spPr>
        </p:sp>
        <p:sp>
          <p:nvSpPr>
            <p:cNvPr name="AutoShape 7" id="7"/>
            <p:cNvSpPr/>
            <p:nvPr/>
          </p:nvSpPr>
          <p:spPr>
            <a:xfrm rot="0">
              <a:off x="0" y="6509559"/>
              <a:ext cx="1789323" cy="127000"/>
            </a:xfrm>
            <a:prstGeom prst="rect">
              <a:avLst/>
            </a:prstGeom>
            <a:solidFill>
              <a:srgbClr val="43C3DD"/>
            </a:solidFill>
          </p:spPr>
        </p:sp>
      </p:grpSp>
      <p:sp>
        <p:nvSpPr>
          <p:cNvPr name="Freeform 8" id="8"/>
          <p:cNvSpPr/>
          <p:nvPr/>
        </p:nvSpPr>
        <p:spPr>
          <a:xfrm flipH="false" flipV="false" rot="0">
            <a:off x="10499264" y="0"/>
            <a:ext cx="12184325" cy="10364444"/>
          </a:xfrm>
          <a:custGeom>
            <a:avLst/>
            <a:gdLst/>
            <a:ahLst/>
            <a:cxnLst/>
            <a:rect r="r" b="b" t="t" l="l"/>
            <a:pathLst>
              <a:path h="10364444" w="12184325">
                <a:moveTo>
                  <a:pt x="0" y="0"/>
                </a:moveTo>
                <a:lnTo>
                  <a:pt x="12184326" y="0"/>
                </a:lnTo>
                <a:lnTo>
                  <a:pt x="12184326" y="10364444"/>
                </a:lnTo>
                <a:lnTo>
                  <a:pt x="0" y="10364444"/>
                </a:lnTo>
                <a:lnTo>
                  <a:pt x="0" y="0"/>
                </a:lnTo>
                <a:close/>
              </a:path>
            </a:pathLst>
          </a:custGeom>
          <a:blipFill>
            <a:blip r:embed="rId2"/>
            <a:stretch>
              <a:fillRect l="-29721" t="-1602" r="0" b="0"/>
            </a:stretch>
          </a:blipFill>
          <a:ln w="161925" cap="sq">
            <a:solidFill>
              <a:srgbClr val="43C3DD"/>
            </a:solidFill>
            <a:prstDash val="solid"/>
            <a:miter/>
          </a:ln>
        </p:spPr>
      </p:sp>
      <p:sp>
        <p:nvSpPr>
          <p:cNvPr name="TextBox 9" id="9"/>
          <p:cNvSpPr txBox="true"/>
          <p:nvPr/>
        </p:nvSpPr>
        <p:spPr>
          <a:xfrm rot="0">
            <a:off x="381000" y="9779635"/>
            <a:ext cx="8407701" cy="283210"/>
          </a:xfrm>
          <a:prstGeom prst="rect">
            <a:avLst/>
          </a:prstGeom>
        </p:spPr>
        <p:txBody>
          <a:bodyPr anchor="t" rtlCol="false" tIns="0" lIns="0" bIns="0" rIns="0">
            <a:spAutoFit/>
          </a:bodyPr>
          <a:lstStyle/>
          <a:p>
            <a:pPr algn="l">
              <a:lnSpc>
                <a:spcPts val="2240"/>
              </a:lnSpc>
            </a:pPr>
            <a:r>
              <a:rPr lang="en-US" sz="1600" spc="32">
                <a:solidFill>
                  <a:srgbClr val="244357"/>
                </a:solidFill>
                <a:latin typeface="Roboto"/>
                <a:ea typeface="Roboto"/>
                <a:cs typeface="Roboto"/>
                <a:sym typeface="Roboto"/>
              </a:rPr>
              <a:t>www.recursos-biblicos.com</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2FAFF"/>
        </a:solidFill>
      </p:bgPr>
    </p:bg>
    <p:spTree>
      <p:nvGrpSpPr>
        <p:cNvPr id="1" name=""/>
        <p:cNvGrpSpPr/>
        <p:nvPr/>
      </p:nvGrpSpPr>
      <p:grpSpPr>
        <a:xfrm>
          <a:off x="0" y="0"/>
          <a:ext cx="0" cy="0"/>
          <a:chOff x="0" y="0"/>
          <a:chExt cx="0" cy="0"/>
        </a:xfrm>
      </p:grpSpPr>
      <p:sp>
        <p:nvSpPr>
          <p:cNvPr name="AutoShape 2" id="2"/>
          <p:cNvSpPr/>
          <p:nvPr/>
        </p:nvSpPr>
        <p:spPr>
          <a:xfrm rot="0">
            <a:off x="1028700" y="1028700"/>
            <a:ext cx="16230600" cy="8229600"/>
          </a:xfrm>
          <a:prstGeom prst="rect">
            <a:avLst/>
          </a:prstGeom>
          <a:solidFill>
            <a:srgbClr val="43C3DD"/>
          </a:solidFill>
        </p:spPr>
      </p:sp>
      <p:sp>
        <p:nvSpPr>
          <p:cNvPr name="AutoShape 3" id="3"/>
          <p:cNvSpPr/>
          <p:nvPr/>
        </p:nvSpPr>
        <p:spPr>
          <a:xfrm rot="0">
            <a:off x="1028700" y="1028700"/>
            <a:ext cx="8113466" cy="8229600"/>
          </a:xfrm>
          <a:prstGeom prst="rect">
            <a:avLst/>
          </a:prstGeom>
          <a:solidFill>
            <a:srgbClr val="244357"/>
          </a:solidFill>
        </p:spPr>
      </p:sp>
      <p:sp>
        <p:nvSpPr>
          <p:cNvPr name="TextBox 4" id="4"/>
          <p:cNvSpPr txBox="true"/>
          <p:nvPr/>
        </p:nvSpPr>
        <p:spPr>
          <a:xfrm rot="0">
            <a:off x="1533567" y="5306529"/>
            <a:ext cx="7103731" cy="3708150"/>
          </a:xfrm>
          <a:prstGeom prst="rect">
            <a:avLst/>
          </a:prstGeom>
        </p:spPr>
        <p:txBody>
          <a:bodyPr anchor="t" rtlCol="false" tIns="0" lIns="0" bIns="0" rIns="0">
            <a:spAutoFit/>
          </a:bodyPr>
          <a:lstStyle/>
          <a:p>
            <a:pPr algn="ctr">
              <a:lnSpc>
                <a:spcPts val="3245"/>
              </a:lnSpc>
            </a:pPr>
            <a:r>
              <a:rPr lang="en-US" sz="2318" spc="46">
                <a:solidFill>
                  <a:srgbClr val="F2FAFF"/>
                </a:solidFill>
                <a:latin typeface="Roboto"/>
                <a:ea typeface="Roboto"/>
                <a:cs typeface="Roboto"/>
                <a:sym typeface="Roboto"/>
              </a:rPr>
              <a:t> En esos c</a:t>
            </a:r>
            <a:r>
              <a:rPr lang="en-US" sz="2318" spc="46">
                <a:solidFill>
                  <a:srgbClr val="F2FAFF"/>
                </a:solidFill>
                <a:latin typeface="Roboto"/>
                <a:ea typeface="Roboto"/>
                <a:cs typeface="Roboto"/>
                <a:sym typeface="Roboto"/>
              </a:rPr>
              <a:t>asos, somos llamados una vez más a ponernos por encima de la actitud del rebelde. Paradójicamente, nos elevamos en esas situaciones humillándonos ante Dios. Por eso, oremos ahora por las personas que se resisten al liderazgo, para que Dios les de sabiduría para entender cómo pueden presentar con respeto cualquier objeción, y nunca amenazar la unidad del cuerpo de Cristo </a:t>
            </a:r>
          </a:p>
        </p:txBody>
      </p:sp>
      <p:grpSp>
        <p:nvGrpSpPr>
          <p:cNvPr name="Group 5" id="5"/>
          <p:cNvGrpSpPr/>
          <p:nvPr/>
        </p:nvGrpSpPr>
        <p:grpSpPr>
          <a:xfrm rot="0">
            <a:off x="9320179" y="1258790"/>
            <a:ext cx="7753174" cy="3648075"/>
            <a:chOff x="0" y="0"/>
            <a:chExt cx="10337566" cy="4864100"/>
          </a:xfrm>
        </p:grpSpPr>
        <p:sp>
          <p:nvSpPr>
            <p:cNvPr name="TextBox 6" id="6"/>
            <p:cNvSpPr txBox="true"/>
            <p:nvPr/>
          </p:nvSpPr>
          <p:spPr>
            <a:xfrm rot="0">
              <a:off x="676665" y="1061931"/>
              <a:ext cx="8984236" cy="3704379"/>
            </a:xfrm>
            <a:prstGeom prst="rect">
              <a:avLst/>
            </a:prstGeom>
          </p:spPr>
          <p:txBody>
            <a:bodyPr anchor="t" rtlCol="false" tIns="0" lIns="0" bIns="0" rIns="0">
              <a:spAutoFit/>
            </a:bodyPr>
            <a:lstStyle/>
            <a:p>
              <a:pPr algn="ctr">
                <a:lnSpc>
                  <a:spcPts val="3184"/>
                </a:lnSpc>
              </a:pPr>
              <a:r>
                <a:rPr lang="en-US" sz="2274" spc="45">
                  <a:solidFill>
                    <a:srgbClr val="F2FAFF"/>
                  </a:solidFill>
                  <a:latin typeface="Roboto"/>
                  <a:ea typeface="Roboto"/>
                  <a:cs typeface="Roboto"/>
                  <a:sym typeface="Roboto"/>
                </a:rPr>
                <a:t>El pueblo condenó </a:t>
              </a:r>
              <a:r>
                <a:rPr lang="en-US" sz="2274" spc="45">
                  <a:solidFill>
                    <a:srgbClr val="F2FAFF"/>
                  </a:solidFill>
                  <a:latin typeface="Roboto"/>
                  <a:ea typeface="Roboto"/>
                  <a:cs typeface="Roboto"/>
                  <a:sym typeface="Roboto"/>
                </a:rPr>
                <a:t>a Moisés durante el caso de la rebelión de Coré. Dios anunció una destrucción inminente. Moisés, además de orar, manda a Aarón que use el incensario para interceder por el pueblo. Muchos se rebelan contra las decisiones de un líder espiritual, condenándolo por considerarlo muy arbitrario o poco tolerante.</a:t>
              </a:r>
            </a:p>
          </p:txBody>
        </p:sp>
        <p:sp>
          <p:nvSpPr>
            <p:cNvPr name="TextBox 7" id="7"/>
            <p:cNvSpPr txBox="true"/>
            <p:nvPr/>
          </p:nvSpPr>
          <p:spPr>
            <a:xfrm rot="0">
              <a:off x="0" y="-47413"/>
              <a:ext cx="10337566" cy="726652"/>
            </a:xfrm>
            <a:prstGeom prst="rect">
              <a:avLst/>
            </a:prstGeom>
          </p:spPr>
          <p:txBody>
            <a:bodyPr anchor="t" rtlCol="false" tIns="0" lIns="0" bIns="0" rIns="0">
              <a:spAutoFit/>
            </a:bodyPr>
            <a:lstStyle/>
            <a:p>
              <a:pPr algn="ctr">
                <a:lnSpc>
                  <a:spcPts val="4420"/>
                </a:lnSpc>
              </a:pPr>
              <a:r>
                <a:rPr lang="en-US" b="true" sz="3400" spc="68">
                  <a:solidFill>
                    <a:srgbClr val="F2FAFF"/>
                  </a:solidFill>
                  <a:latin typeface="Roboto Condensed Bold"/>
                  <a:ea typeface="Roboto Condensed Bold"/>
                  <a:cs typeface="Roboto Condensed Bold"/>
                  <a:sym typeface="Roboto Condensed Bold"/>
                </a:rPr>
                <a:t>NÚM</a:t>
              </a:r>
              <a:r>
                <a:rPr lang="en-US" b="true" sz="3400" spc="68">
                  <a:solidFill>
                    <a:srgbClr val="F2FAFF"/>
                  </a:solidFill>
                  <a:latin typeface="Roboto Condensed Bold"/>
                  <a:ea typeface="Roboto Condensed Bold"/>
                  <a:cs typeface="Roboto Condensed Bold"/>
                  <a:sym typeface="Roboto Condensed Bold"/>
                </a:rPr>
                <a:t>EROS 16: 22, 44-48</a:t>
              </a:r>
            </a:p>
          </p:txBody>
        </p:sp>
      </p:grpSp>
      <p:sp>
        <p:nvSpPr>
          <p:cNvPr name="Freeform 8" id="8"/>
          <p:cNvSpPr/>
          <p:nvPr/>
        </p:nvSpPr>
        <p:spPr>
          <a:xfrm flipH="false" flipV="false" rot="0">
            <a:off x="1028700" y="1013706"/>
            <a:ext cx="8104993" cy="4125246"/>
          </a:xfrm>
          <a:custGeom>
            <a:avLst/>
            <a:gdLst/>
            <a:ahLst/>
            <a:cxnLst/>
            <a:rect r="r" b="b" t="t" l="l"/>
            <a:pathLst>
              <a:path h="4125246" w="8104993">
                <a:moveTo>
                  <a:pt x="0" y="0"/>
                </a:moveTo>
                <a:lnTo>
                  <a:pt x="8104993" y="0"/>
                </a:lnTo>
                <a:lnTo>
                  <a:pt x="8104993" y="4125246"/>
                </a:lnTo>
                <a:lnTo>
                  <a:pt x="0" y="4125246"/>
                </a:lnTo>
                <a:lnTo>
                  <a:pt x="0" y="0"/>
                </a:lnTo>
                <a:close/>
              </a:path>
            </a:pathLst>
          </a:custGeom>
          <a:blipFill>
            <a:blip r:embed="rId2"/>
            <a:stretch>
              <a:fillRect l="0" t="-48236" r="0" b="-48236"/>
            </a:stretch>
          </a:blipFill>
        </p:spPr>
      </p:sp>
      <p:sp>
        <p:nvSpPr>
          <p:cNvPr name="Freeform 9" id="9"/>
          <p:cNvSpPr/>
          <p:nvPr/>
        </p:nvSpPr>
        <p:spPr>
          <a:xfrm flipH="false" flipV="false" rot="0">
            <a:off x="8952006" y="5131051"/>
            <a:ext cx="8121348" cy="4116258"/>
          </a:xfrm>
          <a:custGeom>
            <a:avLst/>
            <a:gdLst/>
            <a:ahLst/>
            <a:cxnLst/>
            <a:rect r="r" b="b" t="t" l="l"/>
            <a:pathLst>
              <a:path h="4116258" w="8121348">
                <a:moveTo>
                  <a:pt x="0" y="0"/>
                </a:moveTo>
                <a:lnTo>
                  <a:pt x="8121347" y="0"/>
                </a:lnTo>
                <a:lnTo>
                  <a:pt x="8121347" y="4116257"/>
                </a:lnTo>
                <a:lnTo>
                  <a:pt x="0" y="4116257"/>
                </a:lnTo>
                <a:lnTo>
                  <a:pt x="0" y="0"/>
                </a:lnTo>
                <a:close/>
              </a:path>
            </a:pathLst>
          </a:custGeom>
          <a:blipFill>
            <a:blip r:embed="rId3"/>
            <a:stretch>
              <a:fillRect l="0" t="-15725" r="0" b="-15725"/>
            </a:stretch>
          </a:blipFill>
        </p:spPr>
      </p:sp>
      <p:sp>
        <p:nvSpPr>
          <p:cNvPr name="TextBox 10" id="10"/>
          <p:cNvSpPr txBox="true"/>
          <p:nvPr/>
        </p:nvSpPr>
        <p:spPr>
          <a:xfrm rot="0">
            <a:off x="381000" y="9779635"/>
            <a:ext cx="8407701" cy="283210"/>
          </a:xfrm>
          <a:prstGeom prst="rect">
            <a:avLst/>
          </a:prstGeom>
        </p:spPr>
        <p:txBody>
          <a:bodyPr anchor="t" rtlCol="false" tIns="0" lIns="0" bIns="0" rIns="0">
            <a:spAutoFit/>
          </a:bodyPr>
          <a:lstStyle/>
          <a:p>
            <a:pPr algn="l">
              <a:lnSpc>
                <a:spcPts val="2240"/>
              </a:lnSpc>
            </a:pPr>
            <a:r>
              <a:rPr lang="en-US" sz="1600" spc="32">
                <a:solidFill>
                  <a:srgbClr val="244357"/>
                </a:solidFill>
                <a:latin typeface="Roboto"/>
                <a:ea typeface="Roboto"/>
                <a:cs typeface="Roboto"/>
                <a:sym typeface="Roboto"/>
              </a:rPr>
              <a:t>www.recursos-biblicos.com</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43C3DD"/>
        </a:solidFill>
      </p:bgPr>
    </p:bg>
    <p:spTree>
      <p:nvGrpSpPr>
        <p:cNvPr id="1" name=""/>
        <p:cNvGrpSpPr/>
        <p:nvPr/>
      </p:nvGrpSpPr>
      <p:grpSpPr>
        <a:xfrm>
          <a:off x="0" y="0"/>
          <a:ext cx="0" cy="0"/>
          <a:chOff x="0" y="0"/>
          <a:chExt cx="0" cy="0"/>
        </a:xfrm>
      </p:grpSpPr>
      <p:sp>
        <p:nvSpPr>
          <p:cNvPr name="TextBox 2" id="2"/>
          <p:cNvSpPr txBox="true"/>
          <p:nvPr/>
        </p:nvSpPr>
        <p:spPr>
          <a:xfrm rot="0">
            <a:off x="9404622" y="1806197"/>
            <a:ext cx="7492914" cy="2153936"/>
          </a:xfrm>
          <a:prstGeom prst="rect">
            <a:avLst/>
          </a:prstGeom>
        </p:spPr>
        <p:txBody>
          <a:bodyPr anchor="t" rtlCol="false" tIns="0" lIns="0" bIns="0" rIns="0">
            <a:spAutoFit/>
          </a:bodyPr>
          <a:lstStyle/>
          <a:p>
            <a:pPr algn="ctr">
              <a:lnSpc>
                <a:spcPts val="8300"/>
              </a:lnSpc>
            </a:pPr>
            <a:r>
              <a:rPr lang="en-US" b="true" sz="8300" spc="166">
                <a:solidFill>
                  <a:srgbClr val="F2FAFF"/>
                </a:solidFill>
                <a:latin typeface="Roboto Condensed Bold"/>
                <a:ea typeface="Roboto Condensed Bold"/>
                <a:cs typeface="Roboto Condensed Bold"/>
                <a:sym typeface="Roboto Condensed Bold"/>
              </a:rPr>
              <a:t>DIVISION EN CLASES</a:t>
            </a:r>
          </a:p>
        </p:txBody>
      </p:sp>
      <p:sp>
        <p:nvSpPr>
          <p:cNvPr name="AutoShape 3" id="3"/>
          <p:cNvSpPr/>
          <p:nvPr/>
        </p:nvSpPr>
        <p:spPr>
          <a:xfrm rot="0">
            <a:off x="9760585" y="6777361"/>
            <a:ext cx="1238250" cy="84785"/>
          </a:xfrm>
          <a:prstGeom prst="rect">
            <a:avLst/>
          </a:prstGeom>
          <a:solidFill>
            <a:srgbClr val="244357"/>
          </a:solidFill>
        </p:spPr>
      </p:sp>
      <p:sp>
        <p:nvSpPr>
          <p:cNvPr name="TextBox 4" id="4"/>
          <p:cNvSpPr txBox="true"/>
          <p:nvPr/>
        </p:nvSpPr>
        <p:spPr>
          <a:xfrm rot="0">
            <a:off x="9760585" y="7856646"/>
            <a:ext cx="7498715" cy="365760"/>
          </a:xfrm>
          <a:prstGeom prst="rect">
            <a:avLst/>
          </a:prstGeom>
        </p:spPr>
        <p:txBody>
          <a:bodyPr anchor="t" rtlCol="false" tIns="0" lIns="0" bIns="0" rIns="0">
            <a:spAutoFit/>
          </a:bodyPr>
          <a:lstStyle/>
          <a:p>
            <a:pPr algn="l">
              <a:lnSpc>
                <a:spcPts val="2940"/>
              </a:lnSpc>
            </a:pPr>
          </a:p>
        </p:txBody>
      </p:sp>
      <p:sp>
        <p:nvSpPr>
          <p:cNvPr name="TextBox 5" id="5"/>
          <p:cNvSpPr txBox="true"/>
          <p:nvPr/>
        </p:nvSpPr>
        <p:spPr>
          <a:xfrm rot="0">
            <a:off x="9760585" y="4915900"/>
            <a:ext cx="8040820" cy="1438275"/>
          </a:xfrm>
          <a:prstGeom prst="rect">
            <a:avLst/>
          </a:prstGeom>
        </p:spPr>
        <p:txBody>
          <a:bodyPr anchor="t" rtlCol="false" tIns="0" lIns="0" bIns="0" rIns="0">
            <a:spAutoFit/>
          </a:bodyPr>
          <a:lstStyle/>
          <a:p>
            <a:pPr algn="l">
              <a:lnSpc>
                <a:spcPts val="5639"/>
              </a:lnSpc>
            </a:pPr>
            <a:r>
              <a:rPr lang="en-US" b="true" sz="4699" spc="93">
                <a:solidFill>
                  <a:srgbClr val="F2FAFF"/>
                </a:solidFill>
                <a:latin typeface="Roboto Bold"/>
                <a:ea typeface="Roboto Bold"/>
                <a:cs typeface="Roboto Bold"/>
                <a:sym typeface="Roboto Bold"/>
              </a:rPr>
              <a:t>LECCIÓN 11: </a:t>
            </a:r>
          </a:p>
          <a:p>
            <a:pPr algn="l">
              <a:lnSpc>
                <a:spcPts val="5639"/>
              </a:lnSpc>
            </a:pPr>
            <a:r>
              <a:rPr lang="en-US" b="true" sz="4699" spc="93">
                <a:solidFill>
                  <a:srgbClr val="F2FAFF"/>
                </a:solidFill>
                <a:latin typeface="Roboto Bold"/>
                <a:ea typeface="Roboto Bold"/>
                <a:cs typeface="Roboto Bold"/>
                <a:sym typeface="Roboto Bold"/>
              </a:rPr>
              <a:t>APOSTASIA E INTERCESION</a:t>
            </a:r>
          </a:p>
        </p:txBody>
      </p:sp>
      <p:sp>
        <p:nvSpPr>
          <p:cNvPr name="Freeform 6" id="6"/>
          <p:cNvSpPr/>
          <p:nvPr/>
        </p:nvSpPr>
        <p:spPr>
          <a:xfrm flipH="false" flipV="false" rot="0">
            <a:off x="-619549" y="3960133"/>
            <a:ext cx="10024171" cy="3411489"/>
          </a:xfrm>
          <a:custGeom>
            <a:avLst/>
            <a:gdLst/>
            <a:ahLst/>
            <a:cxnLst/>
            <a:rect r="r" b="b" t="t" l="l"/>
            <a:pathLst>
              <a:path h="3411489" w="10024171">
                <a:moveTo>
                  <a:pt x="0" y="0"/>
                </a:moveTo>
                <a:lnTo>
                  <a:pt x="10024171" y="0"/>
                </a:lnTo>
                <a:lnTo>
                  <a:pt x="10024171" y="3411490"/>
                </a:lnTo>
                <a:lnTo>
                  <a:pt x="0" y="3411490"/>
                </a:lnTo>
                <a:lnTo>
                  <a:pt x="0" y="0"/>
                </a:lnTo>
                <a:close/>
              </a:path>
            </a:pathLst>
          </a:custGeom>
          <a:blipFill>
            <a:blip r:embed="rId2"/>
            <a:stretch>
              <a:fillRect l="0" t="0" r="0" b="0"/>
            </a:stretch>
          </a:blipFill>
        </p:spPr>
      </p:sp>
      <p:sp>
        <p:nvSpPr>
          <p:cNvPr name="TextBox 7" id="7"/>
          <p:cNvSpPr txBox="true"/>
          <p:nvPr/>
        </p:nvSpPr>
        <p:spPr>
          <a:xfrm rot="0">
            <a:off x="9958077" y="7051507"/>
            <a:ext cx="7103731" cy="2206793"/>
          </a:xfrm>
          <a:prstGeom prst="rect">
            <a:avLst/>
          </a:prstGeom>
        </p:spPr>
        <p:txBody>
          <a:bodyPr anchor="t" rtlCol="false" tIns="0" lIns="0" bIns="0" rIns="0">
            <a:spAutoFit/>
          </a:bodyPr>
          <a:lstStyle/>
          <a:p>
            <a:pPr algn="ctr">
              <a:lnSpc>
                <a:spcPts val="4365"/>
              </a:lnSpc>
            </a:pPr>
            <a:r>
              <a:rPr lang="en-US" sz="3118" spc="62">
                <a:solidFill>
                  <a:srgbClr val="F2FAFF"/>
                </a:solidFill>
                <a:latin typeface="Roboto"/>
                <a:ea typeface="Roboto"/>
                <a:cs typeface="Roboto"/>
                <a:sym typeface="Roboto"/>
              </a:rPr>
              <a:t>L</a:t>
            </a:r>
            <a:r>
              <a:rPr lang="en-US" sz="3118" spc="62">
                <a:solidFill>
                  <a:srgbClr val="F2FAFF"/>
                </a:solidFill>
                <a:latin typeface="Roboto"/>
                <a:ea typeface="Roboto"/>
                <a:cs typeface="Roboto"/>
                <a:sym typeface="Roboto"/>
              </a:rPr>
              <a:t>a advertencia que Dios nos hace ante de no caer en esa triste actitud y a cómo desarrollar un liderazgo intercesor.</a:t>
            </a:r>
          </a:p>
        </p:txBody>
      </p:sp>
      <p:sp>
        <p:nvSpPr>
          <p:cNvPr name="TextBox 8" id="8"/>
          <p:cNvSpPr txBox="true"/>
          <p:nvPr/>
        </p:nvSpPr>
        <p:spPr>
          <a:xfrm rot="0">
            <a:off x="381000" y="9779635"/>
            <a:ext cx="8407701" cy="283210"/>
          </a:xfrm>
          <a:prstGeom prst="rect">
            <a:avLst/>
          </a:prstGeom>
        </p:spPr>
        <p:txBody>
          <a:bodyPr anchor="t" rtlCol="false" tIns="0" lIns="0" bIns="0" rIns="0">
            <a:spAutoFit/>
          </a:bodyPr>
          <a:lstStyle/>
          <a:p>
            <a:pPr algn="l">
              <a:lnSpc>
                <a:spcPts val="2240"/>
              </a:lnSpc>
            </a:pPr>
            <a:r>
              <a:rPr lang="en-US" sz="1600" spc="32">
                <a:solidFill>
                  <a:srgbClr val="F7F7F8"/>
                </a:solidFill>
                <a:latin typeface="Roboto"/>
                <a:ea typeface="Roboto"/>
                <a:cs typeface="Roboto"/>
                <a:sym typeface="Roboto"/>
              </a:rPr>
              <a:t>www.recursos-biblicos.com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2FAFF"/>
        </a:solidFill>
      </p:bgPr>
    </p:bg>
    <p:spTree>
      <p:nvGrpSpPr>
        <p:cNvPr id="1" name=""/>
        <p:cNvGrpSpPr/>
        <p:nvPr/>
      </p:nvGrpSpPr>
      <p:grpSpPr>
        <a:xfrm>
          <a:off x="0" y="0"/>
          <a:ext cx="0" cy="0"/>
          <a:chOff x="0" y="0"/>
          <a:chExt cx="0" cy="0"/>
        </a:xfrm>
      </p:grpSpPr>
      <p:sp>
        <p:nvSpPr>
          <p:cNvPr name="AutoShape 2" id="2"/>
          <p:cNvSpPr/>
          <p:nvPr/>
        </p:nvSpPr>
        <p:spPr>
          <a:xfrm rot="0">
            <a:off x="1028700" y="1028700"/>
            <a:ext cx="16230600" cy="8229600"/>
          </a:xfrm>
          <a:prstGeom prst="rect">
            <a:avLst/>
          </a:prstGeom>
          <a:solidFill>
            <a:srgbClr val="244357"/>
          </a:solidFill>
        </p:spPr>
      </p:sp>
      <p:sp>
        <p:nvSpPr>
          <p:cNvPr name="Freeform 3" id="3"/>
          <p:cNvSpPr/>
          <p:nvPr/>
        </p:nvSpPr>
        <p:spPr>
          <a:xfrm flipH="false" flipV="false" rot="0">
            <a:off x="7738069" y="1297290"/>
            <a:ext cx="2101265" cy="2101265"/>
          </a:xfrm>
          <a:custGeom>
            <a:avLst/>
            <a:gdLst/>
            <a:ahLst/>
            <a:cxnLst/>
            <a:rect r="r" b="b" t="t" l="l"/>
            <a:pathLst>
              <a:path h="2101265" w="2101265">
                <a:moveTo>
                  <a:pt x="0" y="0"/>
                </a:moveTo>
                <a:lnTo>
                  <a:pt x="2101265" y="0"/>
                </a:lnTo>
                <a:lnTo>
                  <a:pt x="2101265" y="2101264"/>
                </a:lnTo>
                <a:lnTo>
                  <a:pt x="0" y="21012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4584851" y="4294340"/>
            <a:ext cx="9455162" cy="4963960"/>
          </a:xfrm>
          <a:custGeom>
            <a:avLst/>
            <a:gdLst/>
            <a:ahLst/>
            <a:cxnLst/>
            <a:rect r="r" b="b" t="t" l="l"/>
            <a:pathLst>
              <a:path h="4963960" w="9455162">
                <a:moveTo>
                  <a:pt x="0" y="0"/>
                </a:moveTo>
                <a:lnTo>
                  <a:pt x="9455162" y="0"/>
                </a:lnTo>
                <a:lnTo>
                  <a:pt x="9455162" y="4963960"/>
                </a:lnTo>
                <a:lnTo>
                  <a:pt x="0" y="4963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4819471" y="3389029"/>
            <a:ext cx="8407701" cy="800100"/>
          </a:xfrm>
          <a:prstGeom prst="rect">
            <a:avLst/>
          </a:prstGeom>
        </p:spPr>
        <p:txBody>
          <a:bodyPr anchor="t" rtlCol="false" tIns="0" lIns="0" bIns="0" rIns="0">
            <a:spAutoFit/>
          </a:bodyPr>
          <a:lstStyle/>
          <a:p>
            <a:pPr algn="ctr">
              <a:lnSpc>
                <a:spcPts val="6239"/>
              </a:lnSpc>
            </a:pPr>
            <a:r>
              <a:rPr lang="en-US" sz="5199" spc="103">
                <a:solidFill>
                  <a:srgbClr val="F2FAFF"/>
                </a:solidFill>
                <a:latin typeface="Roboto"/>
                <a:ea typeface="Roboto"/>
                <a:cs typeface="Roboto"/>
                <a:sym typeface="Roboto"/>
              </a:rPr>
              <a:t>CONCLUSIÓN</a:t>
            </a:r>
          </a:p>
        </p:txBody>
      </p:sp>
      <p:sp>
        <p:nvSpPr>
          <p:cNvPr name="TextBox 6" id="6"/>
          <p:cNvSpPr txBox="true"/>
          <p:nvPr/>
        </p:nvSpPr>
        <p:spPr>
          <a:xfrm rot="0">
            <a:off x="4819471" y="5099920"/>
            <a:ext cx="8955226" cy="3343275"/>
          </a:xfrm>
          <a:prstGeom prst="rect">
            <a:avLst/>
          </a:prstGeom>
        </p:spPr>
        <p:txBody>
          <a:bodyPr anchor="t" rtlCol="false" tIns="0" lIns="0" bIns="0" rIns="0">
            <a:spAutoFit/>
          </a:bodyPr>
          <a:lstStyle/>
          <a:p>
            <a:pPr algn="ctr">
              <a:lnSpc>
                <a:spcPts val="3781"/>
              </a:lnSpc>
              <a:spcBef>
                <a:spcPct val="0"/>
              </a:spcBef>
            </a:pPr>
            <a:r>
              <a:rPr lang="en-US" sz="3151" spc="63">
                <a:solidFill>
                  <a:srgbClr val="FFFFFF"/>
                </a:solidFill>
                <a:latin typeface="Roboto"/>
                <a:ea typeface="Roboto"/>
                <a:cs typeface="Roboto"/>
                <a:sym typeface="Roboto"/>
              </a:rPr>
              <a:t>«</a:t>
            </a:r>
            <a:r>
              <a:rPr lang="en-US" sz="3151" spc="63">
                <a:solidFill>
                  <a:srgbClr val="FFFFFF"/>
                </a:solidFill>
                <a:latin typeface="Roboto"/>
                <a:ea typeface="Roboto"/>
                <a:cs typeface="Roboto"/>
                <a:sym typeface="Roboto"/>
              </a:rPr>
              <a:t>La intercesión de Moisés en favor de Israel ilustra la mediación de Cristo en favor de los pecadores. Pero el Señor no permitió que Moisés sobrellevara, como lo hizo Cristo, la culpa del transgresor. "Al que pecare contra mí, a éste raeré yo de mi libro," dijo» (Patriarcas y profetas, p. 337).</a:t>
            </a:r>
          </a:p>
        </p:txBody>
      </p:sp>
      <p:sp>
        <p:nvSpPr>
          <p:cNvPr name="TextBox 7" id="7"/>
          <p:cNvSpPr txBox="true"/>
          <p:nvPr/>
        </p:nvSpPr>
        <p:spPr>
          <a:xfrm rot="0">
            <a:off x="381000" y="9779635"/>
            <a:ext cx="8407701" cy="283210"/>
          </a:xfrm>
          <a:prstGeom prst="rect">
            <a:avLst/>
          </a:prstGeom>
        </p:spPr>
        <p:txBody>
          <a:bodyPr anchor="t" rtlCol="false" tIns="0" lIns="0" bIns="0" rIns="0">
            <a:spAutoFit/>
          </a:bodyPr>
          <a:lstStyle/>
          <a:p>
            <a:pPr algn="l">
              <a:lnSpc>
                <a:spcPts val="2240"/>
              </a:lnSpc>
            </a:pPr>
            <a:r>
              <a:rPr lang="en-US" sz="1600" spc="32">
                <a:solidFill>
                  <a:srgbClr val="244357"/>
                </a:solidFill>
                <a:latin typeface="Roboto"/>
                <a:ea typeface="Roboto"/>
                <a:cs typeface="Roboto"/>
                <a:sym typeface="Roboto"/>
              </a:rPr>
              <a:t>www.recursos-biblicos.com</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2FAFF"/>
        </a:solidFill>
      </p:bgPr>
    </p:bg>
    <p:spTree>
      <p:nvGrpSpPr>
        <p:cNvPr id="1" name=""/>
        <p:cNvGrpSpPr/>
        <p:nvPr/>
      </p:nvGrpSpPr>
      <p:grpSpPr>
        <a:xfrm>
          <a:off x="0" y="0"/>
          <a:ext cx="0" cy="0"/>
          <a:chOff x="0" y="0"/>
          <a:chExt cx="0" cy="0"/>
        </a:xfrm>
      </p:grpSpPr>
      <p:grpSp>
        <p:nvGrpSpPr>
          <p:cNvPr name="Group 2" id="2"/>
          <p:cNvGrpSpPr/>
          <p:nvPr/>
        </p:nvGrpSpPr>
        <p:grpSpPr>
          <a:xfrm rot="0">
            <a:off x="1022995" y="1030373"/>
            <a:ext cx="16218533" cy="8212933"/>
            <a:chOff x="0" y="0"/>
            <a:chExt cx="21624710" cy="10950578"/>
          </a:xfrm>
        </p:grpSpPr>
        <p:pic>
          <p:nvPicPr>
            <p:cNvPr name="Picture 3" id="3"/>
            <p:cNvPicPr>
              <a:picLocks noChangeAspect="true"/>
            </p:cNvPicPr>
            <p:nvPr/>
          </p:nvPicPr>
          <p:blipFill>
            <a:blip r:embed="rId2"/>
            <a:srcRect l="0" t="31069" r="0" b="31069"/>
            <a:stretch>
              <a:fillRect/>
            </a:stretch>
          </p:blipFill>
          <p:spPr>
            <a:xfrm flipH="false" flipV="false">
              <a:off x="0" y="0"/>
              <a:ext cx="21624710" cy="5475289"/>
            </a:xfrm>
            <a:prstGeom prst="rect">
              <a:avLst/>
            </a:prstGeom>
          </p:spPr>
        </p:pic>
        <p:pic>
          <p:nvPicPr>
            <p:cNvPr name="Picture 4" id="4"/>
            <p:cNvPicPr>
              <a:picLocks noChangeAspect="true"/>
            </p:cNvPicPr>
            <p:nvPr/>
          </p:nvPicPr>
          <p:blipFill>
            <a:blip r:embed="rId3"/>
            <a:srcRect l="0" t="30998" r="0" b="30998"/>
            <a:stretch>
              <a:fillRect/>
            </a:stretch>
          </p:blipFill>
          <p:spPr>
            <a:xfrm flipH="false" flipV="false">
              <a:off x="0" y="5475289"/>
              <a:ext cx="21624710" cy="5475289"/>
            </a:xfrm>
            <a:prstGeom prst="rect">
              <a:avLst/>
            </a:prstGeom>
          </p:spPr>
        </p:pic>
      </p:grpSp>
      <p:sp>
        <p:nvSpPr>
          <p:cNvPr name="AutoShape 5" id="5"/>
          <p:cNvSpPr/>
          <p:nvPr/>
        </p:nvSpPr>
        <p:spPr>
          <a:xfrm rot="0">
            <a:off x="4466710" y="1369852"/>
            <a:ext cx="9354581" cy="7547297"/>
          </a:xfrm>
          <a:prstGeom prst="rect">
            <a:avLst/>
          </a:prstGeom>
          <a:solidFill>
            <a:srgbClr val="F2FAFF">
              <a:alpha val="78824"/>
            </a:srgbClr>
          </a:solidFill>
        </p:spPr>
      </p:sp>
      <p:sp>
        <p:nvSpPr>
          <p:cNvPr name="TextBox 6" id="6"/>
          <p:cNvSpPr txBox="true"/>
          <p:nvPr/>
        </p:nvSpPr>
        <p:spPr>
          <a:xfrm rot="0">
            <a:off x="5280425" y="2084558"/>
            <a:ext cx="7727150" cy="6051209"/>
          </a:xfrm>
          <a:prstGeom prst="rect">
            <a:avLst/>
          </a:prstGeom>
        </p:spPr>
        <p:txBody>
          <a:bodyPr anchor="t" rtlCol="false" tIns="0" lIns="0" bIns="0" rIns="0">
            <a:spAutoFit/>
          </a:bodyPr>
          <a:lstStyle/>
          <a:p>
            <a:pPr algn="ctr">
              <a:lnSpc>
                <a:spcPts val="4043"/>
              </a:lnSpc>
            </a:pPr>
            <a:r>
              <a:rPr lang="en-US" sz="2888" spc="57">
                <a:solidFill>
                  <a:srgbClr val="244357"/>
                </a:solidFill>
                <a:latin typeface="Roboto"/>
                <a:ea typeface="Roboto"/>
                <a:cs typeface="Roboto"/>
                <a:sym typeface="Roboto"/>
              </a:rPr>
              <a:t>Nunc</a:t>
            </a:r>
            <a:r>
              <a:rPr lang="en-US" sz="2888" spc="57">
                <a:solidFill>
                  <a:srgbClr val="244357"/>
                </a:solidFill>
                <a:latin typeface="Roboto"/>
                <a:ea typeface="Roboto"/>
                <a:cs typeface="Roboto"/>
                <a:sym typeface="Roboto"/>
              </a:rPr>
              <a:t>a, ningun líder, ni siquiera uno tan compasivo como Moisés, será capaz de sacrificar por el pecador lo que Jesús estuvo dispuesto a entregar. Sin embargo, se nos llama a interceder por los pecadores e imitar a Jesús en nuestro espíritu perdonador y en nuestra disposición para orar por los demás. Decide desde ahora orar por los que yerran. Querido lider, convierte la intercesión en tu aliada para dirigir la iglesia. ¡Solo el cielo nos mostrará el valor de la oración en favor de nuestros hermanos! </a:t>
            </a:r>
          </a:p>
        </p:txBody>
      </p:sp>
      <p:sp>
        <p:nvSpPr>
          <p:cNvPr name="TextBox 7" id="7"/>
          <p:cNvSpPr txBox="true"/>
          <p:nvPr/>
        </p:nvSpPr>
        <p:spPr>
          <a:xfrm rot="0">
            <a:off x="381000" y="9779635"/>
            <a:ext cx="8407701" cy="283210"/>
          </a:xfrm>
          <a:prstGeom prst="rect">
            <a:avLst/>
          </a:prstGeom>
        </p:spPr>
        <p:txBody>
          <a:bodyPr anchor="t" rtlCol="false" tIns="0" lIns="0" bIns="0" rIns="0">
            <a:spAutoFit/>
          </a:bodyPr>
          <a:lstStyle/>
          <a:p>
            <a:pPr algn="l">
              <a:lnSpc>
                <a:spcPts val="2240"/>
              </a:lnSpc>
            </a:pPr>
            <a:r>
              <a:rPr lang="en-US" sz="1600" spc="32">
                <a:solidFill>
                  <a:srgbClr val="244357"/>
                </a:solidFill>
                <a:latin typeface="Roboto"/>
                <a:ea typeface="Roboto"/>
                <a:cs typeface="Roboto"/>
                <a:sym typeface="Roboto"/>
              </a:rPr>
              <a:t>www.recursos-biblicos.com</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2FAFF"/>
        </a:solidFill>
      </p:bgPr>
    </p:bg>
    <p:spTree>
      <p:nvGrpSpPr>
        <p:cNvPr id="1" name=""/>
        <p:cNvGrpSpPr/>
        <p:nvPr/>
      </p:nvGrpSpPr>
      <p:grpSpPr>
        <a:xfrm>
          <a:off x="0" y="0"/>
          <a:ext cx="0" cy="0"/>
          <a:chOff x="0" y="0"/>
          <a:chExt cx="0" cy="0"/>
        </a:xfrm>
      </p:grpSpPr>
      <p:sp>
        <p:nvSpPr>
          <p:cNvPr name="AutoShape 2" id="2"/>
          <p:cNvSpPr/>
          <p:nvPr/>
        </p:nvSpPr>
        <p:spPr>
          <a:xfrm rot="0">
            <a:off x="-723900" y="3048000"/>
            <a:ext cx="20459700" cy="3981450"/>
          </a:xfrm>
          <a:prstGeom prst="rect">
            <a:avLst/>
          </a:prstGeom>
          <a:solidFill>
            <a:srgbClr val="43C3DD"/>
          </a:solidFill>
        </p:spPr>
      </p:sp>
      <p:sp>
        <p:nvSpPr>
          <p:cNvPr name="Freeform 3" id="3"/>
          <p:cNvSpPr/>
          <p:nvPr/>
        </p:nvSpPr>
        <p:spPr>
          <a:xfrm flipH="false" flipV="false" rot="0">
            <a:off x="5599616" y="2333870"/>
            <a:ext cx="6378170" cy="4982945"/>
          </a:xfrm>
          <a:custGeom>
            <a:avLst/>
            <a:gdLst/>
            <a:ahLst/>
            <a:cxnLst/>
            <a:rect r="r" b="b" t="t" l="l"/>
            <a:pathLst>
              <a:path h="4982945" w="6378170">
                <a:moveTo>
                  <a:pt x="0" y="0"/>
                </a:moveTo>
                <a:lnTo>
                  <a:pt x="6378170" y="0"/>
                </a:lnTo>
                <a:lnTo>
                  <a:pt x="6378170" y="4982946"/>
                </a:lnTo>
                <a:lnTo>
                  <a:pt x="0" y="4982946"/>
                </a:lnTo>
                <a:lnTo>
                  <a:pt x="0" y="0"/>
                </a:lnTo>
                <a:close/>
              </a:path>
            </a:pathLst>
          </a:custGeom>
          <a:blipFill>
            <a:blip r:embed="rId2"/>
            <a:stretch>
              <a:fillRect l="0" t="0" r="0" b="0"/>
            </a:stretch>
          </a:blipFill>
        </p:spPr>
      </p:sp>
      <p:sp>
        <p:nvSpPr>
          <p:cNvPr name="TextBox 4" id="4"/>
          <p:cNvSpPr txBox="true"/>
          <p:nvPr/>
        </p:nvSpPr>
        <p:spPr>
          <a:xfrm rot="0">
            <a:off x="4121744" y="1224136"/>
            <a:ext cx="10235824" cy="919480"/>
          </a:xfrm>
          <a:prstGeom prst="rect">
            <a:avLst/>
          </a:prstGeom>
        </p:spPr>
        <p:txBody>
          <a:bodyPr anchor="t" rtlCol="false" tIns="0" lIns="0" bIns="0" rIns="0">
            <a:spAutoFit/>
          </a:bodyPr>
          <a:lstStyle/>
          <a:p>
            <a:pPr algn="ctr">
              <a:lnSpc>
                <a:spcPts val="7040"/>
              </a:lnSpc>
            </a:pPr>
            <a:r>
              <a:rPr lang="en-US" b="true" sz="6400" spc="128">
                <a:solidFill>
                  <a:srgbClr val="244357"/>
                </a:solidFill>
                <a:latin typeface="Roboto Condensed Bold"/>
                <a:ea typeface="Roboto Condensed Bold"/>
                <a:cs typeface="Roboto Condensed Bold"/>
                <a:sym typeface="Roboto Condensed Bold"/>
              </a:rPr>
              <a:t>HI</a:t>
            </a:r>
            <a:r>
              <a:rPr lang="en-US" b="true" sz="6400" spc="128">
                <a:solidFill>
                  <a:srgbClr val="244357"/>
                </a:solidFill>
                <a:latin typeface="Roboto Condensed Bold"/>
                <a:ea typeface="Roboto Condensed Bold"/>
                <a:cs typeface="Roboto Condensed Bold"/>
                <a:sym typeface="Roboto Condensed Bold"/>
              </a:rPr>
              <a:t>MNO Y ORACION FINAL</a:t>
            </a:r>
          </a:p>
        </p:txBody>
      </p:sp>
      <p:sp>
        <p:nvSpPr>
          <p:cNvPr name="TextBox 5" id="5"/>
          <p:cNvSpPr txBox="true"/>
          <p:nvPr/>
        </p:nvSpPr>
        <p:spPr>
          <a:xfrm rot="0">
            <a:off x="3288710" y="7412066"/>
            <a:ext cx="4195894" cy="788037"/>
          </a:xfrm>
          <a:prstGeom prst="rect">
            <a:avLst/>
          </a:prstGeom>
        </p:spPr>
        <p:txBody>
          <a:bodyPr anchor="t" rtlCol="false" tIns="0" lIns="0" bIns="0" rIns="0">
            <a:spAutoFit/>
          </a:bodyPr>
          <a:lstStyle/>
          <a:p>
            <a:pPr algn="ctr">
              <a:lnSpc>
                <a:spcPts val="6439"/>
              </a:lnSpc>
            </a:pPr>
            <a:r>
              <a:rPr lang="en-US" sz="4599" spc="91">
                <a:solidFill>
                  <a:srgbClr val="244357"/>
                </a:solidFill>
                <a:latin typeface="Roboto"/>
                <a:ea typeface="Roboto"/>
                <a:cs typeface="Roboto"/>
                <a:sym typeface="Roboto"/>
              </a:rPr>
              <a:t> # 555</a:t>
            </a:r>
          </a:p>
        </p:txBody>
      </p:sp>
      <p:sp>
        <p:nvSpPr>
          <p:cNvPr name="TextBox 6" id="6"/>
          <p:cNvSpPr txBox="true"/>
          <p:nvPr/>
        </p:nvSpPr>
        <p:spPr>
          <a:xfrm rot="0">
            <a:off x="7046053" y="7411820"/>
            <a:ext cx="6390132" cy="788037"/>
          </a:xfrm>
          <a:prstGeom prst="rect">
            <a:avLst/>
          </a:prstGeom>
        </p:spPr>
        <p:txBody>
          <a:bodyPr anchor="t" rtlCol="false" tIns="0" lIns="0" bIns="0" rIns="0">
            <a:spAutoFit/>
          </a:bodyPr>
          <a:lstStyle/>
          <a:p>
            <a:pPr algn="ctr">
              <a:lnSpc>
                <a:spcPts val="6439"/>
              </a:lnSpc>
            </a:pPr>
            <a:r>
              <a:rPr lang="en-US" sz="4599" spc="91">
                <a:solidFill>
                  <a:srgbClr val="244357"/>
                </a:solidFill>
                <a:latin typeface="Roboto"/>
                <a:ea typeface="Roboto"/>
                <a:cs typeface="Roboto"/>
                <a:sym typeface="Roboto"/>
              </a:rPr>
              <a:t> Hoy gozo</a:t>
            </a:r>
            <a:r>
              <a:rPr lang="en-US" sz="4599" spc="91">
                <a:solidFill>
                  <a:srgbClr val="244357"/>
                </a:solidFill>
                <a:latin typeface="Roboto"/>
                <a:ea typeface="Roboto"/>
                <a:cs typeface="Roboto"/>
                <a:sym typeface="Roboto"/>
              </a:rPr>
              <a:t>so medito</a:t>
            </a:r>
          </a:p>
        </p:txBody>
      </p:sp>
      <p:sp>
        <p:nvSpPr>
          <p:cNvPr name="TextBox 7" id="7"/>
          <p:cNvSpPr txBox="true"/>
          <p:nvPr/>
        </p:nvSpPr>
        <p:spPr>
          <a:xfrm rot="0">
            <a:off x="381000" y="9779635"/>
            <a:ext cx="8407701" cy="283210"/>
          </a:xfrm>
          <a:prstGeom prst="rect">
            <a:avLst/>
          </a:prstGeom>
        </p:spPr>
        <p:txBody>
          <a:bodyPr anchor="t" rtlCol="false" tIns="0" lIns="0" bIns="0" rIns="0">
            <a:spAutoFit/>
          </a:bodyPr>
          <a:lstStyle/>
          <a:p>
            <a:pPr algn="l">
              <a:lnSpc>
                <a:spcPts val="2240"/>
              </a:lnSpc>
            </a:pPr>
            <a:r>
              <a:rPr lang="en-US" sz="1600" spc="32">
                <a:solidFill>
                  <a:srgbClr val="244357"/>
                </a:solidFill>
                <a:latin typeface="Roboto"/>
                <a:ea typeface="Roboto"/>
                <a:cs typeface="Roboto"/>
                <a:sym typeface="Roboto"/>
              </a:rPr>
              <a:t>www.recursos-biblicos.com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2FAFF"/>
        </a:solidFill>
      </p:bgPr>
    </p:bg>
    <p:spTree>
      <p:nvGrpSpPr>
        <p:cNvPr id="1" name=""/>
        <p:cNvGrpSpPr/>
        <p:nvPr/>
      </p:nvGrpSpPr>
      <p:grpSpPr>
        <a:xfrm>
          <a:off x="0" y="0"/>
          <a:ext cx="0" cy="0"/>
          <a:chOff x="0" y="0"/>
          <a:chExt cx="0" cy="0"/>
        </a:xfrm>
      </p:grpSpPr>
      <p:grpSp>
        <p:nvGrpSpPr>
          <p:cNvPr name="Group 2" id="2"/>
          <p:cNvGrpSpPr/>
          <p:nvPr/>
        </p:nvGrpSpPr>
        <p:grpSpPr>
          <a:xfrm rot="0">
            <a:off x="384880" y="337514"/>
            <a:ext cx="10190989" cy="9107494"/>
            <a:chOff x="0" y="0"/>
            <a:chExt cx="13587985" cy="12143325"/>
          </a:xfrm>
        </p:grpSpPr>
        <p:sp>
          <p:nvSpPr>
            <p:cNvPr name="TextBox 3" id="3"/>
            <p:cNvSpPr txBox="true"/>
            <p:nvPr/>
          </p:nvSpPr>
          <p:spPr>
            <a:xfrm rot="0">
              <a:off x="1908494" y="936835"/>
              <a:ext cx="9770998" cy="884408"/>
            </a:xfrm>
            <a:prstGeom prst="rect">
              <a:avLst/>
            </a:prstGeom>
          </p:spPr>
          <p:txBody>
            <a:bodyPr anchor="t" rtlCol="false" tIns="0" lIns="0" bIns="0" rIns="0">
              <a:spAutoFit/>
            </a:bodyPr>
            <a:lstStyle/>
            <a:p>
              <a:pPr algn="ctr">
                <a:lnSpc>
                  <a:spcPts val="5325"/>
                </a:lnSpc>
              </a:pPr>
              <a:r>
                <a:rPr lang="en-US" b="true" sz="4096" spc="81">
                  <a:solidFill>
                    <a:srgbClr val="244357"/>
                  </a:solidFill>
                  <a:latin typeface="Roboto Condensed Bold"/>
                  <a:ea typeface="Roboto Condensed Bold"/>
                  <a:cs typeface="Roboto Condensed Bold"/>
                  <a:sym typeface="Roboto Condensed Bold"/>
                </a:rPr>
                <a:t>INTRODUCCIÓN</a:t>
              </a:r>
            </a:p>
          </p:txBody>
        </p:sp>
        <p:sp>
          <p:nvSpPr>
            <p:cNvPr name="TextBox 4" id="4"/>
            <p:cNvSpPr txBox="true"/>
            <p:nvPr/>
          </p:nvSpPr>
          <p:spPr>
            <a:xfrm rot="0">
              <a:off x="1908494" y="10754113"/>
              <a:ext cx="9770998" cy="506106"/>
            </a:xfrm>
            <a:prstGeom prst="rect">
              <a:avLst/>
            </a:prstGeom>
          </p:spPr>
          <p:txBody>
            <a:bodyPr anchor="t" rtlCol="false" tIns="0" lIns="0" bIns="0" rIns="0">
              <a:spAutoFit/>
            </a:bodyPr>
            <a:lstStyle/>
            <a:p>
              <a:pPr algn="ctr">
                <a:lnSpc>
                  <a:spcPts val="2928"/>
                </a:lnSpc>
              </a:pPr>
            </a:p>
          </p:txBody>
        </p:sp>
        <p:sp>
          <p:nvSpPr>
            <p:cNvPr name="TextBox 5" id="5"/>
            <p:cNvSpPr txBox="true"/>
            <p:nvPr/>
          </p:nvSpPr>
          <p:spPr>
            <a:xfrm rot="0">
              <a:off x="0" y="2589649"/>
              <a:ext cx="13587985" cy="7375525"/>
            </a:xfrm>
            <a:prstGeom prst="rect">
              <a:avLst/>
            </a:prstGeom>
          </p:spPr>
          <p:txBody>
            <a:bodyPr anchor="t" rtlCol="false" tIns="0" lIns="0" bIns="0" rIns="0">
              <a:spAutoFit/>
            </a:bodyPr>
            <a:lstStyle/>
            <a:p>
              <a:pPr algn="ctr">
                <a:lnSpc>
                  <a:spcPts val="4392"/>
                </a:lnSpc>
              </a:pPr>
              <a:r>
                <a:rPr lang="en-US" sz="3660" spc="73">
                  <a:solidFill>
                    <a:srgbClr val="43C3DD"/>
                  </a:solidFill>
                  <a:latin typeface="Roboto"/>
                  <a:ea typeface="Roboto"/>
                  <a:cs typeface="Roboto"/>
                  <a:sym typeface="Roboto"/>
                </a:rPr>
                <a:t>Moisés es reconocido por su lider</a:t>
              </a:r>
              <a:r>
                <a:rPr lang="en-US" sz="3660" spc="73">
                  <a:solidFill>
                    <a:srgbClr val="43C3DD"/>
                  </a:solidFill>
                  <a:latin typeface="Roboto"/>
                  <a:ea typeface="Roboto"/>
                  <a:cs typeface="Roboto"/>
                  <a:sym typeface="Roboto"/>
                </a:rPr>
                <a:t>azgo no solo por teólogos y evangelistas, sino también por filósofos y sociólogos de todo el mundo. León Tolstói destacó a Moisés como un líder emancipador cuya vida refleja la lucha universal por la libertad. Max Weber, sociólogo alemán, clasificó a Moisés como un ejemplo de líder carismático. John Locke destaca el valor de las legislaciones mosáicas y lo resalta así como un hábil legislador. </a:t>
              </a:r>
            </a:p>
          </p:txBody>
        </p:sp>
        <p:sp>
          <p:nvSpPr>
            <p:cNvPr name="AutoShape 6" id="6"/>
            <p:cNvSpPr/>
            <p:nvPr/>
          </p:nvSpPr>
          <p:spPr>
            <a:xfrm rot="0">
              <a:off x="6077063" y="0"/>
              <a:ext cx="1433860" cy="110695"/>
            </a:xfrm>
            <a:prstGeom prst="rect">
              <a:avLst/>
            </a:prstGeom>
            <a:solidFill>
              <a:srgbClr val="43C3DD"/>
            </a:solidFill>
          </p:spPr>
        </p:sp>
        <p:sp>
          <p:nvSpPr>
            <p:cNvPr name="AutoShape 7" id="7"/>
            <p:cNvSpPr/>
            <p:nvPr/>
          </p:nvSpPr>
          <p:spPr>
            <a:xfrm rot="0">
              <a:off x="6077063" y="12032631"/>
              <a:ext cx="1433860" cy="110695"/>
            </a:xfrm>
            <a:prstGeom prst="rect">
              <a:avLst/>
            </a:prstGeom>
            <a:solidFill>
              <a:srgbClr val="43C3DD"/>
            </a:solidFill>
          </p:spPr>
        </p:sp>
      </p:grpSp>
      <p:sp>
        <p:nvSpPr>
          <p:cNvPr name="Freeform 8" id="8"/>
          <p:cNvSpPr/>
          <p:nvPr/>
        </p:nvSpPr>
        <p:spPr>
          <a:xfrm flipH="false" flipV="false" rot="0">
            <a:off x="11175872" y="-327410"/>
            <a:ext cx="8034608" cy="10885911"/>
          </a:xfrm>
          <a:custGeom>
            <a:avLst/>
            <a:gdLst/>
            <a:ahLst/>
            <a:cxnLst/>
            <a:rect r="r" b="b" t="t" l="l"/>
            <a:pathLst>
              <a:path h="10885911" w="8034608">
                <a:moveTo>
                  <a:pt x="0" y="0"/>
                </a:moveTo>
                <a:lnTo>
                  <a:pt x="8034608" y="0"/>
                </a:lnTo>
                <a:lnTo>
                  <a:pt x="8034608" y="10885912"/>
                </a:lnTo>
                <a:lnTo>
                  <a:pt x="0" y="10885912"/>
                </a:lnTo>
                <a:lnTo>
                  <a:pt x="0" y="0"/>
                </a:lnTo>
                <a:close/>
              </a:path>
            </a:pathLst>
          </a:custGeom>
          <a:blipFill>
            <a:blip r:embed="rId2"/>
            <a:stretch>
              <a:fillRect l="-33623" t="0" r="-1864" b="0"/>
            </a:stretch>
          </a:blipFill>
        </p:spPr>
      </p:sp>
      <p:sp>
        <p:nvSpPr>
          <p:cNvPr name="TextBox 9" id="9"/>
          <p:cNvSpPr txBox="true"/>
          <p:nvPr/>
        </p:nvSpPr>
        <p:spPr>
          <a:xfrm rot="0">
            <a:off x="381000" y="9779635"/>
            <a:ext cx="8407701" cy="283210"/>
          </a:xfrm>
          <a:prstGeom prst="rect">
            <a:avLst/>
          </a:prstGeom>
        </p:spPr>
        <p:txBody>
          <a:bodyPr anchor="t" rtlCol="false" tIns="0" lIns="0" bIns="0" rIns="0">
            <a:spAutoFit/>
          </a:bodyPr>
          <a:lstStyle/>
          <a:p>
            <a:pPr algn="l">
              <a:lnSpc>
                <a:spcPts val="2240"/>
              </a:lnSpc>
            </a:pPr>
            <a:r>
              <a:rPr lang="en-US" sz="1600" spc="32">
                <a:solidFill>
                  <a:srgbClr val="244357"/>
                </a:solidFill>
                <a:latin typeface="Roboto"/>
                <a:ea typeface="Roboto"/>
                <a:cs typeface="Roboto"/>
                <a:sym typeface="Roboto"/>
              </a:rPr>
              <a:t>www.recursos-biblicos.com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2FAFF"/>
        </a:solidFill>
      </p:bgPr>
    </p:bg>
    <p:spTree>
      <p:nvGrpSpPr>
        <p:cNvPr id="1" name=""/>
        <p:cNvGrpSpPr/>
        <p:nvPr/>
      </p:nvGrpSpPr>
      <p:grpSpPr>
        <a:xfrm>
          <a:off x="0" y="0"/>
          <a:ext cx="0" cy="0"/>
          <a:chOff x="0" y="0"/>
          <a:chExt cx="0" cy="0"/>
        </a:xfrm>
      </p:grpSpPr>
      <p:grpSp>
        <p:nvGrpSpPr>
          <p:cNvPr name="Group 2" id="2"/>
          <p:cNvGrpSpPr/>
          <p:nvPr/>
        </p:nvGrpSpPr>
        <p:grpSpPr>
          <a:xfrm rot="0">
            <a:off x="384880" y="661364"/>
            <a:ext cx="10190989" cy="8459794"/>
            <a:chOff x="0" y="0"/>
            <a:chExt cx="13587985" cy="11279725"/>
          </a:xfrm>
        </p:grpSpPr>
        <p:sp>
          <p:nvSpPr>
            <p:cNvPr name="TextBox 3" id="3"/>
            <p:cNvSpPr txBox="true"/>
            <p:nvPr/>
          </p:nvSpPr>
          <p:spPr>
            <a:xfrm rot="0">
              <a:off x="1908494" y="936835"/>
              <a:ext cx="9770998" cy="884408"/>
            </a:xfrm>
            <a:prstGeom prst="rect">
              <a:avLst/>
            </a:prstGeom>
          </p:spPr>
          <p:txBody>
            <a:bodyPr anchor="t" rtlCol="false" tIns="0" lIns="0" bIns="0" rIns="0">
              <a:spAutoFit/>
            </a:bodyPr>
            <a:lstStyle/>
            <a:p>
              <a:pPr algn="ctr">
                <a:lnSpc>
                  <a:spcPts val="5325"/>
                </a:lnSpc>
              </a:pPr>
            </a:p>
          </p:txBody>
        </p:sp>
        <p:sp>
          <p:nvSpPr>
            <p:cNvPr name="TextBox 4" id="4"/>
            <p:cNvSpPr txBox="true"/>
            <p:nvPr/>
          </p:nvSpPr>
          <p:spPr>
            <a:xfrm rot="0">
              <a:off x="1908494" y="9890513"/>
              <a:ext cx="9770998" cy="506106"/>
            </a:xfrm>
            <a:prstGeom prst="rect">
              <a:avLst/>
            </a:prstGeom>
          </p:spPr>
          <p:txBody>
            <a:bodyPr anchor="t" rtlCol="false" tIns="0" lIns="0" bIns="0" rIns="0">
              <a:spAutoFit/>
            </a:bodyPr>
            <a:lstStyle/>
            <a:p>
              <a:pPr algn="ctr">
                <a:lnSpc>
                  <a:spcPts val="2928"/>
                </a:lnSpc>
              </a:pPr>
            </a:p>
          </p:txBody>
        </p:sp>
        <p:sp>
          <p:nvSpPr>
            <p:cNvPr name="TextBox 5" id="5"/>
            <p:cNvSpPr txBox="true"/>
            <p:nvPr/>
          </p:nvSpPr>
          <p:spPr>
            <a:xfrm rot="0">
              <a:off x="0" y="2589649"/>
              <a:ext cx="13587985" cy="6511925"/>
            </a:xfrm>
            <a:prstGeom prst="rect">
              <a:avLst/>
            </a:prstGeom>
          </p:spPr>
          <p:txBody>
            <a:bodyPr anchor="t" rtlCol="false" tIns="0" lIns="0" bIns="0" rIns="0">
              <a:spAutoFit/>
            </a:bodyPr>
            <a:lstStyle/>
            <a:p>
              <a:pPr algn="ctr">
                <a:lnSpc>
                  <a:spcPts val="4872"/>
                </a:lnSpc>
              </a:pPr>
              <a:r>
                <a:rPr lang="en-US" sz="4060" spc="81">
                  <a:solidFill>
                    <a:srgbClr val="43C3DD"/>
                  </a:solidFill>
                  <a:latin typeface="Roboto"/>
                  <a:ea typeface="Roboto"/>
                  <a:cs typeface="Roboto"/>
                  <a:sym typeface="Roboto"/>
                </a:rPr>
                <a:t>Sin embargo, hay una cualidad del lider</a:t>
              </a:r>
              <a:r>
                <a:rPr lang="en-US" sz="4060" spc="81">
                  <a:solidFill>
                    <a:srgbClr val="43C3DD"/>
                  </a:solidFill>
                  <a:latin typeface="Roboto"/>
                  <a:ea typeface="Roboto"/>
                  <a:cs typeface="Roboto"/>
                  <a:sym typeface="Roboto"/>
                </a:rPr>
                <a:t>azgo de Moisés que debe ser resaltada. Moisés se caracterizó por sus momentos de intercesión por Israel, incluso en esos momentos en los que el pueblo lo irrespetó, Moisés se resistió a manifestar orgullo personal. ¿Podemos hacer lo mismo en este tiempo?</a:t>
              </a:r>
            </a:p>
          </p:txBody>
        </p:sp>
        <p:sp>
          <p:nvSpPr>
            <p:cNvPr name="AutoShape 6" id="6"/>
            <p:cNvSpPr/>
            <p:nvPr/>
          </p:nvSpPr>
          <p:spPr>
            <a:xfrm rot="0">
              <a:off x="6077063" y="0"/>
              <a:ext cx="1433860" cy="110695"/>
            </a:xfrm>
            <a:prstGeom prst="rect">
              <a:avLst/>
            </a:prstGeom>
            <a:solidFill>
              <a:srgbClr val="43C3DD"/>
            </a:solidFill>
          </p:spPr>
        </p:sp>
        <p:sp>
          <p:nvSpPr>
            <p:cNvPr name="AutoShape 7" id="7"/>
            <p:cNvSpPr/>
            <p:nvPr/>
          </p:nvSpPr>
          <p:spPr>
            <a:xfrm rot="0">
              <a:off x="6077063" y="11169031"/>
              <a:ext cx="1433860" cy="110695"/>
            </a:xfrm>
            <a:prstGeom prst="rect">
              <a:avLst/>
            </a:prstGeom>
            <a:solidFill>
              <a:srgbClr val="43C3DD"/>
            </a:solidFill>
          </p:spPr>
        </p:sp>
      </p:grpSp>
      <p:sp>
        <p:nvSpPr>
          <p:cNvPr name="Freeform 8" id="8"/>
          <p:cNvSpPr/>
          <p:nvPr/>
        </p:nvSpPr>
        <p:spPr>
          <a:xfrm flipH="false" flipV="false" rot="0">
            <a:off x="11175872" y="-327410"/>
            <a:ext cx="8034608" cy="10885911"/>
          </a:xfrm>
          <a:custGeom>
            <a:avLst/>
            <a:gdLst/>
            <a:ahLst/>
            <a:cxnLst/>
            <a:rect r="r" b="b" t="t" l="l"/>
            <a:pathLst>
              <a:path h="10885911" w="8034608">
                <a:moveTo>
                  <a:pt x="0" y="0"/>
                </a:moveTo>
                <a:lnTo>
                  <a:pt x="8034608" y="0"/>
                </a:lnTo>
                <a:lnTo>
                  <a:pt x="8034608" y="10885912"/>
                </a:lnTo>
                <a:lnTo>
                  <a:pt x="0" y="10885912"/>
                </a:lnTo>
                <a:lnTo>
                  <a:pt x="0" y="0"/>
                </a:lnTo>
                <a:close/>
              </a:path>
            </a:pathLst>
          </a:custGeom>
          <a:blipFill>
            <a:blip r:embed="rId2"/>
            <a:stretch>
              <a:fillRect l="-33623" t="0" r="-1864" b="0"/>
            </a:stretch>
          </a:blipFill>
        </p:spPr>
      </p:sp>
      <p:sp>
        <p:nvSpPr>
          <p:cNvPr name="TextBox 9" id="9"/>
          <p:cNvSpPr txBox="true"/>
          <p:nvPr/>
        </p:nvSpPr>
        <p:spPr>
          <a:xfrm rot="0">
            <a:off x="381000" y="9779635"/>
            <a:ext cx="8407701" cy="283210"/>
          </a:xfrm>
          <a:prstGeom prst="rect">
            <a:avLst/>
          </a:prstGeom>
        </p:spPr>
        <p:txBody>
          <a:bodyPr anchor="t" rtlCol="false" tIns="0" lIns="0" bIns="0" rIns="0">
            <a:spAutoFit/>
          </a:bodyPr>
          <a:lstStyle/>
          <a:p>
            <a:pPr algn="l">
              <a:lnSpc>
                <a:spcPts val="2240"/>
              </a:lnSpc>
            </a:pPr>
            <a:r>
              <a:rPr lang="en-US" sz="1600" spc="32">
                <a:solidFill>
                  <a:srgbClr val="244357"/>
                </a:solidFill>
                <a:latin typeface="Roboto"/>
                <a:ea typeface="Roboto"/>
                <a:cs typeface="Roboto"/>
                <a:sym typeface="Roboto"/>
              </a:rPr>
              <a:t>www.recursos-biblicos.com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2FAFF"/>
        </a:solidFill>
      </p:bgPr>
    </p:bg>
    <p:spTree>
      <p:nvGrpSpPr>
        <p:cNvPr id="1" name=""/>
        <p:cNvGrpSpPr/>
        <p:nvPr/>
      </p:nvGrpSpPr>
      <p:grpSpPr>
        <a:xfrm>
          <a:off x="0" y="0"/>
          <a:ext cx="0" cy="0"/>
          <a:chOff x="0" y="0"/>
          <a:chExt cx="0" cy="0"/>
        </a:xfrm>
      </p:grpSpPr>
      <p:sp>
        <p:nvSpPr>
          <p:cNvPr name="AutoShape 2" id="2"/>
          <p:cNvSpPr/>
          <p:nvPr/>
        </p:nvSpPr>
        <p:spPr>
          <a:xfrm rot="0">
            <a:off x="1028700" y="1028700"/>
            <a:ext cx="16230600" cy="8229600"/>
          </a:xfrm>
          <a:prstGeom prst="rect">
            <a:avLst/>
          </a:prstGeom>
          <a:solidFill>
            <a:srgbClr val="244357"/>
          </a:solidFill>
        </p:spPr>
      </p:sp>
      <p:sp>
        <p:nvSpPr>
          <p:cNvPr name="Freeform 3" id="3"/>
          <p:cNvSpPr/>
          <p:nvPr/>
        </p:nvSpPr>
        <p:spPr>
          <a:xfrm flipH="false" flipV="false" rot="0">
            <a:off x="10922116" y="1028700"/>
            <a:ext cx="6337184" cy="8229600"/>
          </a:xfrm>
          <a:custGeom>
            <a:avLst/>
            <a:gdLst/>
            <a:ahLst/>
            <a:cxnLst/>
            <a:rect r="r" b="b" t="t" l="l"/>
            <a:pathLst>
              <a:path h="8229600" w="6337184">
                <a:moveTo>
                  <a:pt x="0" y="0"/>
                </a:moveTo>
                <a:lnTo>
                  <a:pt x="6337184" y="0"/>
                </a:lnTo>
                <a:lnTo>
                  <a:pt x="6337184" y="8229600"/>
                </a:lnTo>
                <a:lnTo>
                  <a:pt x="0" y="8229600"/>
                </a:lnTo>
                <a:lnTo>
                  <a:pt x="0" y="0"/>
                </a:lnTo>
                <a:close/>
              </a:path>
            </a:pathLst>
          </a:custGeom>
          <a:blipFill>
            <a:blip r:embed="rId2"/>
            <a:stretch>
              <a:fillRect l="-14931" t="0" r="-14931" b="0"/>
            </a:stretch>
          </a:blipFill>
        </p:spPr>
      </p:sp>
      <p:sp>
        <p:nvSpPr>
          <p:cNvPr name="TextBox 4" id="4"/>
          <p:cNvSpPr txBox="true"/>
          <p:nvPr/>
        </p:nvSpPr>
        <p:spPr>
          <a:xfrm rot="0">
            <a:off x="381000" y="9779635"/>
            <a:ext cx="8407701" cy="283210"/>
          </a:xfrm>
          <a:prstGeom prst="rect">
            <a:avLst/>
          </a:prstGeom>
        </p:spPr>
        <p:txBody>
          <a:bodyPr anchor="t" rtlCol="false" tIns="0" lIns="0" bIns="0" rIns="0">
            <a:spAutoFit/>
          </a:bodyPr>
          <a:lstStyle/>
          <a:p>
            <a:pPr algn="l">
              <a:lnSpc>
                <a:spcPts val="2240"/>
              </a:lnSpc>
            </a:pPr>
            <a:r>
              <a:rPr lang="en-US" sz="1600" spc="32">
                <a:solidFill>
                  <a:srgbClr val="244357"/>
                </a:solidFill>
                <a:latin typeface="Roboto"/>
                <a:ea typeface="Roboto"/>
                <a:cs typeface="Roboto"/>
                <a:sym typeface="Roboto"/>
              </a:rPr>
              <a:t>www.recursos-biblicos.com</a:t>
            </a:r>
          </a:p>
        </p:txBody>
      </p:sp>
      <p:sp>
        <p:nvSpPr>
          <p:cNvPr name="TextBox 5" id="5"/>
          <p:cNvSpPr txBox="true"/>
          <p:nvPr/>
        </p:nvSpPr>
        <p:spPr>
          <a:xfrm rot="0">
            <a:off x="1226011" y="7742186"/>
            <a:ext cx="8150479" cy="1516114"/>
          </a:xfrm>
          <a:prstGeom prst="rect">
            <a:avLst/>
          </a:prstGeom>
        </p:spPr>
        <p:txBody>
          <a:bodyPr anchor="t" rtlCol="false" tIns="0" lIns="0" bIns="0" rIns="0">
            <a:spAutoFit/>
          </a:bodyPr>
          <a:lstStyle/>
          <a:p>
            <a:pPr algn="l">
              <a:lnSpc>
                <a:spcPts val="5916"/>
              </a:lnSpc>
            </a:pPr>
            <a:r>
              <a:rPr lang="en-US" b="true" sz="5379" spc="107">
                <a:solidFill>
                  <a:srgbClr val="F2FAFF"/>
                </a:solidFill>
                <a:latin typeface="Roboto Condensed Bold"/>
                <a:ea typeface="Roboto Condensed Bold"/>
                <a:cs typeface="Roboto Condensed Bold"/>
                <a:sym typeface="Roboto Condensed Bold"/>
              </a:rPr>
              <a:t>HIMN</a:t>
            </a:r>
            <a:r>
              <a:rPr lang="en-US" b="true" sz="5379" spc="107">
                <a:solidFill>
                  <a:srgbClr val="F2FAFF"/>
                </a:solidFill>
                <a:latin typeface="Roboto Condensed Bold"/>
                <a:ea typeface="Roboto Condensed Bold"/>
                <a:cs typeface="Roboto Condensed Bold"/>
                <a:sym typeface="Roboto Condensed Bold"/>
              </a:rPr>
              <a:t>O # 558, AMA A TUS PRÓJIMOS</a:t>
            </a:r>
          </a:p>
        </p:txBody>
      </p:sp>
      <p:sp>
        <p:nvSpPr>
          <p:cNvPr name="TextBox 6" id="6"/>
          <p:cNvSpPr txBox="true"/>
          <p:nvPr/>
        </p:nvSpPr>
        <p:spPr>
          <a:xfrm rot="0">
            <a:off x="1308998" y="1437074"/>
            <a:ext cx="9470007" cy="609610"/>
          </a:xfrm>
          <a:prstGeom prst="rect">
            <a:avLst/>
          </a:prstGeom>
        </p:spPr>
        <p:txBody>
          <a:bodyPr anchor="t" rtlCol="false" tIns="0" lIns="0" bIns="0" rIns="0">
            <a:spAutoFit/>
          </a:bodyPr>
          <a:lstStyle/>
          <a:p>
            <a:pPr algn="l">
              <a:lnSpc>
                <a:spcPts val="4960"/>
              </a:lnSpc>
            </a:pPr>
            <a:r>
              <a:rPr lang="en-US" b="true" sz="3815" spc="76">
                <a:solidFill>
                  <a:srgbClr val="F2FAFF"/>
                </a:solidFill>
                <a:latin typeface="Roboto Condensed Bold"/>
                <a:ea typeface="Roboto Condensed Bold"/>
                <a:cs typeface="Roboto Condensed Bold"/>
                <a:sym typeface="Roboto Condensed Bold"/>
              </a:rPr>
              <a:t> ÉXODO 32: 7-14; 32: 30-35</a:t>
            </a:r>
          </a:p>
        </p:txBody>
      </p:sp>
      <p:sp>
        <p:nvSpPr>
          <p:cNvPr name="AutoShape 7" id="7"/>
          <p:cNvSpPr/>
          <p:nvPr/>
        </p:nvSpPr>
        <p:spPr>
          <a:xfrm rot="0">
            <a:off x="1308998" y="7419254"/>
            <a:ext cx="1389581" cy="95147"/>
          </a:xfrm>
          <a:prstGeom prst="rect">
            <a:avLst/>
          </a:prstGeom>
          <a:solidFill>
            <a:srgbClr val="43C3DD"/>
          </a:solidFill>
        </p:spPr>
      </p:sp>
      <p:sp>
        <p:nvSpPr>
          <p:cNvPr name="TextBox 8" id="8"/>
          <p:cNvSpPr txBox="true"/>
          <p:nvPr/>
        </p:nvSpPr>
        <p:spPr>
          <a:xfrm rot="0">
            <a:off x="1308998" y="2158535"/>
            <a:ext cx="7984504" cy="4670299"/>
          </a:xfrm>
          <a:prstGeom prst="rect">
            <a:avLst/>
          </a:prstGeom>
        </p:spPr>
        <p:txBody>
          <a:bodyPr anchor="t" rtlCol="false" tIns="0" lIns="0" bIns="0" rIns="0">
            <a:spAutoFit/>
          </a:bodyPr>
          <a:lstStyle/>
          <a:p>
            <a:pPr algn="l">
              <a:lnSpc>
                <a:spcPts val="3406"/>
              </a:lnSpc>
            </a:pPr>
            <a:r>
              <a:rPr lang="en-US" sz="2432" spc="48">
                <a:solidFill>
                  <a:srgbClr val="F2FAFF"/>
                </a:solidFill>
                <a:latin typeface="Roboto"/>
                <a:ea typeface="Roboto"/>
                <a:cs typeface="Roboto"/>
                <a:sym typeface="Roboto"/>
              </a:rPr>
              <a:t> Mientras Moisés estaba en el monte Sinaí recibiendo la Ley, el pueblo construyó un becerro de oro para adorarlo. Moisés rogó a Dios que no destruyera a Israel por su pecado, apelando a las promesas hechas a Abraham, Isaac y Jacob. Incluso ofreció ser borrado del libro de la vida en lugar del pueblo. Los líderes espirituales no abandonan al pueblo a la idolatría. Interceden por ellos ante Dios. Por eso, oramos en este momento por las personas que se han apartado de la iglesia. Pidamos a Dios que reciban perdón y la oportunidad de ser rescatados por el Espíritu Santo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2FAFF"/>
        </a:solidFill>
      </p:bgPr>
    </p:bg>
    <p:spTree>
      <p:nvGrpSpPr>
        <p:cNvPr id="1" name=""/>
        <p:cNvGrpSpPr/>
        <p:nvPr/>
      </p:nvGrpSpPr>
      <p:grpSpPr>
        <a:xfrm>
          <a:off x="0" y="0"/>
          <a:ext cx="0" cy="0"/>
          <a:chOff x="0" y="0"/>
          <a:chExt cx="0" cy="0"/>
        </a:xfrm>
      </p:grpSpPr>
      <p:sp>
        <p:nvSpPr>
          <p:cNvPr name="AutoShape 2" id="2"/>
          <p:cNvSpPr/>
          <p:nvPr/>
        </p:nvSpPr>
        <p:spPr>
          <a:xfrm rot="0">
            <a:off x="1028700" y="1028700"/>
            <a:ext cx="16230600" cy="8229600"/>
          </a:xfrm>
          <a:prstGeom prst="rect">
            <a:avLst/>
          </a:prstGeom>
          <a:solidFill>
            <a:srgbClr val="43C3DD"/>
          </a:solidFill>
        </p:spPr>
      </p:sp>
      <p:sp>
        <p:nvSpPr>
          <p:cNvPr name="Freeform 3" id="3"/>
          <p:cNvSpPr/>
          <p:nvPr/>
        </p:nvSpPr>
        <p:spPr>
          <a:xfrm flipH="false" flipV="false" rot="0">
            <a:off x="11209238" y="1028700"/>
            <a:ext cx="6050062" cy="8229600"/>
          </a:xfrm>
          <a:custGeom>
            <a:avLst/>
            <a:gdLst/>
            <a:ahLst/>
            <a:cxnLst/>
            <a:rect r="r" b="b" t="t" l="l"/>
            <a:pathLst>
              <a:path h="8229600" w="6050062">
                <a:moveTo>
                  <a:pt x="0" y="0"/>
                </a:moveTo>
                <a:lnTo>
                  <a:pt x="6050062" y="0"/>
                </a:lnTo>
                <a:lnTo>
                  <a:pt x="6050062" y="8229600"/>
                </a:lnTo>
                <a:lnTo>
                  <a:pt x="0" y="8229600"/>
                </a:lnTo>
                <a:lnTo>
                  <a:pt x="0" y="0"/>
                </a:lnTo>
                <a:close/>
              </a:path>
            </a:pathLst>
          </a:custGeom>
          <a:blipFill>
            <a:blip r:embed="rId2"/>
            <a:stretch>
              <a:fillRect l="-18012" t="0" r="-18012" b="0"/>
            </a:stretch>
          </a:blipFill>
        </p:spPr>
      </p:sp>
      <p:grpSp>
        <p:nvGrpSpPr>
          <p:cNvPr name="Group 4" id="4"/>
          <p:cNvGrpSpPr/>
          <p:nvPr/>
        </p:nvGrpSpPr>
        <p:grpSpPr>
          <a:xfrm rot="0">
            <a:off x="1707032" y="1518859"/>
            <a:ext cx="8500657" cy="7549001"/>
            <a:chOff x="0" y="0"/>
            <a:chExt cx="11334209" cy="10065335"/>
          </a:xfrm>
        </p:grpSpPr>
        <p:sp>
          <p:nvSpPr>
            <p:cNvPr name="TextBox 5" id="5"/>
            <p:cNvSpPr txBox="true"/>
            <p:nvPr/>
          </p:nvSpPr>
          <p:spPr>
            <a:xfrm rot="0">
              <a:off x="0" y="47625"/>
              <a:ext cx="11334209" cy="2396278"/>
            </a:xfrm>
            <a:prstGeom prst="rect">
              <a:avLst/>
            </a:prstGeom>
          </p:spPr>
          <p:txBody>
            <a:bodyPr anchor="t" rtlCol="false" tIns="0" lIns="0" bIns="0" rIns="0">
              <a:spAutoFit/>
            </a:bodyPr>
            <a:lstStyle/>
            <a:p>
              <a:pPr algn="ctr">
                <a:lnSpc>
                  <a:spcPts val="6957"/>
                </a:lnSpc>
              </a:pPr>
              <a:r>
                <a:rPr lang="en-US" b="true" sz="6325" spc="126">
                  <a:solidFill>
                    <a:srgbClr val="F2FAFF"/>
                  </a:solidFill>
                  <a:latin typeface="Roboto Condensed Bold"/>
                  <a:ea typeface="Roboto Condensed Bold"/>
                  <a:cs typeface="Roboto Condensed Bold"/>
                  <a:sym typeface="Roboto Condensed Bold"/>
                </a:rPr>
                <a:t>LECTURA BÍBLICA Y ORACIÓN</a:t>
              </a:r>
            </a:p>
          </p:txBody>
        </p:sp>
        <p:sp>
          <p:nvSpPr>
            <p:cNvPr name="TextBox 6" id="6"/>
            <p:cNvSpPr txBox="true"/>
            <p:nvPr/>
          </p:nvSpPr>
          <p:spPr>
            <a:xfrm rot="0">
              <a:off x="0" y="2674678"/>
              <a:ext cx="11251582" cy="764540"/>
            </a:xfrm>
            <a:prstGeom prst="rect">
              <a:avLst/>
            </a:prstGeom>
          </p:spPr>
          <p:txBody>
            <a:bodyPr anchor="t" rtlCol="false" tIns="0" lIns="0" bIns="0" rIns="0">
              <a:spAutoFit/>
            </a:bodyPr>
            <a:lstStyle/>
            <a:p>
              <a:pPr algn="l">
                <a:lnSpc>
                  <a:spcPts val="4680"/>
                </a:lnSpc>
              </a:pPr>
              <a:r>
                <a:rPr lang="en-US" b="true" sz="3600" spc="72">
                  <a:solidFill>
                    <a:srgbClr val="F2FAFF"/>
                  </a:solidFill>
                  <a:latin typeface="Roboto Condensed Bold"/>
                  <a:ea typeface="Roboto Condensed Bold"/>
                  <a:cs typeface="Roboto Condensed Bold"/>
                  <a:sym typeface="Roboto Condensed Bold"/>
                </a:rPr>
                <a:t> NÚMEROS 11: 1-3</a:t>
              </a:r>
            </a:p>
          </p:txBody>
        </p:sp>
        <p:sp>
          <p:nvSpPr>
            <p:cNvPr name="AutoShape 7" id="7"/>
            <p:cNvSpPr/>
            <p:nvPr/>
          </p:nvSpPr>
          <p:spPr>
            <a:xfrm rot="0">
              <a:off x="0" y="3938124"/>
              <a:ext cx="1651000" cy="113046"/>
            </a:xfrm>
            <a:prstGeom prst="rect">
              <a:avLst/>
            </a:prstGeom>
            <a:solidFill>
              <a:srgbClr val="244357"/>
            </a:solidFill>
          </p:spPr>
        </p:sp>
        <p:sp>
          <p:nvSpPr>
            <p:cNvPr name="TextBox 8" id="8"/>
            <p:cNvSpPr txBox="true"/>
            <p:nvPr/>
          </p:nvSpPr>
          <p:spPr>
            <a:xfrm rot="0">
              <a:off x="0" y="4515646"/>
              <a:ext cx="11254475" cy="5354109"/>
            </a:xfrm>
            <a:prstGeom prst="rect">
              <a:avLst/>
            </a:prstGeom>
          </p:spPr>
          <p:txBody>
            <a:bodyPr anchor="t" rtlCol="false" tIns="0" lIns="0" bIns="0" rIns="0">
              <a:spAutoFit/>
            </a:bodyPr>
            <a:lstStyle/>
            <a:p>
              <a:pPr algn="l">
                <a:lnSpc>
                  <a:spcPts val="4024"/>
                </a:lnSpc>
              </a:pPr>
              <a:r>
                <a:rPr lang="en-US" sz="2874" spc="57">
                  <a:solidFill>
                    <a:srgbClr val="F2FAFF"/>
                  </a:solidFill>
                  <a:latin typeface="Roboto"/>
                  <a:ea typeface="Roboto"/>
                  <a:cs typeface="Roboto"/>
                  <a:sym typeface="Roboto"/>
                </a:rPr>
                <a:t> E</a:t>
              </a:r>
              <a:r>
                <a:rPr lang="en-US" sz="2874" spc="57">
                  <a:solidFill>
                    <a:srgbClr val="F2FAFF"/>
                  </a:solidFill>
                  <a:latin typeface="Roboto"/>
                  <a:ea typeface="Roboto"/>
                  <a:cs typeface="Roboto"/>
                  <a:sym typeface="Roboto"/>
                </a:rPr>
                <a:t>ste pasaje dice que los israelitas se quejaron y Dios encendió un fuego en el extremo del campamento. Moisés oró una vez más en favor del pueblo, y Dios extinguió el fuego. Ante las quejas del pueblo, los líderes espirituales son llamados a orar por los débiles. Por eso, en estos momentos intercedemos por los hermanos de nuestra iglesia que están desanimados. </a:t>
              </a:r>
            </a:p>
          </p:txBody>
        </p:sp>
      </p:grpSp>
      <p:sp>
        <p:nvSpPr>
          <p:cNvPr name="TextBox 9" id="9"/>
          <p:cNvSpPr txBox="true"/>
          <p:nvPr/>
        </p:nvSpPr>
        <p:spPr>
          <a:xfrm rot="0">
            <a:off x="381000" y="9779635"/>
            <a:ext cx="8407701" cy="283210"/>
          </a:xfrm>
          <a:prstGeom prst="rect">
            <a:avLst/>
          </a:prstGeom>
        </p:spPr>
        <p:txBody>
          <a:bodyPr anchor="t" rtlCol="false" tIns="0" lIns="0" bIns="0" rIns="0">
            <a:spAutoFit/>
          </a:bodyPr>
          <a:lstStyle/>
          <a:p>
            <a:pPr algn="l">
              <a:lnSpc>
                <a:spcPts val="2240"/>
              </a:lnSpc>
            </a:pPr>
            <a:r>
              <a:rPr lang="en-US" sz="1600" spc="32">
                <a:solidFill>
                  <a:srgbClr val="244357"/>
                </a:solidFill>
                <a:latin typeface="Roboto"/>
                <a:ea typeface="Roboto"/>
                <a:cs typeface="Roboto"/>
                <a:sym typeface="Roboto"/>
              </a:rPr>
              <a:t>www.recursos-biblicos.com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2FAFF"/>
        </a:solidFill>
      </p:bgPr>
    </p:bg>
    <p:spTree>
      <p:nvGrpSpPr>
        <p:cNvPr id="1" name=""/>
        <p:cNvGrpSpPr/>
        <p:nvPr/>
      </p:nvGrpSpPr>
      <p:grpSpPr>
        <a:xfrm>
          <a:off x="0" y="0"/>
          <a:ext cx="0" cy="0"/>
          <a:chOff x="0" y="0"/>
          <a:chExt cx="0" cy="0"/>
        </a:xfrm>
      </p:grpSpPr>
      <p:sp>
        <p:nvSpPr>
          <p:cNvPr name="AutoShape 2" id="2"/>
          <p:cNvSpPr/>
          <p:nvPr/>
        </p:nvSpPr>
        <p:spPr>
          <a:xfrm rot="0">
            <a:off x="7996721" y="1028700"/>
            <a:ext cx="9262579" cy="8229600"/>
          </a:xfrm>
          <a:prstGeom prst="rect">
            <a:avLst/>
          </a:prstGeom>
          <a:solidFill>
            <a:srgbClr val="43C3DD"/>
          </a:solidFill>
        </p:spPr>
      </p:sp>
      <p:sp>
        <p:nvSpPr>
          <p:cNvPr name="AutoShape 3" id="3"/>
          <p:cNvSpPr/>
          <p:nvPr/>
        </p:nvSpPr>
        <p:spPr>
          <a:xfrm rot="0">
            <a:off x="1028700" y="1028700"/>
            <a:ext cx="7502236" cy="8229600"/>
          </a:xfrm>
          <a:prstGeom prst="rect">
            <a:avLst/>
          </a:prstGeom>
          <a:solidFill>
            <a:srgbClr val="244357"/>
          </a:solidFill>
        </p:spPr>
      </p:sp>
      <p:grpSp>
        <p:nvGrpSpPr>
          <p:cNvPr name="Group 4" id="4"/>
          <p:cNvGrpSpPr/>
          <p:nvPr/>
        </p:nvGrpSpPr>
        <p:grpSpPr>
          <a:xfrm rot="0">
            <a:off x="1606281" y="1768917"/>
            <a:ext cx="6323710" cy="1330213"/>
            <a:chOff x="0" y="0"/>
            <a:chExt cx="8431613" cy="1773617"/>
          </a:xfrm>
        </p:grpSpPr>
        <p:sp>
          <p:nvSpPr>
            <p:cNvPr name="TextBox 5" id="5"/>
            <p:cNvSpPr txBox="true"/>
            <p:nvPr/>
          </p:nvSpPr>
          <p:spPr>
            <a:xfrm rot="0">
              <a:off x="0" y="47625"/>
              <a:ext cx="8431613" cy="1227878"/>
            </a:xfrm>
            <a:prstGeom prst="rect">
              <a:avLst/>
            </a:prstGeom>
          </p:spPr>
          <p:txBody>
            <a:bodyPr anchor="t" rtlCol="false" tIns="0" lIns="0" bIns="0" rIns="0">
              <a:spAutoFit/>
            </a:bodyPr>
            <a:lstStyle/>
            <a:p>
              <a:pPr algn="l">
                <a:lnSpc>
                  <a:spcPts val="6957"/>
                </a:lnSpc>
              </a:pPr>
              <a:r>
                <a:rPr lang="en-US" b="true" sz="6325" spc="126">
                  <a:solidFill>
                    <a:srgbClr val="F2FAFF"/>
                  </a:solidFill>
                  <a:latin typeface="Roboto Condensed Bold"/>
                  <a:ea typeface="Roboto Condensed Bold"/>
                  <a:cs typeface="Roboto Condensed Bold"/>
                  <a:sym typeface="Roboto Condensed Bold"/>
                </a:rPr>
                <a:t>MÚSIC</a:t>
              </a:r>
              <a:r>
                <a:rPr lang="en-US" b="true" sz="6325" spc="126">
                  <a:solidFill>
                    <a:srgbClr val="F2FAFF"/>
                  </a:solidFill>
                  <a:latin typeface="Roboto Condensed Bold"/>
                  <a:ea typeface="Roboto Condensed Bold"/>
                  <a:cs typeface="Roboto Condensed Bold"/>
                  <a:sym typeface="Roboto Condensed Bold"/>
                </a:rPr>
                <a:t>A ESPECIAL </a:t>
              </a:r>
            </a:p>
          </p:txBody>
        </p:sp>
        <p:sp>
          <p:nvSpPr>
            <p:cNvPr name="AutoShape 6" id="6"/>
            <p:cNvSpPr/>
            <p:nvPr/>
          </p:nvSpPr>
          <p:spPr>
            <a:xfrm rot="0">
              <a:off x="0" y="1660570"/>
              <a:ext cx="1651000" cy="113046"/>
            </a:xfrm>
            <a:prstGeom prst="rect">
              <a:avLst/>
            </a:prstGeom>
            <a:solidFill>
              <a:srgbClr val="43C3DD"/>
            </a:solidFill>
          </p:spPr>
        </p:sp>
      </p:grpSp>
      <p:sp>
        <p:nvSpPr>
          <p:cNvPr name="Freeform 7" id="7"/>
          <p:cNvSpPr/>
          <p:nvPr/>
        </p:nvSpPr>
        <p:spPr>
          <a:xfrm flipH="false" flipV="false" rot="0">
            <a:off x="1558061" y="3444588"/>
            <a:ext cx="6371930" cy="5651276"/>
          </a:xfrm>
          <a:custGeom>
            <a:avLst/>
            <a:gdLst/>
            <a:ahLst/>
            <a:cxnLst/>
            <a:rect r="r" b="b" t="t" l="l"/>
            <a:pathLst>
              <a:path h="5651276" w="6371930">
                <a:moveTo>
                  <a:pt x="0" y="0"/>
                </a:moveTo>
                <a:lnTo>
                  <a:pt x="6371930" y="0"/>
                </a:lnTo>
                <a:lnTo>
                  <a:pt x="6371930" y="5651276"/>
                </a:lnTo>
                <a:lnTo>
                  <a:pt x="0" y="5651276"/>
                </a:lnTo>
                <a:lnTo>
                  <a:pt x="0" y="0"/>
                </a:lnTo>
                <a:close/>
              </a:path>
            </a:pathLst>
          </a:custGeom>
          <a:blipFill>
            <a:blip r:embed="rId2"/>
            <a:stretch>
              <a:fillRect l="0" t="-12752" r="0" b="0"/>
            </a:stretch>
          </a:blipFill>
        </p:spPr>
      </p:sp>
      <p:sp>
        <p:nvSpPr>
          <p:cNvPr name="TextBox 8" id="8"/>
          <p:cNvSpPr txBox="true"/>
          <p:nvPr/>
        </p:nvSpPr>
        <p:spPr>
          <a:xfrm rot="0">
            <a:off x="9144529" y="2461654"/>
            <a:ext cx="7315210" cy="3265806"/>
          </a:xfrm>
          <a:prstGeom prst="rect">
            <a:avLst/>
          </a:prstGeom>
        </p:spPr>
        <p:txBody>
          <a:bodyPr anchor="t" rtlCol="false" tIns="0" lIns="0" bIns="0" rIns="0">
            <a:spAutoFit/>
          </a:bodyPr>
          <a:lstStyle/>
          <a:p>
            <a:pPr algn="l">
              <a:lnSpc>
                <a:spcPts val="3744"/>
              </a:lnSpc>
            </a:pPr>
            <a:r>
              <a:rPr lang="en-US" sz="2674" spc="53">
                <a:solidFill>
                  <a:srgbClr val="F2FAFF"/>
                </a:solidFill>
                <a:latin typeface="Roboto"/>
                <a:ea typeface="Roboto"/>
                <a:cs typeface="Roboto"/>
                <a:sym typeface="Roboto"/>
              </a:rPr>
              <a:t>Marí</a:t>
            </a:r>
            <a:r>
              <a:rPr lang="en-US" sz="2674" spc="53">
                <a:solidFill>
                  <a:srgbClr val="F2FAFF"/>
                </a:solidFill>
                <a:latin typeface="Roboto"/>
                <a:ea typeface="Roboto"/>
                <a:cs typeface="Roboto"/>
                <a:sym typeface="Roboto"/>
              </a:rPr>
              <a:t>a y Aarón criticaron a Moisés por casarse con una mujer cusita. Como castigo, Dios afligió a María con lepra. La crítica personal puede lacerar el corazón de un líder y de su familia. A pesar de eso, ningún líder está llamado a reacciones vengativas, por más justificadas que puedan parecer. </a:t>
            </a:r>
          </a:p>
        </p:txBody>
      </p:sp>
      <p:sp>
        <p:nvSpPr>
          <p:cNvPr name="TextBox 9" id="9"/>
          <p:cNvSpPr txBox="true"/>
          <p:nvPr/>
        </p:nvSpPr>
        <p:spPr>
          <a:xfrm rot="0">
            <a:off x="9144000" y="1871104"/>
            <a:ext cx="7315739" cy="447675"/>
          </a:xfrm>
          <a:prstGeom prst="rect">
            <a:avLst/>
          </a:prstGeom>
        </p:spPr>
        <p:txBody>
          <a:bodyPr anchor="t" rtlCol="false" tIns="0" lIns="0" bIns="0" rIns="0">
            <a:spAutoFit/>
          </a:bodyPr>
          <a:lstStyle/>
          <a:p>
            <a:pPr algn="ctr">
              <a:lnSpc>
                <a:spcPts val="3479"/>
              </a:lnSpc>
            </a:pPr>
            <a:r>
              <a:rPr lang="en-US" b="true" sz="2899" spc="57">
                <a:solidFill>
                  <a:srgbClr val="F2FAFF"/>
                </a:solidFill>
                <a:latin typeface="Roboto Bold"/>
                <a:ea typeface="Roboto Bold"/>
                <a:cs typeface="Roboto Bold"/>
                <a:sym typeface="Roboto Bold"/>
              </a:rPr>
              <a:t> NÚMEROS 12: 11-15</a:t>
            </a:r>
          </a:p>
        </p:txBody>
      </p:sp>
      <p:sp>
        <p:nvSpPr>
          <p:cNvPr name="TextBox 10" id="10"/>
          <p:cNvSpPr txBox="true"/>
          <p:nvPr/>
        </p:nvSpPr>
        <p:spPr>
          <a:xfrm rot="0">
            <a:off x="9144000" y="6203551"/>
            <a:ext cx="7315210" cy="2425066"/>
          </a:xfrm>
          <a:prstGeom prst="rect">
            <a:avLst/>
          </a:prstGeom>
        </p:spPr>
        <p:txBody>
          <a:bodyPr anchor="t" rtlCol="false" tIns="0" lIns="0" bIns="0" rIns="0">
            <a:spAutoFit/>
          </a:bodyPr>
          <a:lstStyle/>
          <a:p>
            <a:pPr algn="l">
              <a:lnSpc>
                <a:spcPts val="3884"/>
              </a:lnSpc>
            </a:pPr>
            <a:r>
              <a:rPr lang="en-US" sz="2774" spc="55">
                <a:solidFill>
                  <a:srgbClr val="F2FAFF"/>
                </a:solidFill>
                <a:latin typeface="Roboto"/>
                <a:ea typeface="Roboto"/>
                <a:cs typeface="Roboto"/>
                <a:sym typeface="Roboto"/>
              </a:rPr>
              <a:t>Como iglesi</a:t>
            </a:r>
            <a:r>
              <a:rPr lang="en-US" sz="2774" spc="55">
                <a:solidFill>
                  <a:srgbClr val="F2FAFF"/>
                </a:solidFill>
                <a:latin typeface="Roboto"/>
                <a:ea typeface="Roboto"/>
                <a:cs typeface="Roboto"/>
                <a:sym typeface="Roboto"/>
              </a:rPr>
              <a:t>a, debemos orar a Dios para que nos libere de la crítica. Por eso, ahora intercedemos para que Dios nos perdone por las veces en las que hemos sido instrumentos de la crítica .</a:t>
            </a:r>
          </a:p>
        </p:txBody>
      </p:sp>
      <p:sp>
        <p:nvSpPr>
          <p:cNvPr name="TextBox 11" id="11"/>
          <p:cNvSpPr txBox="true"/>
          <p:nvPr/>
        </p:nvSpPr>
        <p:spPr>
          <a:xfrm rot="0">
            <a:off x="381000" y="9779635"/>
            <a:ext cx="8407701" cy="283210"/>
          </a:xfrm>
          <a:prstGeom prst="rect">
            <a:avLst/>
          </a:prstGeom>
        </p:spPr>
        <p:txBody>
          <a:bodyPr anchor="t" rtlCol="false" tIns="0" lIns="0" bIns="0" rIns="0">
            <a:spAutoFit/>
          </a:bodyPr>
          <a:lstStyle/>
          <a:p>
            <a:pPr algn="l">
              <a:lnSpc>
                <a:spcPts val="2240"/>
              </a:lnSpc>
            </a:pPr>
            <a:r>
              <a:rPr lang="en-US" sz="1600" spc="32">
                <a:solidFill>
                  <a:srgbClr val="244357"/>
                </a:solidFill>
                <a:latin typeface="Roboto"/>
                <a:ea typeface="Roboto"/>
                <a:cs typeface="Roboto"/>
                <a:sym typeface="Roboto"/>
              </a:rPr>
              <a:t>www.recursos-biblicos.com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2FAFF"/>
        </a:solidFill>
      </p:bgPr>
    </p:bg>
    <p:spTree>
      <p:nvGrpSpPr>
        <p:cNvPr id="1" name=""/>
        <p:cNvGrpSpPr/>
        <p:nvPr/>
      </p:nvGrpSpPr>
      <p:grpSpPr>
        <a:xfrm>
          <a:off x="0" y="0"/>
          <a:ext cx="0" cy="0"/>
          <a:chOff x="0" y="0"/>
          <a:chExt cx="0" cy="0"/>
        </a:xfrm>
      </p:grpSpPr>
      <p:sp>
        <p:nvSpPr>
          <p:cNvPr name="Freeform 2" id="2"/>
          <p:cNvSpPr/>
          <p:nvPr/>
        </p:nvSpPr>
        <p:spPr>
          <a:xfrm flipH="false" flipV="false" rot="0">
            <a:off x="1020988" y="1028700"/>
            <a:ext cx="16238312" cy="8229600"/>
          </a:xfrm>
          <a:custGeom>
            <a:avLst/>
            <a:gdLst/>
            <a:ahLst/>
            <a:cxnLst/>
            <a:rect r="r" b="b" t="t" l="l"/>
            <a:pathLst>
              <a:path h="8229600" w="16238312">
                <a:moveTo>
                  <a:pt x="0" y="0"/>
                </a:moveTo>
                <a:lnTo>
                  <a:pt x="16238312" y="0"/>
                </a:lnTo>
                <a:lnTo>
                  <a:pt x="16238312" y="8229600"/>
                </a:lnTo>
                <a:lnTo>
                  <a:pt x="0" y="8229600"/>
                </a:lnTo>
                <a:lnTo>
                  <a:pt x="0" y="0"/>
                </a:lnTo>
                <a:close/>
              </a:path>
            </a:pathLst>
          </a:custGeom>
          <a:blipFill>
            <a:blip r:embed="rId2"/>
            <a:stretch>
              <a:fillRect l="0" t="-48657" r="0" b="-48657"/>
            </a:stretch>
          </a:blipFill>
        </p:spPr>
      </p:sp>
      <p:grpSp>
        <p:nvGrpSpPr>
          <p:cNvPr name="Group 3" id="3"/>
          <p:cNvGrpSpPr/>
          <p:nvPr/>
        </p:nvGrpSpPr>
        <p:grpSpPr>
          <a:xfrm rot="0">
            <a:off x="1693633" y="2558136"/>
            <a:ext cx="9969925" cy="6211781"/>
            <a:chOff x="0" y="0"/>
            <a:chExt cx="13293234" cy="8282375"/>
          </a:xfrm>
        </p:grpSpPr>
        <p:sp>
          <p:nvSpPr>
            <p:cNvPr name="AutoShape 4" id="4"/>
            <p:cNvSpPr/>
            <p:nvPr/>
          </p:nvSpPr>
          <p:spPr>
            <a:xfrm rot="0">
              <a:off x="0" y="0"/>
              <a:ext cx="13293234" cy="8282375"/>
            </a:xfrm>
            <a:prstGeom prst="rect">
              <a:avLst/>
            </a:prstGeom>
            <a:solidFill>
              <a:srgbClr val="F2FAFF">
                <a:alpha val="77647"/>
              </a:srgbClr>
            </a:solidFill>
          </p:spPr>
        </p:sp>
        <p:sp>
          <p:nvSpPr>
            <p:cNvPr name="TextBox 5" id="5"/>
            <p:cNvSpPr txBox="true"/>
            <p:nvPr/>
          </p:nvSpPr>
          <p:spPr>
            <a:xfrm rot="0">
              <a:off x="649808" y="529310"/>
              <a:ext cx="10771537" cy="7126888"/>
            </a:xfrm>
            <a:prstGeom prst="rect">
              <a:avLst/>
            </a:prstGeom>
          </p:spPr>
          <p:txBody>
            <a:bodyPr anchor="t" rtlCol="false" tIns="0" lIns="0" bIns="0" rIns="0">
              <a:spAutoFit/>
            </a:bodyPr>
            <a:lstStyle/>
            <a:p>
              <a:pPr algn="l">
                <a:lnSpc>
                  <a:spcPts val="3283"/>
                </a:lnSpc>
              </a:pPr>
              <a:r>
                <a:rPr lang="en-US" sz="2345" spc="46">
                  <a:solidFill>
                    <a:srgbClr val="244357"/>
                  </a:solidFill>
                  <a:latin typeface="Roboto"/>
                  <a:ea typeface="Roboto"/>
                  <a:cs typeface="Roboto"/>
                  <a:sym typeface="Roboto"/>
                </a:rPr>
                <a:t>Después</a:t>
              </a:r>
              <a:r>
                <a:rPr lang="en-US" sz="2345" spc="46">
                  <a:solidFill>
                    <a:srgbClr val="244357"/>
                  </a:solidFill>
                  <a:latin typeface="Roboto"/>
                  <a:ea typeface="Roboto"/>
                  <a:cs typeface="Roboto"/>
                  <a:sym typeface="Roboto"/>
                </a:rPr>
                <a:t> de salir con la encomienda de inspeccionar la tierra con el fin de hacer un informe al pueblo, diez de los doce espías enviados a esta labor desanimaron al pueblo con su informe. Aunque muchas veces quien provoca el desánimo entre nosotros recibe nuestro rechazo y nuestra actitud más combativa, no pasó así con Moisés. </a:t>
              </a:r>
            </a:p>
            <a:p>
              <a:pPr algn="l">
                <a:lnSpc>
                  <a:spcPts val="3283"/>
                </a:lnSpc>
              </a:pPr>
              <a:r>
                <a:rPr lang="en-US" sz="2345" spc="46">
                  <a:solidFill>
                    <a:srgbClr val="244357"/>
                  </a:solidFill>
                  <a:latin typeface="Roboto"/>
                  <a:ea typeface="Roboto"/>
                  <a:cs typeface="Roboto"/>
                  <a:sym typeface="Roboto"/>
                </a:rPr>
                <a:t>Debes llevar a cabo la suficiente investigación para respaldar los puntos que presentes. </a:t>
              </a:r>
            </a:p>
            <a:p>
              <a:pPr algn="l">
                <a:lnSpc>
                  <a:spcPts val="3283"/>
                </a:lnSpc>
              </a:pPr>
            </a:p>
            <a:p>
              <a:pPr algn="l">
                <a:lnSpc>
                  <a:spcPts val="3283"/>
                </a:lnSpc>
              </a:pPr>
              <a:r>
                <a:rPr lang="en-US" sz="2345" spc="46">
                  <a:solidFill>
                    <a:srgbClr val="244357"/>
                  </a:solidFill>
                  <a:latin typeface="Roboto"/>
                  <a:ea typeface="Roboto"/>
                  <a:cs typeface="Roboto"/>
                  <a:sym typeface="Roboto"/>
                </a:rPr>
                <a:t> El líder intercedió ante Dios también en ese momento. Vamos a imitar su ejemplo en este momento, orando por aquellos líderes del pasado que hoy no forman parte de las filas de Cristo </a:t>
              </a:r>
            </a:p>
          </p:txBody>
        </p:sp>
      </p:grpSp>
      <p:grpSp>
        <p:nvGrpSpPr>
          <p:cNvPr name="Group 6" id="6"/>
          <p:cNvGrpSpPr/>
          <p:nvPr/>
        </p:nvGrpSpPr>
        <p:grpSpPr>
          <a:xfrm rot="0">
            <a:off x="2283721" y="1690383"/>
            <a:ext cx="8114552" cy="1202742"/>
            <a:chOff x="0" y="0"/>
            <a:chExt cx="10819402" cy="1603656"/>
          </a:xfrm>
        </p:grpSpPr>
        <p:sp>
          <p:nvSpPr>
            <p:cNvPr name="AutoShape 7" id="7"/>
            <p:cNvSpPr/>
            <p:nvPr/>
          </p:nvSpPr>
          <p:spPr>
            <a:xfrm rot="0">
              <a:off x="0" y="0"/>
              <a:ext cx="10819402" cy="1603656"/>
            </a:xfrm>
            <a:prstGeom prst="rect">
              <a:avLst/>
            </a:prstGeom>
            <a:solidFill>
              <a:srgbClr val="244357">
                <a:alpha val="81961"/>
              </a:srgbClr>
            </a:solidFill>
          </p:spPr>
        </p:sp>
        <p:sp>
          <p:nvSpPr>
            <p:cNvPr name="TextBox 8" id="8"/>
            <p:cNvSpPr txBox="true"/>
            <p:nvPr/>
          </p:nvSpPr>
          <p:spPr>
            <a:xfrm rot="0">
              <a:off x="528881" y="401121"/>
              <a:ext cx="8766986" cy="692887"/>
            </a:xfrm>
            <a:prstGeom prst="rect">
              <a:avLst/>
            </a:prstGeom>
          </p:spPr>
          <p:txBody>
            <a:bodyPr anchor="t" rtlCol="false" tIns="0" lIns="0" bIns="0" rIns="0">
              <a:spAutoFit/>
            </a:bodyPr>
            <a:lstStyle/>
            <a:p>
              <a:pPr algn="l">
                <a:lnSpc>
                  <a:spcPts val="4317"/>
                </a:lnSpc>
              </a:pPr>
              <a:r>
                <a:rPr lang="en-US" sz="3083" spc="61">
                  <a:solidFill>
                    <a:srgbClr val="F2FAFF"/>
                  </a:solidFill>
                  <a:latin typeface="Roboto"/>
                  <a:ea typeface="Roboto"/>
                  <a:cs typeface="Roboto"/>
                  <a:sym typeface="Roboto"/>
                </a:rPr>
                <a:t> Números 14: 13-19</a:t>
              </a:r>
            </a:p>
          </p:txBody>
        </p:sp>
      </p:grpSp>
      <p:sp>
        <p:nvSpPr>
          <p:cNvPr name="TextBox 9" id="9"/>
          <p:cNvSpPr txBox="true"/>
          <p:nvPr/>
        </p:nvSpPr>
        <p:spPr>
          <a:xfrm rot="0">
            <a:off x="381000" y="9779635"/>
            <a:ext cx="8407701" cy="283210"/>
          </a:xfrm>
          <a:prstGeom prst="rect">
            <a:avLst/>
          </a:prstGeom>
        </p:spPr>
        <p:txBody>
          <a:bodyPr anchor="t" rtlCol="false" tIns="0" lIns="0" bIns="0" rIns="0">
            <a:spAutoFit/>
          </a:bodyPr>
          <a:lstStyle/>
          <a:p>
            <a:pPr algn="l">
              <a:lnSpc>
                <a:spcPts val="2240"/>
              </a:lnSpc>
            </a:pPr>
            <a:r>
              <a:rPr lang="en-US" sz="1600" spc="32">
                <a:solidFill>
                  <a:srgbClr val="244357"/>
                </a:solidFill>
                <a:latin typeface="Roboto"/>
                <a:ea typeface="Roboto"/>
                <a:cs typeface="Roboto"/>
                <a:sym typeface="Roboto"/>
              </a:rPr>
              <a:t>www.recursos-biblicos.com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852" t="-13685" r="-4266" b="-13906"/>
            </a:stretch>
          </a:blipFill>
        </p:spPr>
      </p:sp>
      <p:sp>
        <p:nvSpPr>
          <p:cNvPr name="AutoShape 3" id="3"/>
          <p:cNvSpPr/>
          <p:nvPr/>
        </p:nvSpPr>
        <p:spPr>
          <a:xfrm rot="0">
            <a:off x="1028700" y="1028700"/>
            <a:ext cx="16230600" cy="8229600"/>
          </a:xfrm>
          <a:prstGeom prst="rect">
            <a:avLst/>
          </a:prstGeom>
          <a:solidFill>
            <a:srgbClr val="43C3DD"/>
          </a:solidFill>
        </p:spPr>
      </p:sp>
      <p:sp>
        <p:nvSpPr>
          <p:cNvPr name="AutoShape 4" id="4"/>
          <p:cNvSpPr/>
          <p:nvPr/>
        </p:nvSpPr>
        <p:spPr>
          <a:xfrm rot="0">
            <a:off x="8463297" y="3952923"/>
            <a:ext cx="1361406" cy="93218"/>
          </a:xfrm>
          <a:prstGeom prst="rect">
            <a:avLst/>
          </a:prstGeom>
          <a:solidFill>
            <a:srgbClr val="244357"/>
          </a:solidFill>
        </p:spPr>
      </p:sp>
      <p:sp>
        <p:nvSpPr>
          <p:cNvPr name="Freeform 5" id="5"/>
          <p:cNvSpPr/>
          <p:nvPr/>
        </p:nvSpPr>
        <p:spPr>
          <a:xfrm flipH="false" flipV="false" rot="0">
            <a:off x="5956286" y="5432794"/>
            <a:ext cx="7104512" cy="3825506"/>
          </a:xfrm>
          <a:custGeom>
            <a:avLst/>
            <a:gdLst/>
            <a:ahLst/>
            <a:cxnLst/>
            <a:rect r="r" b="b" t="t" l="l"/>
            <a:pathLst>
              <a:path h="3825506" w="7104512">
                <a:moveTo>
                  <a:pt x="0" y="0"/>
                </a:moveTo>
                <a:lnTo>
                  <a:pt x="7104512" y="0"/>
                </a:lnTo>
                <a:lnTo>
                  <a:pt x="7104512" y="3825506"/>
                </a:lnTo>
                <a:lnTo>
                  <a:pt x="0" y="3825506"/>
                </a:lnTo>
                <a:lnTo>
                  <a:pt x="0" y="0"/>
                </a:lnTo>
                <a:close/>
              </a:path>
            </a:pathLst>
          </a:custGeom>
          <a:blipFill>
            <a:blip r:embed="rId3"/>
            <a:stretch>
              <a:fillRect l="0" t="0" r="0" b="0"/>
            </a:stretch>
          </a:blipFill>
        </p:spPr>
      </p:sp>
      <p:sp>
        <p:nvSpPr>
          <p:cNvPr name="TextBox 6" id="6"/>
          <p:cNvSpPr txBox="true"/>
          <p:nvPr/>
        </p:nvSpPr>
        <p:spPr>
          <a:xfrm rot="0">
            <a:off x="3210462" y="2460341"/>
            <a:ext cx="11867076" cy="1004148"/>
          </a:xfrm>
          <a:prstGeom prst="rect">
            <a:avLst/>
          </a:prstGeom>
        </p:spPr>
        <p:txBody>
          <a:bodyPr anchor="t" rtlCol="false" tIns="0" lIns="0" bIns="0" rIns="0">
            <a:spAutoFit/>
          </a:bodyPr>
          <a:lstStyle/>
          <a:p>
            <a:pPr algn="ctr">
              <a:lnSpc>
                <a:spcPts val="7649"/>
              </a:lnSpc>
            </a:pPr>
            <a:r>
              <a:rPr lang="en-US" b="true" sz="6954" spc="139">
                <a:solidFill>
                  <a:srgbClr val="F2FAFF"/>
                </a:solidFill>
                <a:latin typeface="Roboto Condensed Bold"/>
                <a:ea typeface="Roboto Condensed Bold"/>
                <a:cs typeface="Roboto Condensed Bold"/>
                <a:sym typeface="Roboto Condensed Bold"/>
              </a:rPr>
              <a:t>EL HOSPITAL DEL MILAGRO</a:t>
            </a:r>
          </a:p>
        </p:txBody>
      </p:sp>
      <p:sp>
        <p:nvSpPr>
          <p:cNvPr name="TextBox 7" id="7"/>
          <p:cNvSpPr txBox="true"/>
          <p:nvPr/>
        </p:nvSpPr>
        <p:spPr>
          <a:xfrm rot="0">
            <a:off x="3534097" y="4673192"/>
            <a:ext cx="11219806" cy="470308"/>
          </a:xfrm>
          <a:prstGeom prst="rect">
            <a:avLst/>
          </a:prstGeom>
        </p:spPr>
        <p:txBody>
          <a:bodyPr anchor="t" rtlCol="false" tIns="0" lIns="0" bIns="0" rIns="0">
            <a:spAutoFit/>
          </a:bodyPr>
          <a:lstStyle/>
          <a:p>
            <a:pPr algn="ctr">
              <a:lnSpc>
                <a:spcPts val="3694"/>
              </a:lnSpc>
            </a:pPr>
            <a:r>
              <a:rPr lang="en-US" sz="3078" spc="61">
                <a:solidFill>
                  <a:srgbClr val="F2FAFF"/>
                </a:solidFill>
                <a:latin typeface="Roboto"/>
                <a:ea typeface="Roboto"/>
                <a:cs typeface="Roboto"/>
                <a:sym typeface="Roboto"/>
              </a:rPr>
              <a:t>INFORME MISIONERO</a:t>
            </a:r>
          </a:p>
        </p:txBody>
      </p:sp>
      <p:sp>
        <p:nvSpPr>
          <p:cNvPr name="TextBox 8" id="8"/>
          <p:cNvSpPr txBox="true"/>
          <p:nvPr/>
        </p:nvSpPr>
        <p:spPr>
          <a:xfrm rot="0">
            <a:off x="5393874" y="5573897"/>
            <a:ext cx="307568" cy="3543300"/>
          </a:xfrm>
          <a:prstGeom prst="rect">
            <a:avLst/>
          </a:prstGeom>
        </p:spPr>
        <p:txBody>
          <a:bodyPr anchor="t" rtlCol="false" tIns="0" lIns="0" bIns="0" rIns="0">
            <a:spAutoFit/>
          </a:bodyPr>
          <a:lstStyle/>
          <a:p>
            <a:pPr algn="ctr">
              <a:lnSpc>
                <a:spcPts val="4669"/>
              </a:lnSpc>
            </a:pPr>
            <a:r>
              <a:rPr lang="en-US" sz="3890" spc="77">
                <a:solidFill>
                  <a:srgbClr val="F2FAFF"/>
                </a:solidFill>
                <a:latin typeface="Roboto"/>
                <a:ea typeface="Roboto"/>
                <a:cs typeface="Roboto"/>
                <a:sym typeface="Roboto"/>
              </a:rPr>
              <a:t>ZAMBIA</a:t>
            </a:r>
          </a:p>
        </p:txBody>
      </p:sp>
      <p:sp>
        <p:nvSpPr>
          <p:cNvPr name="TextBox 9" id="9"/>
          <p:cNvSpPr txBox="true"/>
          <p:nvPr/>
        </p:nvSpPr>
        <p:spPr>
          <a:xfrm rot="0">
            <a:off x="381000" y="9779635"/>
            <a:ext cx="8407701" cy="283210"/>
          </a:xfrm>
          <a:prstGeom prst="rect">
            <a:avLst/>
          </a:prstGeom>
        </p:spPr>
        <p:txBody>
          <a:bodyPr anchor="t" rtlCol="false" tIns="0" lIns="0" bIns="0" rIns="0">
            <a:spAutoFit/>
          </a:bodyPr>
          <a:lstStyle/>
          <a:p>
            <a:pPr algn="l">
              <a:lnSpc>
                <a:spcPts val="2240"/>
              </a:lnSpc>
            </a:pPr>
            <a:r>
              <a:rPr lang="en-US" sz="1600" spc="32">
                <a:solidFill>
                  <a:srgbClr val="244357"/>
                </a:solidFill>
                <a:latin typeface="Roboto"/>
                <a:ea typeface="Roboto"/>
                <a:cs typeface="Roboto"/>
                <a:sym typeface="Roboto"/>
              </a:rPr>
              <a:t>www.recursos-biblicos.com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2FAFF"/>
        </a:solidFill>
      </p:bgPr>
    </p:bg>
    <p:spTree>
      <p:nvGrpSpPr>
        <p:cNvPr id="1" name=""/>
        <p:cNvGrpSpPr/>
        <p:nvPr/>
      </p:nvGrpSpPr>
      <p:grpSpPr>
        <a:xfrm>
          <a:off x="0" y="0"/>
          <a:ext cx="0" cy="0"/>
          <a:chOff x="0" y="0"/>
          <a:chExt cx="0" cy="0"/>
        </a:xfrm>
      </p:grpSpPr>
      <p:sp>
        <p:nvSpPr>
          <p:cNvPr name="AutoShape 2" id="2"/>
          <p:cNvSpPr/>
          <p:nvPr/>
        </p:nvSpPr>
        <p:spPr>
          <a:xfrm rot="0">
            <a:off x="1028700" y="1028700"/>
            <a:ext cx="16230600" cy="8229600"/>
          </a:xfrm>
          <a:prstGeom prst="rect">
            <a:avLst/>
          </a:prstGeom>
          <a:solidFill>
            <a:srgbClr val="43C3DD"/>
          </a:solidFill>
        </p:spPr>
      </p:sp>
      <p:grpSp>
        <p:nvGrpSpPr>
          <p:cNvPr name="Group 3" id="3"/>
          <p:cNvGrpSpPr/>
          <p:nvPr/>
        </p:nvGrpSpPr>
        <p:grpSpPr>
          <a:xfrm rot="0">
            <a:off x="1801874" y="1768917"/>
            <a:ext cx="6641549" cy="1339738"/>
            <a:chOff x="0" y="0"/>
            <a:chExt cx="8855399" cy="1786317"/>
          </a:xfrm>
        </p:grpSpPr>
        <p:sp>
          <p:nvSpPr>
            <p:cNvPr name="TextBox 4" id="4"/>
            <p:cNvSpPr txBox="true"/>
            <p:nvPr/>
          </p:nvSpPr>
          <p:spPr>
            <a:xfrm rot="0">
              <a:off x="0" y="47625"/>
              <a:ext cx="8855399" cy="1213908"/>
            </a:xfrm>
            <a:prstGeom prst="rect">
              <a:avLst/>
            </a:prstGeom>
          </p:spPr>
          <p:txBody>
            <a:bodyPr anchor="t" rtlCol="false" tIns="0" lIns="0" bIns="0" rIns="0">
              <a:spAutoFit/>
            </a:bodyPr>
            <a:lstStyle/>
            <a:p>
              <a:pPr algn="l">
                <a:lnSpc>
                  <a:spcPts val="6875"/>
                </a:lnSpc>
              </a:pPr>
              <a:r>
                <a:rPr lang="en-US" b="true" sz="6250" spc="125">
                  <a:solidFill>
                    <a:srgbClr val="F2FAFF"/>
                  </a:solidFill>
                  <a:latin typeface="Roboto Condensed Bold"/>
                  <a:ea typeface="Roboto Condensed Bold"/>
                  <a:cs typeface="Roboto Condensed Bold"/>
                  <a:sym typeface="Roboto Condensed Bold"/>
                </a:rPr>
                <a:t>NÚMEROS 21: 4-8)</a:t>
              </a:r>
            </a:p>
          </p:txBody>
        </p:sp>
        <p:sp>
          <p:nvSpPr>
            <p:cNvPr name="AutoShape 5" id="5"/>
            <p:cNvSpPr/>
            <p:nvPr/>
          </p:nvSpPr>
          <p:spPr>
            <a:xfrm rot="0">
              <a:off x="0" y="1673270"/>
              <a:ext cx="1651000" cy="113046"/>
            </a:xfrm>
            <a:prstGeom prst="rect">
              <a:avLst/>
            </a:prstGeom>
            <a:solidFill>
              <a:srgbClr val="244357"/>
            </a:solidFill>
          </p:spPr>
        </p:sp>
      </p:grpSp>
      <p:sp>
        <p:nvSpPr>
          <p:cNvPr name="Freeform 6" id="6"/>
          <p:cNvSpPr/>
          <p:nvPr/>
        </p:nvSpPr>
        <p:spPr>
          <a:xfrm flipH="false" flipV="false" rot="0">
            <a:off x="1801874" y="4027110"/>
            <a:ext cx="6570781" cy="3993815"/>
          </a:xfrm>
          <a:custGeom>
            <a:avLst/>
            <a:gdLst/>
            <a:ahLst/>
            <a:cxnLst/>
            <a:rect r="r" b="b" t="t" l="l"/>
            <a:pathLst>
              <a:path h="3993815" w="6570781">
                <a:moveTo>
                  <a:pt x="0" y="0"/>
                </a:moveTo>
                <a:lnTo>
                  <a:pt x="6570781" y="0"/>
                </a:lnTo>
                <a:lnTo>
                  <a:pt x="6570781" y="3993815"/>
                </a:lnTo>
                <a:lnTo>
                  <a:pt x="0" y="3993815"/>
                </a:lnTo>
                <a:lnTo>
                  <a:pt x="0" y="0"/>
                </a:lnTo>
                <a:close/>
              </a:path>
            </a:pathLst>
          </a:custGeom>
          <a:blipFill>
            <a:blip r:embed="rId2"/>
            <a:stretch>
              <a:fillRect l="0" t="-32261" r="0" b="-32261"/>
            </a:stretch>
          </a:blipFill>
          <a:ln w="123825" cap="sq">
            <a:solidFill>
              <a:srgbClr val="F2FAFF"/>
            </a:solidFill>
            <a:prstDash val="solid"/>
            <a:miter/>
          </a:ln>
        </p:spPr>
      </p:sp>
      <p:sp>
        <p:nvSpPr>
          <p:cNvPr name="TextBox 7" id="7"/>
          <p:cNvSpPr txBox="true"/>
          <p:nvPr/>
        </p:nvSpPr>
        <p:spPr>
          <a:xfrm rot="0">
            <a:off x="9144000" y="1168165"/>
            <a:ext cx="8114771" cy="4884358"/>
          </a:xfrm>
          <a:prstGeom prst="rect">
            <a:avLst/>
          </a:prstGeom>
        </p:spPr>
        <p:txBody>
          <a:bodyPr anchor="t" rtlCol="false" tIns="0" lIns="0" bIns="0" rIns="0">
            <a:spAutoFit/>
          </a:bodyPr>
          <a:lstStyle/>
          <a:p>
            <a:pPr algn="l">
              <a:lnSpc>
                <a:spcPts val="4308"/>
              </a:lnSpc>
            </a:pPr>
            <a:r>
              <a:rPr lang="en-US" sz="3077" spc="61">
                <a:solidFill>
                  <a:srgbClr val="F2FAFF"/>
                </a:solidFill>
                <a:latin typeface="Roboto"/>
                <a:ea typeface="Roboto"/>
                <a:cs typeface="Roboto"/>
                <a:sym typeface="Roboto"/>
              </a:rPr>
              <a:t> En este caso encontramos una vez más la queja en el pueblo. La consecuencia que vino fue el ataque de Moisés intercede una</a:t>
            </a:r>
            <a:r>
              <a:rPr lang="en-US" sz="3077" spc="61">
                <a:solidFill>
                  <a:srgbClr val="F2FAFF"/>
                </a:solidFill>
                <a:latin typeface="Roboto"/>
                <a:ea typeface="Roboto"/>
                <a:cs typeface="Roboto"/>
                <a:sym typeface="Roboto"/>
              </a:rPr>
              <a:t> vez más y Dios provee una solución que ayuda a salvar a los que miran la serpiente de bronce en una asta. Un líder espiritual intercede por la salud de aquellos que sufren en su cuerpo las consecuencias de sus actos. </a:t>
            </a:r>
          </a:p>
        </p:txBody>
      </p:sp>
      <p:sp>
        <p:nvSpPr>
          <p:cNvPr name="TextBox 8" id="8"/>
          <p:cNvSpPr txBox="true"/>
          <p:nvPr/>
        </p:nvSpPr>
        <p:spPr>
          <a:xfrm rot="0">
            <a:off x="9144000" y="6303505"/>
            <a:ext cx="8114242" cy="2759076"/>
          </a:xfrm>
          <a:prstGeom prst="rect">
            <a:avLst/>
          </a:prstGeom>
        </p:spPr>
        <p:txBody>
          <a:bodyPr anchor="t" rtlCol="false" tIns="0" lIns="0" bIns="0" rIns="0">
            <a:spAutoFit/>
          </a:bodyPr>
          <a:lstStyle/>
          <a:p>
            <a:pPr algn="l">
              <a:lnSpc>
                <a:spcPts val="4374"/>
              </a:lnSpc>
            </a:pPr>
            <a:r>
              <a:rPr lang="en-US" sz="3124" spc="62">
                <a:solidFill>
                  <a:srgbClr val="F2FAFF"/>
                </a:solidFill>
                <a:latin typeface="Roboto"/>
                <a:ea typeface="Roboto"/>
                <a:cs typeface="Roboto"/>
                <a:sym typeface="Roboto"/>
              </a:rPr>
              <a:t> Por eso, oramos en este momento por los enfermos de la iglesia. Más allá de la culpabilidad personal o el pecado pasado, pidamos a Dios por su restauración física y espiritual </a:t>
            </a:r>
          </a:p>
        </p:txBody>
      </p:sp>
      <p:sp>
        <p:nvSpPr>
          <p:cNvPr name="TextBox 9" id="9"/>
          <p:cNvSpPr txBox="true"/>
          <p:nvPr/>
        </p:nvSpPr>
        <p:spPr>
          <a:xfrm rot="0">
            <a:off x="381000" y="9779635"/>
            <a:ext cx="8407701" cy="283210"/>
          </a:xfrm>
          <a:prstGeom prst="rect">
            <a:avLst/>
          </a:prstGeom>
        </p:spPr>
        <p:txBody>
          <a:bodyPr anchor="t" rtlCol="false" tIns="0" lIns="0" bIns="0" rIns="0">
            <a:spAutoFit/>
          </a:bodyPr>
          <a:lstStyle/>
          <a:p>
            <a:pPr algn="l">
              <a:lnSpc>
                <a:spcPts val="2240"/>
              </a:lnSpc>
            </a:pPr>
            <a:r>
              <a:rPr lang="en-US" sz="1600" spc="32">
                <a:solidFill>
                  <a:srgbClr val="244357"/>
                </a:solidFill>
                <a:latin typeface="Roboto"/>
                <a:ea typeface="Roboto"/>
                <a:cs typeface="Roboto"/>
                <a:sym typeface="Roboto"/>
              </a:rPr>
              <a:t>www.recursos-biblicos.com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DAGx3JxE14I</dc:identifier>
  <dcterms:modified xsi:type="dcterms:W3CDTF">2011-08-01T06:04:30Z</dcterms:modified>
  <cp:revision>1</cp:revision>
  <dc:title>Azul Moderno Iglesia Presentación</dc:title>
</cp:coreProperties>
</file>