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League Spartan" panose="020B0604020202020204" charset="0"/>
      <p:regular r:id="rId19"/>
    </p:embeddedFont>
    <p:embeddedFont>
      <p:font typeface="Montserrat" panose="00000500000000000000" pitchFamily="2" charset="0"/>
      <p:regular r:id="rId20"/>
      <p:bold r:id="rId21"/>
      <p:italic r:id="rId22"/>
      <p:boldItalic r:id="rId23"/>
    </p:embeddedFont>
    <p:embeddedFont>
      <p:font typeface="Montserrat Bold" panose="00000800000000000000" pitchFamily="2" charset="0"/>
      <p:regular r:id="rId24"/>
      <p:bold r:id="rId25"/>
    </p:embeddedFont>
    <p:embeddedFont>
      <p:font typeface="TT Wellingtons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764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10.svg"/><Relationship Id="rId4" Type="http://schemas.openxmlformats.org/officeDocument/2006/relationships/image" Target="../media/image23.sv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0301" y="-860481"/>
            <a:ext cx="9847699" cy="12007961"/>
            <a:chOff x="0" y="0"/>
            <a:chExt cx="2593633" cy="31625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633" cy="3162590"/>
            </a:xfrm>
            <a:custGeom>
              <a:avLst/>
              <a:gdLst/>
              <a:ahLst/>
              <a:cxnLst/>
              <a:rect l="l" t="t" r="r" b="b"/>
              <a:pathLst>
                <a:path w="2593633" h="3162590">
                  <a:moveTo>
                    <a:pt x="0" y="0"/>
                  </a:moveTo>
                  <a:lnTo>
                    <a:pt x="2593633" y="0"/>
                  </a:lnTo>
                  <a:lnTo>
                    <a:pt x="2593633" y="3162590"/>
                  </a:lnTo>
                  <a:lnTo>
                    <a:pt x="0" y="3162590"/>
                  </a:lnTo>
                  <a:close/>
                </a:path>
              </a:pathLst>
            </a:custGeom>
            <a:solidFill>
              <a:srgbClr val="FFCB13">
                <a:alpha val="83922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593633" cy="3181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064331"/>
            <a:ext cx="8908475" cy="848560"/>
            <a:chOff x="0" y="0"/>
            <a:chExt cx="1891648" cy="1801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91648" cy="180185"/>
            </a:xfrm>
            <a:custGeom>
              <a:avLst/>
              <a:gdLst/>
              <a:ahLst/>
              <a:cxnLst/>
              <a:rect l="l" t="t" r="r" b="b"/>
              <a:pathLst>
                <a:path w="1891648" h="180185">
                  <a:moveTo>
                    <a:pt x="6083" y="0"/>
                  </a:moveTo>
                  <a:lnTo>
                    <a:pt x="1885564" y="0"/>
                  </a:lnTo>
                  <a:cubicBezTo>
                    <a:pt x="1887178" y="0"/>
                    <a:pt x="1888725" y="641"/>
                    <a:pt x="1889866" y="1782"/>
                  </a:cubicBezTo>
                  <a:cubicBezTo>
                    <a:pt x="1891007" y="2923"/>
                    <a:pt x="1891648" y="4470"/>
                    <a:pt x="1891648" y="6083"/>
                  </a:cubicBezTo>
                  <a:lnTo>
                    <a:pt x="1891648" y="174102"/>
                  </a:lnTo>
                  <a:cubicBezTo>
                    <a:pt x="1891648" y="175715"/>
                    <a:pt x="1891007" y="177263"/>
                    <a:pt x="1889866" y="178403"/>
                  </a:cubicBezTo>
                  <a:cubicBezTo>
                    <a:pt x="1888725" y="179544"/>
                    <a:pt x="1887178" y="180185"/>
                    <a:pt x="1885564" y="180185"/>
                  </a:cubicBezTo>
                  <a:lnTo>
                    <a:pt x="6083" y="180185"/>
                  </a:lnTo>
                  <a:cubicBezTo>
                    <a:pt x="4470" y="180185"/>
                    <a:pt x="2923" y="179544"/>
                    <a:pt x="1782" y="178403"/>
                  </a:cubicBezTo>
                  <a:cubicBezTo>
                    <a:pt x="641" y="177263"/>
                    <a:pt x="0" y="175715"/>
                    <a:pt x="0" y="174102"/>
                  </a:cubicBezTo>
                  <a:lnTo>
                    <a:pt x="0" y="6083"/>
                  </a:lnTo>
                  <a:cubicBezTo>
                    <a:pt x="0" y="4470"/>
                    <a:pt x="641" y="2923"/>
                    <a:pt x="1782" y="1782"/>
                  </a:cubicBezTo>
                  <a:cubicBezTo>
                    <a:pt x="2923" y="641"/>
                    <a:pt x="4470" y="0"/>
                    <a:pt x="608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41C1D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891648" cy="208760"/>
            </a:xfrm>
            <a:prstGeom prst="rect">
              <a:avLst/>
            </a:prstGeom>
          </p:spPr>
          <p:txBody>
            <a:bodyPr lIns="61568" tIns="61568" rIns="61568" bIns="61568" rtlCol="0" anchor="ctr"/>
            <a:lstStyle/>
            <a:p>
              <a:pPr algn="ctr">
                <a:lnSpc>
                  <a:spcPts val="4679"/>
                </a:lnSpc>
              </a:pPr>
              <a:r>
                <a:rPr lang="en-US" sz="3599" b="1" spc="147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Tema: Cómo vencer el temor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555638" y="715247"/>
            <a:ext cx="13688103" cy="432811"/>
            <a:chOff x="0" y="0"/>
            <a:chExt cx="2643395" cy="835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3395" cy="83583"/>
            </a:xfrm>
            <a:custGeom>
              <a:avLst/>
              <a:gdLst/>
              <a:ahLst/>
              <a:cxnLst/>
              <a:rect l="l" t="t" r="r" b="b"/>
              <a:pathLst>
                <a:path w="2643395" h="83583">
                  <a:moveTo>
                    <a:pt x="0" y="0"/>
                  </a:moveTo>
                  <a:lnTo>
                    <a:pt x="2643395" y="0"/>
                  </a:lnTo>
                  <a:lnTo>
                    <a:pt x="2643395" y="83583"/>
                  </a:lnTo>
                  <a:lnTo>
                    <a:pt x="0" y="83583"/>
                  </a:lnTo>
                  <a:close/>
                </a:path>
              </a:pathLst>
            </a:custGeom>
            <a:solidFill>
              <a:srgbClr val="241C1D"/>
            </a:solidFill>
            <a:ln w="123825" cap="sq">
              <a:solidFill>
                <a:srgbClr val="241C1D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643395" cy="102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6555638" y="9041895"/>
            <a:ext cx="13688103" cy="432811"/>
            <a:chOff x="0" y="0"/>
            <a:chExt cx="2643395" cy="835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43395" cy="83583"/>
            </a:xfrm>
            <a:custGeom>
              <a:avLst/>
              <a:gdLst/>
              <a:ahLst/>
              <a:cxnLst/>
              <a:rect l="l" t="t" r="r" b="b"/>
              <a:pathLst>
                <a:path w="2643395" h="83583">
                  <a:moveTo>
                    <a:pt x="0" y="0"/>
                  </a:moveTo>
                  <a:lnTo>
                    <a:pt x="2643395" y="0"/>
                  </a:lnTo>
                  <a:lnTo>
                    <a:pt x="2643395" y="83583"/>
                  </a:lnTo>
                  <a:lnTo>
                    <a:pt x="0" y="83583"/>
                  </a:lnTo>
                  <a:close/>
                </a:path>
              </a:pathLst>
            </a:custGeom>
            <a:solidFill>
              <a:srgbClr val="241C1D"/>
            </a:solidFill>
            <a:ln w="123825" cap="sq">
              <a:solidFill>
                <a:srgbClr val="241C1D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643395" cy="102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188091" y="2155684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288413" y="1759171"/>
            <a:ext cx="8829976" cy="2912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52"/>
              </a:lnSpc>
            </a:pPr>
            <a:r>
              <a:rPr lang="en-US" sz="8444" spc="118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 TEMAS,</a:t>
            </a:r>
          </a:p>
          <a:p>
            <a:pPr marL="0" lvl="0" indent="0" algn="ctr">
              <a:lnSpc>
                <a:spcPts val="11652"/>
              </a:lnSpc>
              <a:spcBef>
                <a:spcPct val="0"/>
              </a:spcBef>
            </a:pPr>
            <a:r>
              <a:rPr lang="en-US" sz="8444" spc="118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YO TE AYUDO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0" y="8527415"/>
            <a:ext cx="8387413" cy="36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90"/>
              </a:lnSpc>
            </a:pPr>
            <a:r>
              <a:rPr lang="en-US" sz="2535" spc="66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PROGRAMA DE ESCUELA SABATICA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2401" y="9827130"/>
            <a:ext cx="2701799" cy="3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A9B0BB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66674" y="2562413"/>
            <a:ext cx="11444595" cy="1231411"/>
            <a:chOff x="0" y="0"/>
            <a:chExt cx="7554073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54073" cy="812800"/>
            </a:xfrm>
            <a:custGeom>
              <a:avLst/>
              <a:gdLst/>
              <a:ahLst/>
              <a:cxnLst/>
              <a:rect l="l" t="t" r="r" b="b"/>
              <a:pathLst>
                <a:path w="7554073" h="812800">
                  <a:moveTo>
                    <a:pt x="23000" y="0"/>
                  </a:moveTo>
                  <a:lnTo>
                    <a:pt x="7531073" y="0"/>
                  </a:lnTo>
                  <a:cubicBezTo>
                    <a:pt x="7537173" y="0"/>
                    <a:pt x="7543023" y="2423"/>
                    <a:pt x="7547336" y="6737"/>
                  </a:cubicBezTo>
                  <a:cubicBezTo>
                    <a:pt x="7551650" y="11050"/>
                    <a:pt x="7554073" y="16900"/>
                    <a:pt x="7554073" y="23000"/>
                  </a:cubicBezTo>
                  <a:lnTo>
                    <a:pt x="7554073" y="789800"/>
                  </a:lnTo>
                  <a:cubicBezTo>
                    <a:pt x="7554073" y="802503"/>
                    <a:pt x="7543776" y="812800"/>
                    <a:pt x="7531073" y="812800"/>
                  </a:cubicBezTo>
                  <a:lnTo>
                    <a:pt x="23000" y="812800"/>
                  </a:lnTo>
                  <a:cubicBezTo>
                    <a:pt x="10297" y="812800"/>
                    <a:pt x="0" y="802503"/>
                    <a:pt x="0" y="789800"/>
                  </a:cubicBezTo>
                  <a:lnTo>
                    <a:pt x="0" y="23000"/>
                  </a:lnTo>
                  <a:cubicBezTo>
                    <a:pt x="0" y="10297"/>
                    <a:pt x="10297" y="0"/>
                    <a:pt x="23000" y="0"/>
                  </a:cubicBezTo>
                  <a:close/>
                </a:path>
              </a:pathLst>
            </a:custGeom>
            <a:solidFill>
              <a:srgbClr val="FFCB13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554073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69"/>
                </a:lnSpc>
              </a:pPr>
              <a:r>
                <a:rPr lang="en-US" sz="2899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Cápsula informativa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4888862" cy="10287000"/>
          </a:xfrm>
          <a:custGeom>
            <a:avLst/>
            <a:gdLst/>
            <a:ahLst/>
            <a:cxnLst/>
            <a:rect l="l" t="t" r="r" b="b"/>
            <a:pathLst>
              <a:path w="4888862" h="10287000">
                <a:moveTo>
                  <a:pt x="0" y="0"/>
                </a:moveTo>
                <a:lnTo>
                  <a:pt x="4888862" y="0"/>
                </a:lnTo>
                <a:lnTo>
                  <a:pt x="48888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7064" r="-103913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6" name="Group 6"/>
          <p:cNvGrpSpPr/>
          <p:nvPr/>
        </p:nvGrpSpPr>
        <p:grpSpPr>
          <a:xfrm>
            <a:off x="14851002" y="9574944"/>
            <a:ext cx="5428653" cy="1424111"/>
            <a:chOff x="0" y="0"/>
            <a:chExt cx="1205822" cy="3163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5822" cy="316326"/>
            </a:xfrm>
            <a:custGeom>
              <a:avLst/>
              <a:gdLst/>
              <a:ahLst/>
              <a:cxnLst/>
              <a:rect l="l" t="t" r="r" b="b"/>
              <a:pathLst>
                <a:path w="1205822" h="316326">
                  <a:moveTo>
                    <a:pt x="0" y="0"/>
                  </a:moveTo>
                  <a:lnTo>
                    <a:pt x="1205822" y="0"/>
                  </a:lnTo>
                  <a:lnTo>
                    <a:pt x="1205822" y="316326"/>
                  </a:lnTo>
                  <a:lnTo>
                    <a:pt x="0" y="316326"/>
                  </a:lnTo>
                  <a:close/>
                </a:path>
              </a:pathLst>
            </a:custGeom>
            <a:solidFill>
              <a:srgbClr val="FFCB13">
                <a:alpha val="8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205822" cy="335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746188" y="537403"/>
            <a:ext cx="11513112" cy="896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83"/>
              </a:lnSpc>
              <a:spcBef>
                <a:spcPct val="0"/>
              </a:spcBef>
            </a:pPr>
            <a:r>
              <a:rPr lang="en-US" sz="5350" spc="74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Esperanza en el Amazonas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90744" y="5782588"/>
            <a:ext cx="11527782" cy="110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80"/>
              </a:lnSpc>
              <a:spcBef>
                <a:spcPct val="0"/>
              </a:spcBef>
            </a:pPr>
            <a:r>
              <a:rPr lang="en-US" sz="2159" spc="21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La educació</a:t>
            </a:r>
            <a:r>
              <a:rPr lang="en-US" sz="2159" u="none" strike="noStrike" spc="21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n adventista es muy valorada y reconocida en Brasil, donde la iglesia tiene 5 universidades, 6 escuelas primarias y 131 escuelas secundarias.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90744" y="4128386"/>
            <a:ext cx="11320525" cy="1048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42"/>
              </a:lnSpc>
              <a:spcBef>
                <a:spcPct val="0"/>
              </a:spcBef>
            </a:pPr>
            <a:r>
              <a:rPr lang="en-US" sz="2059" spc="20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n-US" sz="2059" u="none" strike="noStrike" spc="20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n Brasil hay 1.778.038 adventistas, que se reúnen en 10.390 iglesias y 9.104 congregaciones. Con una población de 207.035.000 habitantes, esto supone un miembro de iglesia por cada 116 habitantes.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90744" y="7300322"/>
            <a:ext cx="10877525" cy="731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80"/>
              </a:lnSpc>
              <a:spcBef>
                <a:spcPct val="0"/>
              </a:spcBef>
            </a:pPr>
            <a:r>
              <a:rPr lang="en-US" sz="2159" spc="21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 s</a:t>
            </a:r>
            <a:r>
              <a:rPr lang="en-US" sz="2159" u="none" strike="noStrike" spc="21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eminario de la División Sudamericana, el Seminario Teológico Adventista Latinoamericano, se encuentra en Brasil.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46188" y="1632739"/>
            <a:ext cx="10002103" cy="43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9"/>
              </a:lnSpc>
              <a:spcBef>
                <a:spcPct val="0"/>
              </a:spcBef>
            </a:pPr>
            <a:r>
              <a:rPr lang="en-US" sz="2550" spc="35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Brasil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90744" y="8471787"/>
            <a:ext cx="11320525" cy="110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80"/>
              </a:lnSpc>
              <a:spcBef>
                <a:spcPct val="0"/>
              </a:spcBef>
            </a:pPr>
            <a:r>
              <a:rPr lang="en-US" sz="2159" spc="21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r>
              <a:rPr lang="en-US" sz="2159" u="none" strike="noStrike" spc="21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egún datos del año 2020, el 48 % de los brasileños son católicos, el 33 % protestantes, el 14 % no están afiliados a ninguna religión y el 5 % restante practica otros tipos de creencias religiosas.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22401" y="9827130"/>
            <a:ext cx="3006599" cy="3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A9B0BB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678" y="-144992"/>
            <a:ext cx="9144000" cy="10576985"/>
          </a:xfrm>
          <a:custGeom>
            <a:avLst/>
            <a:gdLst/>
            <a:ahLst/>
            <a:cxnLst/>
            <a:rect l="l" t="t" r="r" b="b"/>
            <a:pathLst>
              <a:path w="9144000" h="10576985">
                <a:moveTo>
                  <a:pt x="0" y="0"/>
                </a:moveTo>
                <a:lnTo>
                  <a:pt x="9144000" y="0"/>
                </a:lnTo>
                <a:lnTo>
                  <a:pt x="9144000" y="10576984"/>
                </a:lnTo>
                <a:lnTo>
                  <a:pt x="0" y="1057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389" r="-37389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9087322" y="6169660"/>
            <a:ext cx="9144000" cy="4117340"/>
            <a:chOff x="0" y="0"/>
            <a:chExt cx="2160018" cy="9726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0018" cy="972608"/>
            </a:xfrm>
            <a:custGeom>
              <a:avLst/>
              <a:gdLst/>
              <a:ahLst/>
              <a:cxnLst/>
              <a:rect l="l" t="t" r="r" b="b"/>
              <a:pathLst>
                <a:path w="2160018" h="972608">
                  <a:moveTo>
                    <a:pt x="0" y="0"/>
                  </a:moveTo>
                  <a:lnTo>
                    <a:pt x="2160018" y="0"/>
                  </a:lnTo>
                  <a:lnTo>
                    <a:pt x="2160018" y="972608"/>
                  </a:lnTo>
                  <a:lnTo>
                    <a:pt x="0" y="972608"/>
                  </a:lnTo>
                  <a:close/>
                </a:path>
              </a:pathLst>
            </a:custGeom>
            <a:solidFill>
              <a:srgbClr val="FFCB13">
                <a:alpha val="8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160018" cy="991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36151" y="1391463"/>
            <a:ext cx="8312696" cy="874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535" spc="248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2535" u="none" strike="noStrike" spc="248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temor a la muerte es universal y tan antiguo como la humanidad misma. La mayoría de la gente experimenta miedo ante cualquier situación que podría llevarlos a la muerte. Dios no nos creó para que muriéramos, pero una vez que el pecado entró en el mundo, la muerte vino con él. Pero, ¿debemos los cristianos temerle a la muerte?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535" u="none" strike="noStrike" spc="248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535" u="none" strike="noStrike" spc="248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535" u="none" strike="noStrike" spc="248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Por su parte, Pablo afirmó: «Porque para mí el vivir es Cristo y el morir, ganancia» (Fil. 1: 21). Para el cristiano, la muerte es como un sueño, por eso no debemos temer a la muerte. Jesús venció la muerte en la cruz y con su resurrección nos dio un ejemplo de lo que sucederá a todos aquellos que creemos en su poder salvador.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06508" y="310952"/>
            <a:ext cx="7418984" cy="94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97"/>
              </a:lnSpc>
              <a:spcBef>
                <a:spcPct val="0"/>
              </a:spcBef>
            </a:pPr>
            <a:r>
              <a:rPr lang="en-US" sz="5650" spc="79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Temor a la Muerte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2401" y="9827130"/>
            <a:ext cx="2930399" cy="3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A9B0BB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02797" y="-90415"/>
            <a:ext cx="19893593" cy="6238957"/>
            <a:chOff x="0" y="0"/>
            <a:chExt cx="4418801" cy="13858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18801" cy="1385808"/>
            </a:xfrm>
            <a:custGeom>
              <a:avLst/>
              <a:gdLst/>
              <a:ahLst/>
              <a:cxnLst/>
              <a:rect l="l" t="t" r="r" b="b"/>
              <a:pathLst>
                <a:path w="4418801" h="1385808">
                  <a:moveTo>
                    <a:pt x="0" y="0"/>
                  </a:moveTo>
                  <a:lnTo>
                    <a:pt x="4418801" y="0"/>
                  </a:lnTo>
                  <a:lnTo>
                    <a:pt x="4418801" y="1385808"/>
                  </a:lnTo>
                  <a:lnTo>
                    <a:pt x="0" y="1385808"/>
                  </a:lnTo>
                  <a:close/>
                </a:path>
              </a:pathLst>
            </a:custGeom>
            <a:solidFill>
              <a:srgbClr val="FFCB13">
                <a:alpha val="8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418801" cy="1404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317020" y="9133807"/>
            <a:ext cx="6778956" cy="1338844"/>
          </a:xfrm>
          <a:custGeom>
            <a:avLst/>
            <a:gdLst/>
            <a:ahLst/>
            <a:cxnLst/>
            <a:rect l="l" t="t" r="r" b="b"/>
            <a:pathLst>
              <a:path w="6778956" h="1338844">
                <a:moveTo>
                  <a:pt x="0" y="0"/>
                </a:moveTo>
                <a:lnTo>
                  <a:pt x="6778956" y="0"/>
                </a:lnTo>
                <a:lnTo>
                  <a:pt x="6778956" y="1338844"/>
                </a:lnTo>
                <a:lnTo>
                  <a:pt x="0" y="133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1028700" y="1348629"/>
            <a:ext cx="830817" cy="830817"/>
          </a:xfrm>
          <a:custGeom>
            <a:avLst/>
            <a:gdLst/>
            <a:ahLst/>
            <a:cxnLst/>
            <a:rect l="l" t="t" r="r" b="b"/>
            <a:pathLst>
              <a:path w="830817" h="830817">
                <a:moveTo>
                  <a:pt x="0" y="0"/>
                </a:moveTo>
                <a:lnTo>
                  <a:pt x="830817" y="0"/>
                </a:lnTo>
                <a:lnTo>
                  <a:pt x="830817" y="830817"/>
                </a:lnTo>
                <a:lnTo>
                  <a:pt x="0" y="8308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6599790" y="2546835"/>
            <a:ext cx="4213415" cy="6586972"/>
          </a:xfrm>
          <a:custGeom>
            <a:avLst/>
            <a:gdLst/>
            <a:ahLst/>
            <a:cxnLst/>
            <a:rect l="l" t="t" r="r" b="b"/>
            <a:pathLst>
              <a:path w="4213415" h="6586972">
                <a:moveTo>
                  <a:pt x="0" y="0"/>
                </a:moveTo>
                <a:lnTo>
                  <a:pt x="4213415" y="0"/>
                </a:lnTo>
                <a:lnTo>
                  <a:pt x="4213415" y="6586972"/>
                </a:lnTo>
                <a:lnTo>
                  <a:pt x="0" y="65869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TextBox 8"/>
          <p:cNvSpPr txBox="1"/>
          <p:nvPr/>
        </p:nvSpPr>
        <p:spPr>
          <a:xfrm>
            <a:off x="2072097" y="1253379"/>
            <a:ext cx="7515792" cy="94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97"/>
              </a:lnSpc>
              <a:spcBef>
                <a:spcPct val="0"/>
              </a:spcBef>
            </a:pPr>
            <a:r>
              <a:rPr lang="en-US" sz="5650" spc="79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Nuevo Horizonte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1073" y="4639655"/>
            <a:ext cx="9973484" cy="52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22"/>
              </a:lnSpc>
              <a:spcBef>
                <a:spcPct val="0"/>
              </a:spcBef>
            </a:pPr>
            <a:r>
              <a:rPr lang="en-US" sz="3059" b="1" spc="119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Conquistando lo prometido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2401" y="9827131"/>
            <a:ext cx="2777999" cy="3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A9B0BB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4349" cy="10287000"/>
            <a:chOff x="0" y="0"/>
            <a:chExt cx="123110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1104" cy="2709333"/>
            </a:xfrm>
            <a:custGeom>
              <a:avLst/>
              <a:gdLst/>
              <a:ahLst/>
              <a:cxnLst/>
              <a:rect l="l" t="t" r="r" b="b"/>
              <a:pathLst>
                <a:path w="1231104" h="2709333">
                  <a:moveTo>
                    <a:pt x="0" y="0"/>
                  </a:moveTo>
                  <a:lnTo>
                    <a:pt x="1231104" y="0"/>
                  </a:lnTo>
                  <a:lnTo>
                    <a:pt x="123110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CB13">
                <a:alpha val="8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231104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0567" y="1610329"/>
            <a:ext cx="8163065" cy="7187412"/>
            <a:chOff x="0" y="0"/>
            <a:chExt cx="2149943" cy="18929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49943" cy="1892981"/>
            </a:xfrm>
            <a:custGeom>
              <a:avLst/>
              <a:gdLst/>
              <a:ahLst/>
              <a:cxnLst/>
              <a:rect l="l" t="t" r="r" b="b"/>
              <a:pathLst>
                <a:path w="2149943" h="1892981">
                  <a:moveTo>
                    <a:pt x="0" y="0"/>
                  </a:moveTo>
                  <a:lnTo>
                    <a:pt x="2149943" y="0"/>
                  </a:lnTo>
                  <a:lnTo>
                    <a:pt x="2149943" y="1892981"/>
                  </a:lnTo>
                  <a:lnTo>
                    <a:pt x="0" y="1892981"/>
                  </a:ln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49943" cy="193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 dirty="0"/>
            </a:p>
            <a:p>
              <a:pPr algn="ctr">
                <a:lnSpc>
                  <a:spcPts val="3483"/>
                </a:lnSpc>
              </a:pPr>
              <a:endParaRPr dirty="0"/>
            </a:p>
            <a:p>
              <a:pPr algn="ctr">
                <a:lnSpc>
                  <a:spcPts val="3483"/>
                </a:lnSpc>
              </a:pPr>
              <a:endParaRPr dirty="0"/>
            </a:p>
            <a:p>
              <a:pPr algn="ctr">
                <a:lnSpc>
                  <a:spcPts val="3483"/>
                </a:lnSpc>
              </a:pP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«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Porque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no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ha dado Dios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espíritu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cobardía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sino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poder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de amor y de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dominio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propio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» (2 Tim. 1: 7). Los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cristianos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no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debemos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temer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al futuro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porque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Jesús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prometió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que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él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estaría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con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nosotros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todos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días, hasta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fin del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mundo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Además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cristianos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miramos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futuro con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confianza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sabiendo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que,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así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como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Dios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ha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conducido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pasado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lo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seguirá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haciendo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futuro.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9033063" y="1610329"/>
            <a:ext cx="10194669" cy="7187412"/>
          </a:xfrm>
          <a:custGeom>
            <a:avLst/>
            <a:gdLst/>
            <a:ahLst/>
            <a:cxnLst/>
            <a:rect l="l" t="t" r="r" b="b"/>
            <a:pathLst>
              <a:path w="10194669" h="7187412">
                <a:moveTo>
                  <a:pt x="0" y="0"/>
                </a:moveTo>
                <a:lnTo>
                  <a:pt x="10194669" y="0"/>
                </a:lnTo>
                <a:lnTo>
                  <a:pt x="10194669" y="7187412"/>
                </a:lnTo>
                <a:lnTo>
                  <a:pt x="0" y="7187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8" r="-35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14496994" y="2788786"/>
            <a:ext cx="3338132" cy="4114800"/>
          </a:xfrm>
          <a:custGeom>
            <a:avLst/>
            <a:gdLst/>
            <a:ahLst/>
            <a:cxnLst/>
            <a:rect l="l" t="t" r="r" b="b"/>
            <a:pathLst>
              <a:path w="3338132" h="4114800">
                <a:moveTo>
                  <a:pt x="0" y="0"/>
                </a:moveTo>
                <a:lnTo>
                  <a:pt x="3338131" y="0"/>
                </a:lnTo>
                <a:lnTo>
                  <a:pt x="33381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TextBox 10"/>
          <p:cNvSpPr txBox="1"/>
          <p:nvPr/>
        </p:nvSpPr>
        <p:spPr>
          <a:xfrm>
            <a:off x="1235190" y="2267580"/>
            <a:ext cx="6878319" cy="94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97"/>
              </a:lnSpc>
              <a:spcBef>
                <a:spcPct val="0"/>
              </a:spcBef>
            </a:pPr>
            <a:r>
              <a:rPr lang="en-US" sz="5650" spc="79" dirty="0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Temor al futuro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2401" y="9827130"/>
            <a:ext cx="2854199" cy="3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A9B0BB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4349" cy="10287000"/>
            <a:chOff x="0" y="0"/>
            <a:chExt cx="123110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1104" cy="2709333"/>
            </a:xfrm>
            <a:custGeom>
              <a:avLst/>
              <a:gdLst/>
              <a:ahLst/>
              <a:cxnLst/>
              <a:rect l="l" t="t" r="r" b="b"/>
              <a:pathLst>
                <a:path w="1231104" h="2709333">
                  <a:moveTo>
                    <a:pt x="0" y="0"/>
                  </a:moveTo>
                  <a:lnTo>
                    <a:pt x="1231104" y="0"/>
                  </a:lnTo>
                  <a:lnTo>
                    <a:pt x="123110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CB13">
                <a:alpha val="8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231104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0567" y="1610329"/>
            <a:ext cx="8163065" cy="7187412"/>
            <a:chOff x="0" y="0"/>
            <a:chExt cx="2149943" cy="18929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49943" cy="1892981"/>
            </a:xfrm>
            <a:custGeom>
              <a:avLst/>
              <a:gdLst/>
              <a:ahLst/>
              <a:cxnLst/>
              <a:rect l="l" t="t" r="r" b="b"/>
              <a:pathLst>
                <a:path w="2149943" h="1892981">
                  <a:moveTo>
                    <a:pt x="0" y="0"/>
                  </a:moveTo>
                  <a:lnTo>
                    <a:pt x="2149943" y="0"/>
                  </a:lnTo>
                  <a:lnTo>
                    <a:pt x="2149943" y="1892981"/>
                  </a:lnTo>
                  <a:lnTo>
                    <a:pt x="0" y="1892981"/>
                  </a:ln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49943" cy="193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 dirty="0"/>
            </a:p>
            <a:p>
              <a:pPr algn="ctr">
                <a:lnSpc>
                  <a:spcPts val="3483"/>
                </a:lnSpc>
              </a:pPr>
              <a:endParaRPr dirty="0"/>
            </a:p>
            <a:p>
              <a:pPr algn="ctr">
                <a:lnSpc>
                  <a:spcPts val="3483"/>
                </a:lnSpc>
              </a:pP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La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mayoría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nuestros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temores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desaparecen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cuando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recordamos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la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fidelidad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Dios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pasado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Así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que,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aunque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futuro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depare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situaciones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que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impacten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nuestras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vidas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tanto de forma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positiva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como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negativa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cada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una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ellas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Jesús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estará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con </a:t>
              </a:r>
              <a:r>
                <a:rPr lang="en-US" sz="2524" spc="247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nosotros</a:t>
              </a:r>
              <a:r>
                <a:rPr lang="en-US" sz="2524" spc="24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794774" y="2115365"/>
            <a:ext cx="7464526" cy="2093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61"/>
              </a:lnSpc>
              <a:spcBef>
                <a:spcPct val="0"/>
              </a:spcBef>
            </a:pPr>
            <a:r>
              <a:rPr lang="en-US" sz="6131" spc="85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Informe secretarial </a:t>
            </a:r>
          </a:p>
        </p:txBody>
      </p:sp>
      <p:sp>
        <p:nvSpPr>
          <p:cNvPr id="9" name="Freeform 9"/>
          <p:cNvSpPr/>
          <p:nvPr/>
        </p:nvSpPr>
        <p:spPr>
          <a:xfrm>
            <a:off x="10302724" y="2383925"/>
            <a:ext cx="830817" cy="830817"/>
          </a:xfrm>
          <a:custGeom>
            <a:avLst/>
            <a:gdLst/>
            <a:ahLst/>
            <a:cxnLst/>
            <a:rect l="l" t="t" r="r" b="b"/>
            <a:pathLst>
              <a:path w="830817" h="830817">
                <a:moveTo>
                  <a:pt x="0" y="0"/>
                </a:moveTo>
                <a:lnTo>
                  <a:pt x="830817" y="0"/>
                </a:lnTo>
                <a:lnTo>
                  <a:pt x="830817" y="830817"/>
                </a:lnTo>
                <a:lnTo>
                  <a:pt x="0" y="830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>
            <a:off x="11469637" y="468294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TextBox 11"/>
          <p:cNvSpPr txBox="1"/>
          <p:nvPr/>
        </p:nvSpPr>
        <p:spPr>
          <a:xfrm>
            <a:off x="1235190" y="2267580"/>
            <a:ext cx="6878319" cy="94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97"/>
              </a:lnSpc>
              <a:spcBef>
                <a:spcPct val="0"/>
              </a:spcBef>
            </a:pPr>
            <a:r>
              <a:rPr lang="en-US" sz="5650" spc="79" dirty="0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Temor al futuro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2401" y="9827130"/>
            <a:ext cx="2854199" cy="3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FEFFFF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-287590"/>
            <a:ext cx="19851060" cy="5488026"/>
            <a:chOff x="0" y="0"/>
            <a:chExt cx="5228263" cy="14454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28263" cy="1445406"/>
            </a:xfrm>
            <a:custGeom>
              <a:avLst/>
              <a:gdLst/>
              <a:ahLst/>
              <a:cxnLst/>
              <a:rect l="l" t="t" r="r" b="b"/>
              <a:pathLst>
                <a:path w="5228263" h="1445406">
                  <a:moveTo>
                    <a:pt x="0" y="0"/>
                  </a:moveTo>
                  <a:lnTo>
                    <a:pt x="5228263" y="0"/>
                  </a:lnTo>
                  <a:lnTo>
                    <a:pt x="5228263" y="1445406"/>
                  </a:lnTo>
                  <a:lnTo>
                    <a:pt x="0" y="144540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228263" cy="1464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93458" y="4059542"/>
            <a:ext cx="4360224" cy="5199535"/>
          </a:xfrm>
          <a:custGeom>
            <a:avLst/>
            <a:gdLst/>
            <a:ahLst/>
            <a:cxnLst/>
            <a:rect l="l" t="t" r="r" b="b"/>
            <a:pathLst>
              <a:path w="4360224" h="5199535">
                <a:moveTo>
                  <a:pt x="0" y="0"/>
                </a:moveTo>
                <a:lnTo>
                  <a:pt x="4360224" y="0"/>
                </a:lnTo>
                <a:lnTo>
                  <a:pt x="4360224" y="5199534"/>
                </a:lnTo>
                <a:lnTo>
                  <a:pt x="0" y="51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74" b="-8831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6" name="Group 6"/>
          <p:cNvGrpSpPr/>
          <p:nvPr/>
        </p:nvGrpSpPr>
        <p:grpSpPr>
          <a:xfrm>
            <a:off x="1993458" y="9259076"/>
            <a:ext cx="4360224" cy="800175"/>
            <a:chOff x="0" y="0"/>
            <a:chExt cx="742511" cy="1362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2511" cy="136263"/>
            </a:xfrm>
            <a:custGeom>
              <a:avLst/>
              <a:gdLst/>
              <a:ahLst/>
              <a:cxnLst/>
              <a:rect l="l" t="t" r="r" b="b"/>
              <a:pathLst>
                <a:path w="742511" h="136263">
                  <a:moveTo>
                    <a:pt x="0" y="0"/>
                  </a:moveTo>
                  <a:lnTo>
                    <a:pt x="742511" y="0"/>
                  </a:lnTo>
                  <a:lnTo>
                    <a:pt x="742511" y="136263"/>
                  </a:lnTo>
                  <a:lnTo>
                    <a:pt x="0" y="136263"/>
                  </a:lnTo>
                  <a:close/>
                </a:path>
              </a:pathLst>
            </a:custGeom>
            <a:solidFill>
              <a:srgbClr val="FFCB13">
                <a:alpha val="8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742511" cy="164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000000">
                      <a:alpha val="83922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4to. Trimestre 2025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8862524" y="4134290"/>
            <a:ext cx="8505039" cy="5524873"/>
          </a:xfrm>
          <a:custGeom>
            <a:avLst/>
            <a:gdLst/>
            <a:ahLst/>
            <a:cxnLst/>
            <a:rect l="l" t="t" r="r" b="b"/>
            <a:pathLst>
              <a:path w="8505039" h="5524873">
                <a:moveTo>
                  <a:pt x="0" y="0"/>
                </a:moveTo>
                <a:lnTo>
                  <a:pt x="8505039" y="0"/>
                </a:lnTo>
                <a:lnTo>
                  <a:pt x="8505039" y="5524874"/>
                </a:lnTo>
                <a:lnTo>
                  <a:pt x="0" y="5524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TextBox 10"/>
          <p:cNvSpPr txBox="1"/>
          <p:nvPr/>
        </p:nvSpPr>
        <p:spPr>
          <a:xfrm>
            <a:off x="5430108" y="422561"/>
            <a:ext cx="7962144" cy="94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797"/>
              </a:lnSpc>
              <a:spcBef>
                <a:spcPct val="0"/>
              </a:spcBef>
            </a:pPr>
            <a:r>
              <a:rPr lang="en-US" sz="5650" spc="7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Tiempo de la lección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36320" y="4530804"/>
            <a:ext cx="1422980" cy="1101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80"/>
              </a:lnSpc>
            </a:pPr>
            <a:r>
              <a:rPr lang="en-US" sz="6485" b="1">
                <a:solidFill>
                  <a:srgbClr val="4A4D51">
                    <a:alpha val="81961"/>
                  </a:srgb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99442" y="1541803"/>
            <a:ext cx="11101396" cy="2288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86"/>
              </a:lnSpc>
              <a:spcBef>
                <a:spcPct val="0"/>
              </a:spcBef>
            </a:pPr>
            <a:r>
              <a:rPr lang="en-US" sz="3323" spc="4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Esta semana estuvimos estudiando «La receta del éxito», el inicio de este interesante estudio del libro de Josué. Oremos para pasar a la división en clases.</a:t>
            </a:r>
          </a:p>
        </p:txBody>
      </p:sp>
      <p:sp>
        <p:nvSpPr>
          <p:cNvPr id="13" name="Freeform 13"/>
          <p:cNvSpPr/>
          <p:nvPr/>
        </p:nvSpPr>
        <p:spPr>
          <a:xfrm>
            <a:off x="3758161" y="517811"/>
            <a:ext cx="830817" cy="830817"/>
          </a:xfrm>
          <a:custGeom>
            <a:avLst/>
            <a:gdLst/>
            <a:ahLst/>
            <a:cxnLst/>
            <a:rect l="l" t="t" r="r" b="b"/>
            <a:pathLst>
              <a:path w="830817" h="830817">
                <a:moveTo>
                  <a:pt x="0" y="0"/>
                </a:moveTo>
                <a:lnTo>
                  <a:pt x="830817" y="0"/>
                </a:lnTo>
                <a:lnTo>
                  <a:pt x="830817" y="830818"/>
                </a:lnTo>
                <a:lnTo>
                  <a:pt x="0" y="830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TextBox 14"/>
          <p:cNvSpPr txBox="1"/>
          <p:nvPr/>
        </p:nvSpPr>
        <p:spPr>
          <a:xfrm>
            <a:off x="422401" y="9827130"/>
            <a:ext cx="2854199" cy="3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A9B0BB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7434" y="285143"/>
            <a:ext cx="11848790" cy="9232287"/>
            <a:chOff x="0" y="0"/>
            <a:chExt cx="3120669" cy="2559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0669" cy="2559135"/>
            </a:xfrm>
            <a:custGeom>
              <a:avLst/>
              <a:gdLst/>
              <a:ahLst/>
              <a:cxnLst/>
              <a:rect l="l" t="t" r="r" b="b"/>
              <a:pathLst>
                <a:path w="3120669" h="2559135">
                  <a:moveTo>
                    <a:pt x="0" y="0"/>
                  </a:moveTo>
                  <a:lnTo>
                    <a:pt x="3120669" y="0"/>
                  </a:lnTo>
                  <a:lnTo>
                    <a:pt x="3120669" y="2559135"/>
                  </a:lnTo>
                  <a:lnTo>
                    <a:pt x="0" y="25591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241C1D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120669" cy="2578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136224" y="285143"/>
            <a:ext cx="6151776" cy="9301011"/>
          </a:xfrm>
          <a:custGeom>
            <a:avLst/>
            <a:gdLst/>
            <a:ahLst/>
            <a:cxnLst/>
            <a:rect l="l" t="t" r="r" b="b"/>
            <a:pathLst>
              <a:path w="12171050" h="9716714">
                <a:moveTo>
                  <a:pt x="0" y="0"/>
                </a:moveTo>
                <a:lnTo>
                  <a:pt x="12171050" y="0"/>
                </a:lnTo>
                <a:lnTo>
                  <a:pt x="12171050" y="9716714"/>
                </a:lnTo>
                <a:lnTo>
                  <a:pt x="0" y="971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545" t="-211" r="-132703" b="-1729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TextBox 6"/>
          <p:cNvSpPr txBox="1"/>
          <p:nvPr/>
        </p:nvSpPr>
        <p:spPr>
          <a:xfrm>
            <a:off x="1684977" y="1058539"/>
            <a:ext cx="9468021" cy="132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19"/>
              </a:lnSpc>
              <a:spcBef>
                <a:spcPct val="0"/>
              </a:spcBef>
            </a:pPr>
            <a:r>
              <a:rPr lang="en-US" sz="7840" spc="109">
                <a:solidFill>
                  <a:srgbClr val="241C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Conclusión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70660" y="2837843"/>
            <a:ext cx="9882338" cy="513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r>
              <a:rPr lang="en-US" sz="2499" spc="34">
                <a:solidFill>
                  <a:srgbClr val="241C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El estrés puede afectar el corazón. Cuando sentimos miedo, el corazón aumenta sus latidos para enviar más sangre a los músculos en caso de que necesiten actuar con rapidez. Pero el corazón no puede diferenciar entre el estrés apropiado, por ejemplo cuando te persigue un perro enfurecido, y el que sientes cuando estás preocupado por algo. En pocas palabras, es posible que nuestro miedo nos esté destruyendo lentamente. Por eso Dios nos anima diciendo: «No temas, porque yo estoy contigo; no desmayes, porque yo soy tu Dios que te esfuerzo; siempre te ayudaré, siempre te sustentaré con la diestra de mi justicia» (Isa. 41: 10).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2401" y="9827130"/>
            <a:ext cx="2777999" cy="3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A9B0BB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0301" y="-860481"/>
            <a:ext cx="9847699" cy="12007961"/>
            <a:chOff x="0" y="0"/>
            <a:chExt cx="2593633" cy="31625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633" cy="3162590"/>
            </a:xfrm>
            <a:custGeom>
              <a:avLst/>
              <a:gdLst/>
              <a:ahLst/>
              <a:cxnLst/>
              <a:rect l="l" t="t" r="r" b="b"/>
              <a:pathLst>
                <a:path w="2593633" h="3162590">
                  <a:moveTo>
                    <a:pt x="0" y="0"/>
                  </a:moveTo>
                  <a:lnTo>
                    <a:pt x="2593633" y="0"/>
                  </a:lnTo>
                  <a:lnTo>
                    <a:pt x="2593633" y="3162590"/>
                  </a:lnTo>
                  <a:lnTo>
                    <a:pt x="0" y="3162590"/>
                  </a:lnTo>
                  <a:close/>
                </a:path>
              </a:pathLst>
            </a:custGeom>
            <a:solidFill>
              <a:srgbClr val="FFCB13">
                <a:alpha val="83922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593633" cy="3181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713251" y="5225460"/>
            <a:ext cx="8908475" cy="803373"/>
            <a:chOff x="0" y="0"/>
            <a:chExt cx="1891648" cy="1705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91648" cy="170590"/>
            </a:xfrm>
            <a:custGeom>
              <a:avLst/>
              <a:gdLst/>
              <a:ahLst/>
              <a:cxnLst/>
              <a:rect l="l" t="t" r="r" b="b"/>
              <a:pathLst>
                <a:path w="1891648" h="170590">
                  <a:moveTo>
                    <a:pt x="6083" y="0"/>
                  </a:moveTo>
                  <a:lnTo>
                    <a:pt x="1885564" y="0"/>
                  </a:lnTo>
                  <a:cubicBezTo>
                    <a:pt x="1887178" y="0"/>
                    <a:pt x="1888725" y="641"/>
                    <a:pt x="1889866" y="1782"/>
                  </a:cubicBezTo>
                  <a:cubicBezTo>
                    <a:pt x="1891007" y="2923"/>
                    <a:pt x="1891648" y="4470"/>
                    <a:pt x="1891648" y="6083"/>
                  </a:cubicBezTo>
                  <a:lnTo>
                    <a:pt x="1891648" y="164507"/>
                  </a:lnTo>
                  <a:cubicBezTo>
                    <a:pt x="1891648" y="166120"/>
                    <a:pt x="1891007" y="167668"/>
                    <a:pt x="1889866" y="168808"/>
                  </a:cubicBezTo>
                  <a:cubicBezTo>
                    <a:pt x="1888725" y="169949"/>
                    <a:pt x="1887178" y="170590"/>
                    <a:pt x="1885564" y="170590"/>
                  </a:cubicBezTo>
                  <a:lnTo>
                    <a:pt x="6083" y="170590"/>
                  </a:lnTo>
                  <a:cubicBezTo>
                    <a:pt x="4470" y="170590"/>
                    <a:pt x="2923" y="169949"/>
                    <a:pt x="1782" y="168808"/>
                  </a:cubicBezTo>
                  <a:cubicBezTo>
                    <a:pt x="641" y="167668"/>
                    <a:pt x="0" y="166120"/>
                    <a:pt x="0" y="164507"/>
                  </a:cubicBezTo>
                  <a:lnTo>
                    <a:pt x="0" y="6083"/>
                  </a:lnTo>
                  <a:cubicBezTo>
                    <a:pt x="0" y="4470"/>
                    <a:pt x="641" y="2923"/>
                    <a:pt x="1782" y="1782"/>
                  </a:cubicBezTo>
                  <a:cubicBezTo>
                    <a:pt x="2923" y="641"/>
                    <a:pt x="4470" y="0"/>
                    <a:pt x="608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41C1D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91648" cy="208690"/>
            </a:xfrm>
            <a:prstGeom prst="rect">
              <a:avLst/>
            </a:prstGeom>
          </p:spPr>
          <p:txBody>
            <a:bodyPr lIns="61568" tIns="61568" rIns="61568" bIns="61568" rtlCol="0" anchor="ctr"/>
            <a:lstStyle/>
            <a:p>
              <a:pPr algn="ctr">
                <a:lnSpc>
                  <a:spcPts val="4419"/>
                </a:lnSpc>
              </a:pPr>
              <a:r>
                <a:rPr lang="en-US" sz="3399" b="1" spc="139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# 559, No te dé temor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715247"/>
            <a:ext cx="7132465" cy="389653"/>
            <a:chOff x="0" y="0"/>
            <a:chExt cx="2643395" cy="835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3395" cy="83583"/>
            </a:xfrm>
            <a:custGeom>
              <a:avLst/>
              <a:gdLst/>
              <a:ahLst/>
              <a:cxnLst/>
              <a:rect l="l" t="t" r="r" b="b"/>
              <a:pathLst>
                <a:path w="2643395" h="83583">
                  <a:moveTo>
                    <a:pt x="0" y="0"/>
                  </a:moveTo>
                  <a:lnTo>
                    <a:pt x="2643395" y="0"/>
                  </a:lnTo>
                  <a:lnTo>
                    <a:pt x="2643395" y="83583"/>
                  </a:lnTo>
                  <a:lnTo>
                    <a:pt x="0" y="83583"/>
                  </a:lnTo>
                  <a:close/>
                </a:path>
              </a:pathLst>
            </a:custGeom>
            <a:solidFill>
              <a:srgbClr val="241C1D"/>
            </a:solidFill>
            <a:ln w="123825" cap="sq">
              <a:solidFill>
                <a:srgbClr val="241C1D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643395" cy="102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62027" y="2858375"/>
            <a:ext cx="14597273" cy="1567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894"/>
              </a:lnSpc>
              <a:spcBef>
                <a:spcPct val="0"/>
              </a:spcBef>
            </a:pPr>
            <a:r>
              <a:rPr lang="en-US" sz="9343" spc="130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Himno y Oración Final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9041895"/>
            <a:ext cx="7132465" cy="478462"/>
            <a:chOff x="0" y="0"/>
            <a:chExt cx="2643395" cy="835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43395" cy="83583"/>
            </a:xfrm>
            <a:custGeom>
              <a:avLst/>
              <a:gdLst/>
              <a:ahLst/>
              <a:cxnLst/>
              <a:rect l="l" t="t" r="r" b="b"/>
              <a:pathLst>
                <a:path w="2643395" h="83583">
                  <a:moveTo>
                    <a:pt x="0" y="0"/>
                  </a:moveTo>
                  <a:lnTo>
                    <a:pt x="2643395" y="0"/>
                  </a:lnTo>
                  <a:lnTo>
                    <a:pt x="2643395" y="83583"/>
                  </a:lnTo>
                  <a:lnTo>
                    <a:pt x="0" y="83583"/>
                  </a:lnTo>
                  <a:close/>
                </a:path>
              </a:pathLst>
            </a:custGeom>
            <a:solidFill>
              <a:srgbClr val="241C1D"/>
            </a:solidFill>
            <a:ln w="123825" cap="sq">
              <a:solidFill>
                <a:srgbClr val="241C1D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2643395" cy="102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53857" y="3143572"/>
            <a:ext cx="830817" cy="830817"/>
          </a:xfrm>
          <a:custGeom>
            <a:avLst/>
            <a:gdLst/>
            <a:ahLst/>
            <a:cxnLst/>
            <a:rect l="l" t="t" r="r" b="b"/>
            <a:pathLst>
              <a:path w="830817" h="830817">
                <a:moveTo>
                  <a:pt x="0" y="0"/>
                </a:moveTo>
                <a:lnTo>
                  <a:pt x="830817" y="0"/>
                </a:lnTo>
                <a:lnTo>
                  <a:pt x="830817" y="830818"/>
                </a:lnTo>
                <a:lnTo>
                  <a:pt x="0" y="830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TextBox 16"/>
          <p:cNvSpPr txBox="1"/>
          <p:nvPr/>
        </p:nvSpPr>
        <p:spPr>
          <a:xfrm>
            <a:off x="422401" y="9827130"/>
            <a:ext cx="2854199" cy="3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A9B0BB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9144000" cy="6459645"/>
          </a:xfrm>
          <a:custGeom>
            <a:avLst/>
            <a:gdLst/>
            <a:ahLst/>
            <a:cxnLst/>
            <a:rect l="l" t="t" r="r" b="b"/>
            <a:pathLst>
              <a:path w="9144000" h="6459645">
                <a:moveTo>
                  <a:pt x="0" y="0"/>
                </a:moveTo>
                <a:lnTo>
                  <a:pt x="9144000" y="0"/>
                </a:lnTo>
                <a:lnTo>
                  <a:pt x="9144000" y="6459645"/>
                </a:lnTo>
                <a:lnTo>
                  <a:pt x="0" y="6459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6" r="-2916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9144000" y="6459645"/>
            <a:ext cx="9144000" cy="3827355"/>
            <a:chOff x="0" y="0"/>
            <a:chExt cx="2160018" cy="9041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0018" cy="904107"/>
            </a:xfrm>
            <a:custGeom>
              <a:avLst/>
              <a:gdLst/>
              <a:ahLst/>
              <a:cxnLst/>
              <a:rect l="l" t="t" r="r" b="b"/>
              <a:pathLst>
                <a:path w="2160018" h="904107">
                  <a:moveTo>
                    <a:pt x="0" y="0"/>
                  </a:moveTo>
                  <a:lnTo>
                    <a:pt x="2160018" y="0"/>
                  </a:lnTo>
                  <a:lnTo>
                    <a:pt x="2160018" y="904107"/>
                  </a:lnTo>
                  <a:lnTo>
                    <a:pt x="0" y="904107"/>
                  </a:lnTo>
                  <a:close/>
                </a:path>
              </a:pathLst>
            </a:custGeom>
            <a:solidFill>
              <a:srgbClr val="FFCB13">
                <a:alpha val="8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160018" cy="923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42121" y="2139527"/>
            <a:ext cx="8046342" cy="7428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Algunos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diferencian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temor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o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miedo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ansiedad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, al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definirlo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como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una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reacción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ante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una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amenaza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presente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o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definida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mientras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que la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ansiedad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es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una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reacción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ante un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evento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futuro o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imaginario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535" u="none" strike="noStrike" spc="248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Todos,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algún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momento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hemos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experimentado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temor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. Los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psicólogos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afirman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que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temor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es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importante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para la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supervivencia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humana,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ya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que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nos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permite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percibir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peligro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. Pero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cuando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temor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llega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afectar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nuestra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vida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diaria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o la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relación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con Dios y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nuestros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semejantes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, se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hace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necesario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buscar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ayuda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. El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programa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esta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mañana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nos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enseñará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identificar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nuestros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temores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manejarlos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a la luz de las </a:t>
            </a:r>
            <a:r>
              <a:rPr lang="en-US" sz="2535" u="none" strike="noStrike" spc="248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Escrituras</a:t>
            </a:r>
            <a:r>
              <a:rPr lang="en-US" sz="2535" u="none" strike="noStrike" spc="248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42028" y="933450"/>
            <a:ext cx="6353568" cy="94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97"/>
              </a:lnSpc>
              <a:spcBef>
                <a:spcPct val="0"/>
              </a:spcBef>
            </a:pPr>
            <a:r>
              <a:rPr lang="en-US" sz="5650" spc="79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Introducción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86121" y="6604006"/>
            <a:ext cx="8059758" cy="3485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80"/>
              </a:lnSpc>
              <a:spcBef>
                <a:spcPct val="0"/>
              </a:spcBef>
            </a:pPr>
            <a:r>
              <a:rPr lang="en-US" sz="2522" u="none" strike="noStrike" spc="24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La definición de «temor» según el Diccionario de la Lengua Española es: «Inquietud y miedo que provoca necesidad de huir ante alguna persona o cosa, evitarla o rechazarla por considerarla peligrosa o perjudicial. Presunción o sospecha, particularmente de un posible daño o perjuicio».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2401" y="9827130"/>
            <a:ext cx="2701799" cy="3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A9B0BB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60040" y="7264239"/>
            <a:ext cx="5428653" cy="1922411"/>
            <a:chOff x="0" y="0"/>
            <a:chExt cx="1205822" cy="4270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05822" cy="427009"/>
            </a:xfrm>
            <a:custGeom>
              <a:avLst/>
              <a:gdLst/>
              <a:ahLst/>
              <a:cxnLst/>
              <a:rect l="l" t="t" r="r" b="b"/>
              <a:pathLst>
                <a:path w="1205822" h="427009">
                  <a:moveTo>
                    <a:pt x="0" y="0"/>
                  </a:moveTo>
                  <a:lnTo>
                    <a:pt x="1205822" y="0"/>
                  </a:lnTo>
                  <a:lnTo>
                    <a:pt x="1205822" y="427009"/>
                  </a:lnTo>
                  <a:lnTo>
                    <a:pt x="0" y="427009"/>
                  </a:lnTo>
                  <a:close/>
                </a:path>
              </a:pathLst>
            </a:custGeom>
            <a:solidFill>
              <a:srgbClr val="FFCB13">
                <a:alpha val="8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205822" cy="446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27813" y="7264239"/>
            <a:ext cx="5428653" cy="1922411"/>
            <a:chOff x="0" y="0"/>
            <a:chExt cx="1205822" cy="4270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5822" cy="427009"/>
            </a:xfrm>
            <a:custGeom>
              <a:avLst/>
              <a:gdLst/>
              <a:ahLst/>
              <a:cxnLst/>
              <a:rect l="l" t="t" r="r" b="b"/>
              <a:pathLst>
                <a:path w="1205822" h="427009">
                  <a:moveTo>
                    <a:pt x="0" y="0"/>
                  </a:moveTo>
                  <a:lnTo>
                    <a:pt x="1205822" y="0"/>
                  </a:lnTo>
                  <a:lnTo>
                    <a:pt x="1205822" y="427009"/>
                  </a:lnTo>
                  <a:lnTo>
                    <a:pt x="0" y="427009"/>
                  </a:lnTo>
                  <a:close/>
                </a:path>
              </a:pathLst>
            </a:custGeom>
            <a:solidFill>
              <a:srgbClr val="FFCB13">
                <a:alpha val="8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205822" cy="446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99308" y="7264239"/>
            <a:ext cx="5428653" cy="1922411"/>
            <a:chOff x="0" y="0"/>
            <a:chExt cx="1205822" cy="4270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05822" cy="427009"/>
            </a:xfrm>
            <a:custGeom>
              <a:avLst/>
              <a:gdLst/>
              <a:ahLst/>
              <a:cxnLst/>
              <a:rect l="l" t="t" r="r" b="b"/>
              <a:pathLst>
                <a:path w="1205822" h="427009">
                  <a:moveTo>
                    <a:pt x="0" y="0"/>
                  </a:moveTo>
                  <a:lnTo>
                    <a:pt x="1205822" y="0"/>
                  </a:lnTo>
                  <a:lnTo>
                    <a:pt x="1205822" y="427009"/>
                  </a:lnTo>
                  <a:lnTo>
                    <a:pt x="0" y="427009"/>
                  </a:lnTo>
                  <a:close/>
                </a:path>
              </a:pathLst>
            </a:custGeom>
            <a:solidFill>
              <a:srgbClr val="FFCB13">
                <a:alpha val="8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205822" cy="446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799308" y="2543925"/>
            <a:ext cx="5428580" cy="4720314"/>
          </a:xfrm>
          <a:custGeom>
            <a:avLst/>
            <a:gdLst/>
            <a:ahLst/>
            <a:cxnLst/>
            <a:rect l="l" t="t" r="r" b="b"/>
            <a:pathLst>
              <a:path w="5428580" h="4720314">
                <a:moveTo>
                  <a:pt x="0" y="0"/>
                </a:moveTo>
                <a:lnTo>
                  <a:pt x="5428580" y="0"/>
                </a:lnTo>
                <a:lnTo>
                  <a:pt x="5428580" y="4720314"/>
                </a:lnTo>
                <a:lnTo>
                  <a:pt x="0" y="4720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336" r="-28336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6427813" y="2543925"/>
            <a:ext cx="5428580" cy="4720314"/>
          </a:xfrm>
          <a:custGeom>
            <a:avLst/>
            <a:gdLst/>
            <a:ahLst/>
            <a:cxnLst/>
            <a:rect l="l" t="t" r="r" b="b"/>
            <a:pathLst>
              <a:path w="5428580" h="4720314">
                <a:moveTo>
                  <a:pt x="0" y="0"/>
                </a:moveTo>
                <a:lnTo>
                  <a:pt x="5428580" y="0"/>
                </a:lnTo>
                <a:lnTo>
                  <a:pt x="5428580" y="4720314"/>
                </a:lnTo>
                <a:lnTo>
                  <a:pt x="0" y="472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255" r="-15255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TextBox 13"/>
          <p:cNvSpPr txBox="1"/>
          <p:nvPr/>
        </p:nvSpPr>
        <p:spPr>
          <a:xfrm>
            <a:off x="1028700" y="1406539"/>
            <a:ext cx="7712233" cy="94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97"/>
              </a:lnSpc>
              <a:spcBef>
                <a:spcPct val="0"/>
              </a:spcBef>
            </a:pPr>
            <a:r>
              <a:rPr lang="en-US" sz="5650" spc="79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Temor al abandono</a:t>
            </a:r>
          </a:p>
        </p:txBody>
      </p:sp>
      <p:sp>
        <p:nvSpPr>
          <p:cNvPr id="14" name="Freeform 14"/>
          <p:cNvSpPr/>
          <p:nvPr/>
        </p:nvSpPr>
        <p:spPr>
          <a:xfrm>
            <a:off x="12060112" y="2543925"/>
            <a:ext cx="5428580" cy="4720314"/>
          </a:xfrm>
          <a:custGeom>
            <a:avLst/>
            <a:gdLst/>
            <a:ahLst/>
            <a:cxnLst/>
            <a:rect l="l" t="t" r="r" b="b"/>
            <a:pathLst>
              <a:path w="5428580" h="4720314">
                <a:moveTo>
                  <a:pt x="0" y="0"/>
                </a:moveTo>
                <a:lnTo>
                  <a:pt x="5428580" y="0"/>
                </a:lnTo>
                <a:lnTo>
                  <a:pt x="5428580" y="4720314"/>
                </a:lnTo>
                <a:lnTo>
                  <a:pt x="0" y="4720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255" r="-15255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1132372" y="7426164"/>
            <a:ext cx="4762041" cy="1697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60"/>
              </a:lnSpc>
              <a:spcBef>
                <a:spcPct val="0"/>
              </a:spcBef>
            </a:pPr>
            <a:r>
              <a:rPr lang="en-US" sz="2000" spc="196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 tem</a:t>
            </a:r>
            <a:r>
              <a:rPr lang="en-US" sz="2000" u="none" strike="noStrike" spc="196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or al abandono aparece en todas las etapas de la vida En los niños se ve cuando enfrentan lo desconocido, como el primer día de escuela.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97259" y="7578806"/>
            <a:ext cx="4762041" cy="101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60"/>
              </a:lnSpc>
              <a:spcBef>
                <a:spcPct val="0"/>
              </a:spcBef>
            </a:pPr>
            <a:r>
              <a:rPr lang="en-US" sz="2000" spc="196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2000" u="none" strike="noStrike" spc="196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los adultos, cuando experimentan el rechazo sentimental.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62980" y="7578806"/>
            <a:ext cx="4762041" cy="1354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60"/>
              </a:lnSpc>
              <a:spcBef>
                <a:spcPct val="0"/>
              </a:spcBef>
            </a:pPr>
            <a:r>
              <a:rPr lang="en-US" sz="2000" spc="196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En l</a:t>
            </a:r>
            <a:r>
              <a:rPr lang="en-US" sz="2000" u="none" strike="noStrike" spc="196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os adolescentes se manifiesta, por ejemplo, cuando sus amigos los abandonan.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2401" y="9827131"/>
            <a:ext cx="2701799" cy="3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A9B0BB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1881" y="-289985"/>
            <a:ext cx="9144000" cy="6459645"/>
          </a:xfrm>
          <a:custGeom>
            <a:avLst/>
            <a:gdLst/>
            <a:ahLst/>
            <a:cxnLst/>
            <a:rect l="l" t="t" r="r" b="b"/>
            <a:pathLst>
              <a:path w="9144000" h="6459645">
                <a:moveTo>
                  <a:pt x="0" y="0"/>
                </a:moveTo>
                <a:lnTo>
                  <a:pt x="9144000" y="0"/>
                </a:lnTo>
                <a:lnTo>
                  <a:pt x="9144000" y="6459645"/>
                </a:lnTo>
                <a:lnTo>
                  <a:pt x="0" y="6459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70" r="-12870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9087322" y="6169660"/>
            <a:ext cx="9144000" cy="4117340"/>
            <a:chOff x="0" y="0"/>
            <a:chExt cx="2160018" cy="9726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0018" cy="972608"/>
            </a:xfrm>
            <a:custGeom>
              <a:avLst/>
              <a:gdLst/>
              <a:ahLst/>
              <a:cxnLst/>
              <a:rect l="l" t="t" r="r" b="b"/>
              <a:pathLst>
                <a:path w="2160018" h="972608">
                  <a:moveTo>
                    <a:pt x="0" y="0"/>
                  </a:moveTo>
                  <a:lnTo>
                    <a:pt x="2160018" y="0"/>
                  </a:lnTo>
                  <a:lnTo>
                    <a:pt x="2160018" y="972608"/>
                  </a:lnTo>
                  <a:lnTo>
                    <a:pt x="0" y="972608"/>
                  </a:lnTo>
                  <a:close/>
                </a:path>
              </a:pathLst>
            </a:custGeom>
            <a:solidFill>
              <a:srgbClr val="FFCB13">
                <a:alpha val="8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160018" cy="991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429735" y="8863860"/>
            <a:ext cx="6829565" cy="1818372"/>
          </a:xfrm>
          <a:custGeom>
            <a:avLst/>
            <a:gdLst/>
            <a:ahLst/>
            <a:cxnLst/>
            <a:rect l="l" t="t" r="r" b="b"/>
            <a:pathLst>
              <a:path w="6829565" h="1818372">
                <a:moveTo>
                  <a:pt x="0" y="0"/>
                </a:moveTo>
                <a:lnTo>
                  <a:pt x="6829565" y="0"/>
                </a:lnTo>
                <a:lnTo>
                  <a:pt x="6829565" y="1818371"/>
                </a:lnTo>
                <a:lnTo>
                  <a:pt x="0" y="1818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399199" y="7521410"/>
            <a:ext cx="830817" cy="830817"/>
          </a:xfrm>
          <a:custGeom>
            <a:avLst/>
            <a:gdLst/>
            <a:ahLst/>
            <a:cxnLst/>
            <a:rect l="l" t="t" r="r" b="b"/>
            <a:pathLst>
              <a:path w="830817" h="830817">
                <a:moveTo>
                  <a:pt x="0" y="0"/>
                </a:moveTo>
                <a:lnTo>
                  <a:pt x="830817" y="0"/>
                </a:lnTo>
                <a:lnTo>
                  <a:pt x="830817" y="830818"/>
                </a:lnTo>
                <a:lnTo>
                  <a:pt x="0" y="8308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TextBox 8"/>
          <p:cNvSpPr txBox="1"/>
          <p:nvPr/>
        </p:nvSpPr>
        <p:spPr>
          <a:xfrm>
            <a:off x="9692829" y="1220013"/>
            <a:ext cx="8046342" cy="392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535" u="none" strike="noStrike" spc="248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Sin embargo, la Biblia ofrece esperanza ante el abandono: «Aunque mi padre y mi madre me dejen, Jehová me recogerá» (Sal. 27: 10). 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535" u="none" strike="noStrike" spc="248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535" u="none" strike="noStrike" spc="248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Como dice Isaías 49: 15, 16, Dios nunca nos olvida, nos tiene grabados en sus manos. Ante el abandono, confiemos en su cuidado constante.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10216" y="7426160"/>
            <a:ext cx="6353568" cy="94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97"/>
              </a:lnSpc>
              <a:spcBef>
                <a:spcPct val="0"/>
              </a:spcBef>
            </a:pPr>
            <a:r>
              <a:rPr lang="en-US" sz="5650" spc="79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Himno Inicial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59345" y="6935623"/>
            <a:ext cx="7199955" cy="1928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7"/>
              </a:lnSpc>
            </a:pPr>
            <a:r>
              <a:rPr lang="en-US" sz="5650" spc="79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Nunca desmayes</a:t>
            </a:r>
          </a:p>
          <a:p>
            <a:pPr marL="0" lvl="0" indent="0" algn="ctr">
              <a:lnSpc>
                <a:spcPts val="7797"/>
              </a:lnSpc>
              <a:spcBef>
                <a:spcPct val="0"/>
              </a:spcBef>
            </a:pPr>
            <a:r>
              <a:rPr lang="en-US" sz="5650" spc="79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# 420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9199" y="9418367"/>
            <a:ext cx="3182201" cy="306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A9B0BB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2213" y="2828143"/>
            <a:ext cx="9227221" cy="6835480"/>
            <a:chOff x="0" y="0"/>
            <a:chExt cx="109719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7200" cy="812800"/>
            </a:xfrm>
            <a:custGeom>
              <a:avLst/>
              <a:gdLst/>
              <a:ahLst/>
              <a:cxnLst/>
              <a:rect l="l" t="t" r="r" b="b"/>
              <a:pathLst>
                <a:path w="1097200" h="812800">
                  <a:moveTo>
                    <a:pt x="94081" y="0"/>
                  </a:moveTo>
                  <a:lnTo>
                    <a:pt x="1003119" y="0"/>
                  </a:lnTo>
                  <a:cubicBezTo>
                    <a:pt x="1028070" y="0"/>
                    <a:pt x="1052000" y="9912"/>
                    <a:pt x="1069644" y="27556"/>
                  </a:cubicBezTo>
                  <a:cubicBezTo>
                    <a:pt x="1087287" y="45199"/>
                    <a:pt x="1097200" y="69129"/>
                    <a:pt x="1097200" y="94081"/>
                  </a:cubicBezTo>
                  <a:lnTo>
                    <a:pt x="1097200" y="718719"/>
                  </a:lnTo>
                  <a:cubicBezTo>
                    <a:pt x="1097200" y="770678"/>
                    <a:pt x="1055078" y="812800"/>
                    <a:pt x="1003119" y="812800"/>
                  </a:cubicBezTo>
                  <a:lnTo>
                    <a:pt x="94081" y="812800"/>
                  </a:lnTo>
                  <a:cubicBezTo>
                    <a:pt x="42121" y="812800"/>
                    <a:pt x="0" y="770678"/>
                    <a:pt x="0" y="718719"/>
                  </a:cubicBezTo>
                  <a:lnTo>
                    <a:pt x="0" y="94081"/>
                  </a:lnTo>
                  <a:cubicBezTo>
                    <a:pt x="0" y="42121"/>
                    <a:pt x="42121" y="0"/>
                    <a:pt x="9408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B13">
                    <a:alpha val="84000"/>
                  </a:srgbClr>
                </a:gs>
                <a:gs pos="100000">
                  <a:srgbClr val="DFAE02">
                    <a:alpha val="84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097199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045779" y="6200669"/>
            <a:ext cx="4385478" cy="2477795"/>
          </a:xfrm>
          <a:custGeom>
            <a:avLst/>
            <a:gdLst/>
            <a:ahLst/>
            <a:cxnLst/>
            <a:rect l="l" t="t" r="r" b="b"/>
            <a:pathLst>
              <a:path w="4385478" h="2477795">
                <a:moveTo>
                  <a:pt x="0" y="0"/>
                </a:moveTo>
                <a:lnTo>
                  <a:pt x="4385479" y="0"/>
                </a:lnTo>
                <a:lnTo>
                  <a:pt x="4385479" y="2477796"/>
                </a:lnTo>
                <a:lnTo>
                  <a:pt x="0" y="2477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10573285" y="1197574"/>
            <a:ext cx="830817" cy="830817"/>
          </a:xfrm>
          <a:custGeom>
            <a:avLst/>
            <a:gdLst/>
            <a:ahLst/>
            <a:cxnLst/>
            <a:rect l="l" t="t" r="r" b="b"/>
            <a:pathLst>
              <a:path w="830817" h="830817">
                <a:moveTo>
                  <a:pt x="0" y="0"/>
                </a:moveTo>
                <a:lnTo>
                  <a:pt x="830817" y="0"/>
                </a:lnTo>
                <a:lnTo>
                  <a:pt x="830817" y="830817"/>
                </a:lnTo>
                <a:lnTo>
                  <a:pt x="0" y="830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15410655" y="5307099"/>
            <a:ext cx="2703222" cy="3371365"/>
          </a:xfrm>
          <a:custGeom>
            <a:avLst/>
            <a:gdLst/>
            <a:ahLst/>
            <a:cxnLst/>
            <a:rect l="l" t="t" r="r" b="b"/>
            <a:pathLst>
              <a:path w="2703222" h="3371365">
                <a:moveTo>
                  <a:pt x="0" y="0"/>
                </a:moveTo>
                <a:lnTo>
                  <a:pt x="2703222" y="0"/>
                </a:lnTo>
                <a:lnTo>
                  <a:pt x="2703222" y="3371366"/>
                </a:lnTo>
                <a:lnTo>
                  <a:pt x="0" y="3371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TextBox 8"/>
          <p:cNvSpPr txBox="1"/>
          <p:nvPr/>
        </p:nvSpPr>
        <p:spPr>
          <a:xfrm>
            <a:off x="569037" y="601239"/>
            <a:ext cx="7712233" cy="1928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97"/>
              </a:lnSpc>
              <a:spcBef>
                <a:spcPct val="0"/>
              </a:spcBef>
            </a:pPr>
            <a:r>
              <a:rPr lang="en-US" sz="5650" spc="79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Temor a lo desconocido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16861" y="3398595"/>
            <a:ext cx="6345405" cy="208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en-US" sz="3000" spc="42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Uno de los más conocidos es Josué 1: 9 (leer). Llevemos nuestros temores a Dios a través de la oración.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28594" y="3775202"/>
            <a:ext cx="6749506" cy="4903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77"/>
              </a:lnSpc>
              <a:spcBef>
                <a:spcPct val="0"/>
              </a:spcBef>
            </a:pPr>
            <a:r>
              <a:rPr lang="en-US" sz="2592" spc="25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Muchas personas han dejad</a:t>
            </a:r>
            <a:r>
              <a:rPr lang="en-US" sz="2592" u="none" strike="noStrike" spc="25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o de triunfar y de prestar ayuda a la causa de Dios por temor a lo desconocido, por temor a emprender una nueva actividad, a cambiar de país, de trabajo, o simplemente a salir de la rutina y experimentar con nuevos dones. En la Biblia encontramos varios textos donde el Señor nos dice que no debemos temer.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04102" y="1060826"/>
            <a:ext cx="4370922" cy="1351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67"/>
              </a:lnSpc>
              <a:spcBef>
                <a:spcPct val="0"/>
              </a:spcBef>
            </a:pPr>
            <a:r>
              <a:rPr lang="en-US" sz="3961" spc="55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Lectura Bíblica y Oración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2401" y="9827131"/>
            <a:ext cx="3082799" cy="3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A9B0BB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4349" cy="10287000"/>
            <a:chOff x="0" y="0"/>
            <a:chExt cx="123110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1104" cy="2709333"/>
            </a:xfrm>
            <a:custGeom>
              <a:avLst/>
              <a:gdLst/>
              <a:ahLst/>
              <a:cxnLst/>
              <a:rect l="l" t="t" r="r" b="b"/>
              <a:pathLst>
                <a:path w="1231104" h="2709333">
                  <a:moveTo>
                    <a:pt x="0" y="0"/>
                  </a:moveTo>
                  <a:lnTo>
                    <a:pt x="1231104" y="0"/>
                  </a:lnTo>
                  <a:lnTo>
                    <a:pt x="123110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CB13">
                <a:alpha val="8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231104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0567" y="1610329"/>
            <a:ext cx="8163065" cy="7187412"/>
            <a:chOff x="0" y="0"/>
            <a:chExt cx="2149943" cy="18929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49943" cy="1892981"/>
            </a:xfrm>
            <a:custGeom>
              <a:avLst/>
              <a:gdLst/>
              <a:ahLst/>
              <a:cxnLst/>
              <a:rect l="l" t="t" r="r" b="b"/>
              <a:pathLst>
                <a:path w="2149943" h="1892981">
                  <a:moveTo>
                    <a:pt x="0" y="0"/>
                  </a:moveTo>
                  <a:lnTo>
                    <a:pt x="2149943" y="0"/>
                  </a:lnTo>
                  <a:lnTo>
                    <a:pt x="2149943" y="1892981"/>
                  </a:lnTo>
                  <a:lnTo>
                    <a:pt x="0" y="1892981"/>
                  </a:ln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49943" cy="193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  <a:p>
              <a:pPr algn="ctr">
                <a:lnSpc>
                  <a:spcPts val="3483"/>
                </a:lnSpc>
              </a:pPr>
              <a:endParaRPr/>
            </a:p>
            <a:p>
              <a:pPr algn="ctr">
                <a:lnSpc>
                  <a:spcPts val="3483"/>
                </a:lnSpc>
              </a:pPr>
              <a:endParaRPr/>
            </a:p>
            <a:p>
              <a:pPr algn="ctr">
                <a:lnSpc>
                  <a:spcPts val="3483"/>
                </a:lnSpc>
              </a:pPr>
              <a:r>
                <a:rPr lang="en-US" sz="2524" spc="247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Muchas personas le tienen miedo a lo que los demás puedan decir de ellos. El miedo a ser criticado les quita la libertad, y los convierte en hombres y mujeres que no son útiles para la gloria de Dios. Para enfrentar este temor, un ejemplo bíblico atinado es el del apóstol Pablo en Corinto.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9033063" y="1610329"/>
            <a:ext cx="10194669" cy="7187412"/>
          </a:xfrm>
          <a:custGeom>
            <a:avLst/>
            <a:gdLst/>
            <a:ahLst/>
            <a:cxnLst/>
            <a:rect l="l" t="t" r="r" b="b"/>
            <a:pathLst>
              <a:path w="10194669" h="7187412">
                <a:moveTo>
                  <a:pt x="0" y="0"/>
                </a:moveTo>
                <a:lnTo>
                  <a:pt x="10194669" y="0"/>
                </a:lnTo>
                <a:lnTo>
                  <a:pt x="10194669" y="7187412"/>
                </a:lnTo>
                <a:lnTo>
                  <a:pt x="0" y="7187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9" b="-33916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TextBox 9"/>
          <p:cNvSpPr txBox="1"/>
          <p:nvPr/>
        </p:nvSpPr>
        <p:spPr>
          <a:xfrm>
            <a:off x="1235190" y="2267580"/>
            <a:ext cx="6878319" cy="94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97"/>
              </a:lnSpc>
              <a:spcBef>
                <a:spcPct val="0"/>
              </a:spcBef>
            </a:pPr>
            <a:r>
              <a:rPr lang="en-US" sz="5650" spc="79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Temor a la crítica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2401" y="9827130"/>
            <a:ext cx="3082799" cy="3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FEFFFF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4349" cy="10287000"/>
            <a:chOff x="0" y="0"/>
            <a:chExt cx="123110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1104" cy="2709333"/>
            </a:xfrm>
            <a:custGeom>
              <a:avLst/>
              <a:gdLst/>
              <a:ahLst/>
              <a:cxnLst/>
              <a:rect l="l" t="t" r="r" b="b"/>
              <a:pathLst>
                <a:path w="1231104" h="2709333">
                  <a:moveTo>
                    <a:pt x="0" y="0"/>
                  </a:moveTo>
                  <a:lnTo>
                    <a:pt x="1231104" y="0"/>
                  </a:lnTo>
                  <a:lnTo>
                    <a:pt x="123110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CB13">
                <a:alpha val="8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231104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84609" y="1028700"/>
            <a:ext cx="10996103" cy="5661931"/>
            <a:chOff x="0" y="0"/>
            <a:chExt cx="2896093" cy="14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96093" cy="1491208"/>
            </a:xfrm>
            <a:custGeom>
              <a:avLst/>
              <a:gdLst/>
              <a:ahLst/>
              <a:cxnLst/>
              <a:rect l="l" t="t" r="r" b="b"/>
              <a:pathLst>
                <a:path w="2896093" h="1491208">
                  <a:moveTo>
                    <a:pt x="0" y="0"/>
                  </a:moveTo>
                  <a:lnTo>
                    <a:pt x="2896093" y="0"/>
                  </a:lnTo>
                  <a:lnTo>
                    <a:pt x="2896093" y="1491208"/>
                  </a:lnTo>
                  <a:lnTo>
                    <a:pt x="0" y="1491208"/>
                  </a:ln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96093" cy="15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r>
                <a:rPr lang="en-US" sz="2524" spc="247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</a:p>
            <a:p>
              <a:pPr algn="ctr">
                <a:lnSpc>
                  <a:spcPts val="3483"/>
                </a:lnSpc>
              </a:pPr>
              <a:endParaRPr lang="en-US" sz="2524" spc="2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ctr">
                <a:lnSpc>
                  <a:spcPts val="3483"/>
                </a:lnSpc>
              </a:pPr>
              <a:r>
                <a:rPr lang="en-US" sz="2524" spc="247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 Biblia dice: «Entonces el Señor dijo a Pablo en visión de noche: "No temas, sino habla y no calles, porque yo estoy contigo y nadie pondrá sobre ti la mano para hacerte mal, porque yo tengo mucho pueblo en esta ciudad"» (Hech. 18: 9, 10). Tú, que has venido a adorar en este día, siéntete bienvenido. En la presencia de Dios todo temor desaparece, porque en ella «hay plenitud de gozo».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3851783" y="7377688"/>
            <a:ext cx="830817" cy="830817"/>
          </a:xfrm>
          <a:custGeom>
            <a:avLst/>
            <a:gdLst/>
            <a:ahLst/>
            <a:cxnLst/>
            <a:rect l="l" t="t" r="r" b="b"/>
            <a:pathLst>
              <a:path w="830817" h="830817">
                <a:moveTo>
                  <a:pt x="0" y="0"/>
                </a:moveTo>
                <a:lnTo>
                  <a:pt x="830818" y="0"/>
                </a:lnTo>
                <a:lnTo>
                  <a:pt x="830818" y="830818"/>
                </a:lnTo>
                <a:lnTo>
                  <a:pt x="0" y="830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9144000" y="8229600"/>
            <a:ext cx="3421861" cy="1612552"/>
          </a:xfrm>
          <a:custGeom>
            <a:avLst/>
            <a:gdLst/>
            <a:ahLst/>
            <a:cxnLst/>
            <a:rect l="l" t="t" r="r" b="b"/>
            <a:pathLst>
              <a:path w="3421861" h="1612552">
                <a:moveTo>
                  <a:pt x="0" y="0"/>
                </a:moveTo>
                <a:lnTo>
                  <a:pt x="3421861" y="0"/>
                </a:lnTo>
                <a:lnTo>
                  <a:pt x="3421861" y="1612552"/>
                </a:lnTo>
                <a:lnTo>
                  <a:pt x="0" y="16125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>
            <a:off x="14692091" y="864915"/>
            <a:ext cx="4588295" cy="4278585"/>
          </a:xfrm>
          <a:custGeom>
            <a:avLst/>
            <a:gdLst/>
            <a:ahLst/>
            <a:cxnLst/>
            <a:rect l="l" t="t" r="r" b="b"/>
            <a:pathLst>
              <a:path w="4588295" h="4278585">
                <a:moveTo>
                  <a:pt x="0" y="0"/>
                </a:moveTo>
                <a:lnTo>
                  <a:pt x="4588295" y="0"/>
                </a:lnTo>
                <a:lnTo>
                  <a:pt x="4588295" y="4278585"/>
                </a:lnTo>
                <a:lnTo>
                  <a:pt x="0" y="42785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TextBox 11"/>
          <p:cNvSpPr txBox="1"/>
          <p:nvPr/>
        </p:nvSpPr>
        <p:spPr>
          <a:xfrm>
            <a:off x="4648695" y="1322741"/>
            <a:ext cx="8515274" cy="94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97"/>
              </a:lnSpc>
              <a:spcBef>
                <a:spcPct val="0"/>
              </a:spcBef>
            </a:pPr>
            <a:r>
              <a:rPr lang="en-US" sz="5650" spc="79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Temor a la crítica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86363" y="7282438"/>
            <a:ext cx="11832592" cy="94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97"/>
              </a:lnSpc>
              <a:spcBef>
                <a:spcPct val="0"/>
              </a:spcBef>
            </a:pPr>
            <a:r>
              <a:rPr lang="en-US" sz="5650" spc="79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Bienvenida y música especial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2401" y="9827130"/>
            <a:ext cx="2762208" cy="3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59742" y="768204"/>
            <a:ext cx="18484170" cy="3258439"/>
            <a:chOff x="0" y="0"/>
            <a:chExt cx="4281590" cy="7547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1590" cy="754770"/>
            </a:xfrm>
            <a:custGeom>
              <a:avLst/>
              <a:gdLst/>
              <a:ahLst/>
              <a:cxnLst/>
              <a:rect l="l" t="t" r="r" b="b"/>
              <a:pathLst>
                <a:path w="4281590" h="754770">
                  <a:moveTo>
                    <a:pt x="0" y="0"/>
                  </a:moveTo>
                  <a:lnTo>
                    <a:pt x="4078390" y="0"/>
                  </a:lnTo>
                  <a:lnTo>
                    <a:pt x="4281590" y="377385"/>
                  </a:lnTo>
                  <a:lnTo>
                    <a:pt x="4078390" y="754770"/>
                  </a:lnTo>
                  <a:lnTo>
                    <a:pt x="0" y="754770"/>
                  </a:lnTo>
                  <a:lnTo>
                    <a:pt x="203200" y="377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13">
                <a:alpha val="8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7800" y="-19050"/>
              <a:ext cx="4027590" cy="773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29215" y="1791726"/>
            <a:ext cx="11161224" cy="109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95"/>
              </a:lnSpc>
              <a:spcBef>
                <a:spcPct val="0"/>
              </a:spcBef>
            </a:pPr>
            <a:r>
              <a:rPr lang="en-US" sz="6518" spc="91">
                <a:solidFill>
                  <a:srgbClr val="FE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Temor al hombre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26494" y="3617080"/>
            <a:ext cx="8024534" cy="6512429"/>
            <a:chOff x="0" y="0"/>
            <a:chExt cx="2372153" cy="19251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72153" cy="1925156"/>
            </a:xfrm>
            <a:custGeom>
              <a:avLst/>
              <a:gdLst/>
              <a:ahLst/>
              <a:cxnLst/>
              <a:rect l="l" t="t" r="r" b="b"/>
              <a:pathLst>
                <a:path w="2372153" h="1925156">
                  <a:moveTo>
                    <a:pt x="0" y="0"/>
                  </a:moveTo>
                  <a:lnTo>
                    <a:pt x="2372153" y="0"/>
                  </a:lnTo>
                  <a:lnTo>
                    <a:pt x="2372153" y="1925156"/>
                  </a:lnTo>
                  <a:lnTo>
                    <a:pt x="0" y="192515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41C1D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2372153" cy="1944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57232" y="3983813"/>
            <a:ext cx="7163059" cy="5806700"/>
            <a:chOff x="0" y="0"/>
            <a:chExt cx="2117490" cy="17165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17490" cy="1716534"/>
            </a:xfrm>
            <a:custGeom>
              <a:avLst/>
              <a:gdLst/>
              <a:ahLst/>
              <a:cxnLst/>
              <a:rect l="l" t="t" r="r" b="b"/>
              <a:pathLst>
                <a:path w="2117490" h="1716534">
                  <a:moveTo>
                    <a:pt x="0" y="0"/>
                  </a:moveTo>
                  <a:lnTo>
                    <a:pt x="2117490" y="0"/>
                  </a:lnTo>
                  <a:lnTo>
                    <a:pt x="2117490" y="1716534"/>
                  </a:lnTo>
                  <a:lnTo>
                    <a:pt x="0" y="1716534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41C1D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17490" cy="1764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348" b="1" spc="100">
                  <a:solidFill>
                    <a:srgbClr val="231F2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«Yo, yo soy vuestro consolador. ¿Quién eres tú para que tengas temor de los mortales y de los hijos de los hombres, que son como el heno? ¿Ya te has olvidado de Jehová, tu Hacedor, que extendió los cielos y fundó la tierra? Todo el día, sin cesar, has temido el furor del que aflige, cuando se dispone a destruir. ¿Pero dónde está el furor del que aflige?</a:t>
              </a:r>
            </a:p>
            <a:p>
              <a:pPr marL="0" lvl="0" indent="0" algn="ctr">
                <a:lnSpc>
                  <a:spcPts val="3240"/>
                </a:lnSpc>
                <a:spcBef>
                  <a:spcPct val="0"/>
                </a:spcBef>
              </a:pPr>
              <a:r>
                <a:rPr lang="en-US" sz="2348" b="1" spc="100">
                  <a:solidFill>
                    <a:srgbClr val="231F2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El preso agobiado será libertado pronto; no morirá en la mazmorra ni le faltará su pan.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44000" y="3617080"/>
            <a:ext cx="8367036" cy="6512429"/>
            <a:chOff x="0" y="0"/>
            <a:chExt cx="2473401" cy="19251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73401" cy="1925156"/>
            </a:xfrm>
            <a:custGeom>
              <a:avLst/>
              <a:gdLst/>
              <a:ahLst/>
              <a:cxnLst/>
              <a:rect l="l" t="t" r="r" b="b"/>
              <a:pathLst>
                <a:path w="2473401" h="1925156">
                  <a:moveTo>
                    <a:pt x="0" y="0"/>
                  </a:moveTo>
                  <a:lnTo>
                    <a:pt x="2473401" y="0"/>
                  </a:lnTo>
                  <a:lnTo>
                    <a:pt x="2473401" y="1925156"/>
                  </a:lnTo>
                  <a:lnTo>
                    <a:pt x="0" y="192515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41C1D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2473401" cy="1944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626671" y="4131655"/>
            <a:ext cx="7632629" cy="5465641"/>
            <a:chOff x="0" y="0"/>
            <a:chExt cx="2256301" cy="16157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256301" cy="1615712"/>
            </a:xfrm>
            <a:custGeom>
              <a:avLst/>
              <a:gdLst/>
              <a:ahLst/>
              <a:cxnLst/>
              <a:rect l="l" t="t" r="r" b="b"/>
              <a:pathLst>
                <a:path w="2256301" h="1615712">
                  <a:moveTo>
                    <a:pt x="0" y="0"/>
                  </a:moveTo>
                  <a:lnTo>
                    <a:pt x="2256301" y="0"/>
                  </a:lnTo>
                  <a:lnTo>
                    <a:pt x="2256301" y="1615712"/>
                  </a:lnTo>
                  <a:lnTo>
                    <a:pt x="0" y="1615712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41C1D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2256301" cy="16633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  <a:spcBef>
                  <a:spcPct val="0"/>
                </a:spcBef>
              </a:pPr>
              <a:r>
                <a:rPr lang="en-US" sz="2348" b="1" spc="100">
                  <a:solidFill>
                    <a:srgbClr val="231F2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Yo Jehová, que agito el mar y hago rugir sus olas, soy tu Dios, y mi nombre es Jehová de los ejércitos. En tu boca he puesto mis palabras y con la sombra de mi mano te cubrí, extendiendo los cielos, echando los cimientos de la tierra y diciendo a Sión: "Pueblo mío eres tú"» (lsa. 51: 12-16). Qué maravillosas palabras nos presenta este texto. ¿Temes tú a alguien en este momento? Entonces aférrate a las palabras dicha por el Señor, con la sombra de sus manos te cubrirá. 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22401" y="9827130"/>
            <a:ext cx="3006599" cy="3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A9B0BB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43488" y="2933888"/>
            <a:ext cx="11444595" cy="1231411"/>
            <a:chOff x="0" y="0"/>
            <a:chExt cx="7554073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54073" cy="812800"/>
            </a:xfrm>
            <a:custGeom>
              <a:avLst/>
              <a:gdLst/>
              <a:ahLst/>
              <a:cxnLst/>
              <a:rect l="l" t="t" r="r" b="b"/>
              <a:pathLst>
                <a:path w="7554073" h="812800">
                  <a:moveTo>
                    <a:pt x="23000" y="0"/>
                  </a:moveTo>
                  <a:lnTo>
                    <a:pt x="7531073" y="0"/>
                  </a:lnTo>
                  <a:cubicBezTo>
                    <a:pt x="7537173" y="0"/>
                    <a:pt x="7543023" y="2423"/>
                    <a:pt x="7547336" y="6737"/>
                  </a:cubicBezTo>
                  <a:cubicBezTo>
                    <a:pt x="7551650" y="11050"/>
                    <a:pt x="7554073" y="16900"/>
                    <a:pt x="7554073" y="23000"/>
                  </a:cubicBezTo>
                  <a:lnTo>
                    <a:pt x="7554073" y="789800"/>
                  </a:lnTo>
                  <a:cubicBezTo>
                    <a:pt x="7554073" y="802503"/>
                    <a:pt x="7543776" y="812800"/>
                    <a:pt x="7531073" y="812800"/>
                  </a:cubicBezTo>
                  <a:lnTo>
                    <a:pt x="23000" y="812800"/>
                  </a:lnTo>
                  <a:cubicBezTo>
                    <a:pt x="10297" y="812800"/>
                    <a:pt x="0" y="802503"/>
                    <a:pt x="0" y="789800"/>
                  </a:cubicBezTo>
                  <a:lnTo>
                    <a:pt x="0" y="23000"/>
                  </a:lnTo>
                  <a:cubicBezTo>
                    <a:pt x="0" y="10297"/>
                    <a:pt x="10297" y="0"/>
                    <a:pt x="23000" y="0"/>
                  </a:cubicBezTo>
                  <a:close/>
                </a:path>
              </a:pathLst>
            </a:custGeom>
            <a:solidFill>
              <a:srgbClr val="FFCB13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554073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 ofrenda de este trimestre ayudará a la División Sudamericana a través de los siguientes proyectos: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95888" y="4908249"/>
            <a:ext cx="2277910" cy="1231411"/>
            <a:chOff x="0" y="0"/>
            <a:chExt cx="1503548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3548" cy="812800"/>
            </a:xfrm>
            <a:custGeom>
              <a:avLst/>
              <a:gdLst/>
              <a:ahLst/>
              <a:cxnLst/>
              <a:rect l="l" t="t" r="r" b="b"/>
              <a:pathLst>
                <a:path w="1503548" h="812800">
                  <a:moveTo>
                    <a:pt x="115556" y="0"/>
                  </a:moveTo>
                  <a:lnTo>
                    <a:pt x="1387992" y="0"/>
                  </a:lnTo>
                  <a:cubicBezTo>
                    <a:pt x="1451812" y="0"/>
                    <a:pt x="1503548" y="51736"/>
                    <a:pt x="1503548" y="115556"/>
                  </a:cubicBezTo>
                  <a:lnTo>
                    <a:pt x="1503548" y="697244"/>
                  </a:lnTo>
                  <a:cubicBezTo>
                    <a:pt x="1503548" y="727892"/>
                    <a:pt x="1491373" y="757284"/>
                    <a:pt x="1469703" y="778955"/>
                  </a:cubicBezTo>
                  <a:cubicBezTo>
                    <a:pt x="1448032" y="800625"/>
                    <a:pt x="1418640" y="812800"/>
                    <a:pt x="1387992" y="812800"/>
                  </a:cubicBezTo>
                  <a:lnTo>
                    <a:pt x="115556" y="812800"/>
                  </a:lnTo>
                  <a:cubicBezTo>
                    <a:pt x="84908" y="812800"/>
                    <a:pt x="55516" y="800625"/>
                    <a:pt x="33845" y="778955"/>
                  </a:cubicBezTo>
                  <a:cubicBezTo>
                    <a:pt x="12175" y="757284"/>
                    <a:pt x="0" y="727892"/>
                    <a:pt x="0" y="697244"/>
                  </a:cubicBezTo>
                  <a:lnTo>
                    <a:pt x="0" y="115556"/>
                  </a:lnTo>
                  <a:cubicBezTo>
                    <a:pt x="0" y="84908"/>
                    <a:pt x="12175" y="55516"/>
                    <a:pt x="33845" y="33845"/>
                  </a:cubicBezTo>
                  <a:cubicBezTo>
                    <a:pt x="55516" y="12175"/>
                    <a:pt x="84908" y="0"/>
                    <a:pt x="115556" y="0"/>
                  </a:cubicBezTo>
                  <a:close/>
                </a:path>
              </a:pathLst>
            </a:custGeom>
            <a:solidFill>
              <a:srgbClr val="FFCB13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503548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395888" y="6434935"/>
            <a:ext cx="2277910" cy="1231411"/>
            <a:chOff x="0" y="0"/>
            <a:chExt cx="150354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03548" cy="812800"/>
            </a:xfrm>
            <a:custGeom>
              <a:avLst/>
              <a:gdLst/>
              <a:ahLst/>
              <a:cxnLst/>
              <a:rect l="l" t="t" r="r" b="b"/>
              <a:pathLst>
                <a:path w="1503548" h="812800">
                  <a:moveTo>
                    <a:pt x="115556" y="0"/>
                  </a:moveTo>
                  <a:lnTo>
                    <a:pt x="1387992" y="0"/>
                  </a:lnTo>
                  <a:cubicBezTo>
                    <a:pt x="1451812" y="0"/>
                    <a:pt x="1503548" y="51736"/>
                    <a:pt x="1503548" y="115556"/>
                  </a:cubicBezTo>
                  <a:lnTo>
                    <a:pt x="1503548" y="697244"/>
                  </a:lnTo>
                  <a:cubicBezTo>
                    <a:pt x="1503548" y="727892"/>
                    <a:pt x="1491373" y="757284"/>
                    <a:pt x="1469703" y="778955"/>
                  </a:cubicBezTo>
                  <a:cubicBezTo>
                    <a:pt x="1448032" y="800625"/>
                    <a:pt x="1418640" y="812800"/>
                    <a:pt x="1387992" y="812800"/>
                  </a:cubicBezTo>
                  <a:lnTo>
                    <a:pt x="115556" y="812800"/>
                  </a:lnTo>
                  <a:cubicBezTo>
                    <a:pt x="84908" y="812800"/>
                    <a:pt x="55516" y="800625"/>
                    <a:pt x="33845" y="778955"/>
                  </a:cubicBezTo>
                  <a:cubicBezTo>
                    <a:pt x="12175" y="757284"/>
                    <a:pt x="0" y="727892"/>
                    <a:pt x="0" y="697244"/>
                  </a:cubicBezTo>
                  <a:lnTo>
                    <a:pt x="0" y="115556"/>
                  </a:lnTo>
                  <a:cubicBezTo>
                    <a:pt x="0" y="84908"/>
                    <a:pt x="12175" y="55516"/>
                    <a:pt x="33845" y="33845"/>
                  </a:cubicBezTo>
                  <a:cubicBezTo>
                    <a:pt x="55516" y="12175"/>
                    <a:pt x="84908" y="0"/>
                    <a:pt x="115556" y="0"/>
                  </a:cubicBezTo>
                  <a:close/>
                </a:path>
              </a:pathLst>
            </a:custGeom>
            <a:solidFill>
              <a:srgbClr val="FFCB13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503548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395888" y="7961620"/>
            <a:ext cx="2277910" cy="1231411"/>
            <a:chOff x="0" y="0"/>
            <a:chExt cx="1503548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03548" cy="812800"/>
            </a:xfrm>
            <a:custGeom>
              <a:avLst/>
              <a:gdLst/>
              <a:ahLst/>
              <a:cxnLst/>
              <a:rect l="l" t="t" r="r" b="b"/>
              <a:pathLst>
                <a:path w="1503548" h="812800">
                  <a:moveTo>
                    <a:pt x="115556" y="0"/>
                  </a:moveTo>
                  <a:lnTo>
                    <a:pt x="1387992" y="0"/>
                  </a:lnTo>
                  <a:cubicBezTo>
                    <a:pt x="1451812" y="0"/>
                    <a:pt x="1503548" y="51736"/>
                    <a:pt x="1503548" y="115556"/>
                  </a:cubicBezTo>
                  <a:lnTo>
                    <a:pt x="1503548" y="697244"/>
                  </a:lnTo>
                  <a:cubicBezTo>
                    <a:pt x="1503548" y="727892"/>
                    <a:pt x="1491373" y="757284"/>
                    <a:pt x="1469703" y="778955"/>
                  </a:cubicBezTo>
                  <a:cubicBezTo>
                    <a:pt x="1448032" y="800625"/>
                    <a:pt x="1418640" y="812800"/>
                    <a:pt x="1387992" y="812800"/>
                  </a:cubicBezTo>
                  <a:lnTo>
                    <a:pt x="115556" y="812800"/>
                  </a:lnTo>
                  <a:cubicBezTo>
                    <a:pt x="84908" y="812800"/>
                    <a:pt x="55516" y="800625"/>
                    <a:pt x="33845" y="778955"/>
                  </a:cubicBezTo>
                  <a:cubicBezTo>
                    <a:pt x="12175" y="757284"/>
                    <a:pt x="0" y="727892"/>
                    <a:pt x="0" y="697244"/>
                  </a:cubicBezTo>
                  <a:lnTo>
                    <a:pt x="0" y="115556"/>
                  </a:lnTo>
                  <a:cubicBezTo>
                    <a:pt x="0" y="84908"/>
                    <a:pt x="12175" y="55516"/>
                    <a:pt x="33845" y="33845"/>
                  </a:cubicBezTo>
                  <a:cubicBezTo>
                    <a:pt x="55516" y="12175"/>
                    <a:pt x="84908" y="0"/>
                    <a:pt x="115556" y="0"/>
                  </a:cubicBezTo>
                  <a:close/>
                </a:path>
              </a:pathLst>
            </a:custGeom>
            <a:solidFill>
              <a:srgbClr val="FFCB13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503548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243488" y="4755849"/>
            <a:ext cx="2277910" cy="1231411"/>
            <a:chOff x="0" y="0"/>
            <a:chExt cx="1503548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03548" cy="812800"/>
            </a:xfrm>
            <a:custGeom>
              <a:avLst/>
              <a:gdLst/>
              <a:ahLst/>
              <a:cxnLst/>
              <a:rect l="l" t="t" r="r" b="b"/>
              <a:pathLst>
                <a:path w="1503548" h="812800">
                  <a:moveTo>
                    <a:pt x="115556" y="0"/>
                  </a:moveTo>
                  <a:lnTo>
                    <a:pt x="1387992" y="0"/>
                  </a:lnTo>
                  <a:cubicBezTo>
                    <a:pt x="1451812" y="0"/>
                    <a:pt x="1503548" y="51736"/>
                    <a:pt x="1503548" y="115556"/>
                  </a:cubicBezTo>
                  <a:lnTo>
                    <a:pt x="1503548" y="697244"/>
                  </a:lnTo>
                  <a:cubicBezTo>
                    <a:pt x="1503548" y="727892"/>
                    <a:pt x="1491373" y="757284"/>
                    <a:pt x="1469703" y="778955"/>
                  </a:cubicBezTo>
                  <a:cubicBezTo>
                    <a:pt x="1448032" y="800625"/>
                    <a:pt x="1418640" y="812800"/>
                    <a:pt x="1387992" y="812800"/>
                  </a:cubicBezTo>
                  <a:lnTo>
                    <a:pt x="115556" y="812800"/>
                  </a:lnTo>
                  <a:cubicBezTo>
                    <a:pt x="84908" y="812800"/>
                    <a:pt x="55516" y="800625"/>
                    <a:pt x="33845" y="778955"/>
                  </a:cubicBezTo>
                  <a:cubicBezTo>
                    <a:pt x="12175" y="757284"/>
                    <a:pt x="0" y="727892"/>
                    <a:pt x="0" y="697244"/>
                  </a:cubicBezTo>
                  <a:lnTo>
                    <a:pt x="0" y="115556"/>
                  </a:lnTo>
                  <a:cubicBezTo>
                    <a:pt x="0" y="84908"/>
                    <a:pt x="12175" y="55516"/>
                    <a:pt x="33845" y="33845"/>
                  </a:cubicBezTo>
                  <a:cubicBezTo>
                    <a:pt x="55516" y="12175"/>
                    <a:pt x="84908" y="0"/>
                    <a:pt x="115556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503548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243488" y="6282535"/>
            <a:ext cx="2277910" cy="1231411"/>
            <a:chOff x="0" y="0"/>
            <a:chExt cx="150354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03548" cy="812800"/>
            </a:xfrm>
            <a:custGeom>
              <a:avLst/>
              <a:gdLst/>
              <a:ahLst/>
              <a:cxnLst/>
              <a:rect l="l" t="t" r="r" b="b"/>
              <a:pathLst>
                <a:path w="1503548" h="812800">
                  <a:moveTo>
                    <a:pt x="115556" y="0"/>
                  </a:moveTo>
                  <a:lnTo>
                    <a:pt x="1387992" y="0"/>
                  </a:lnTo>
                  <a:cubicBezTo>
                    <a:pt x="1451812" y="0"/>
                    <a:pt x="1503548" y="51736"/>
                    <a:pt x="1503548" y="115556"/>
                  </a:cubicBezTo>
                  <a:lnTo>
                    <a:pt x="1503548" y="697244"/>
                  </a:lnTo>
                  <a:cubicBezTo>
                    <a:pt x="1503548" y="727892"/>
                    <a:pt x="1491373" y="757284"/>
                    <a:pt x="1469703" y="778955"/>
                  </a:cubicBezTo>
                  <a:cubicBezTo>
                    <a:pt x="1448032" y="800625"/>
                    <a:pt x="1418640" y="812800"/>
                    <a:pt x="1387992" y="812800"/>
                  </a:cubicBezTo>
                  <a:lnTo>
                    <a:pt x="115556" y="812800"/>
                  </a:lnTo>
                  <a:cubicBezTo>
                    <a:pt x="84908" y="812800"/>
                    <a:pt x="55516" y="800625"/>
                    <a:pt x="33845" y="778955"/>
                  </a:cubicBezTo>
                  <a:cubicBezTo>
                    <a:pt x="12175" y="757284"/>
                    <a:pt x="0" y="727892"/>
                    <a:pt x="0" y="697244"/>
                  </a:cubicBezTo>
                  <a:lnTo>
                    <a:pt x="0" y="115556"/>
                  </a:lnTo>
                  <a:cubicBezTo>
                    <a:pt x="0" y="84908"/>
                    <a:pt x="12175" y="55516"/>
                    <a:pt x="33845" y="33845"/>
                  </a:cubicBezTo>
                  <a:cubicBezTo>
                    <a:pt x="55516" y="12175"/>
                    <a:pt x="84908" y="0"/>
                    <a:pt x="115556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503548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243488" y="7809220"/>
            <a:ext cx="2277910" cy="1231411"/>
            <a:chOff x="0" y="0"/>
            <a:chExt cx="1503548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03548" cy="812800"/>
            </a:xfrm>
            <a:custGeom>
              <a:avLst/>
              <a:gdLst/>
              <a:ahLst/>
              <a:cxnLst/>
              <a:rect l="l" t="t" r="r" b="b"/>
              <a:pathLst>
                <a:path w="1503548" h="812800">
                  <a:moveTo>
                    <a:pt x="115556" y="0"/>
                  </a:moveTo>
                  <a:lnTo>
                    <a:pt x="1387992" y="0"/>
                  </a:lnTo>
                  <a:cubicBezTo>
                    <a:pt x="1451812" y="0"/>
                    <a:pt x="1503548" y="51736"/>
                    <a:pt x="1503548" y="115556"/>
                  </a:cubicBezTo>
                  <a:lnTo>
                    <a:pt x="1503548" y="697244"/>
                  </a:lnTo>
                  <a:cubicBezTo>
                    <a:pt x="1503548" y="727892"/>
                    <a:pt x="1491373" y="757284"/>
                    <a:pt x="1469703" y="778955"/>
                  </a:cubicBezTo>
                  <a:cubicBezTo>
                    <a:pt x="1448032" y="800625"/>
                    <a:pt x="1418640" y="812800"/>
                    <a:pt x="1387992" y="812800"/>
                  </a:cubicBezTo>
                  <a:lnTo>
                    <a:pt x="115556" y="812800"/>
                  </a:lnTo>
                  <a:cubicBezTo>
                    <a:pt x="84908" y="812800"/>
                    <a:pt x="55516" y="800625"/>
                    <a:pt x="33845" y="778955"/>
                  </a:cubicBezTo>
                  <a:cubicBezTo>
                    <a:pt x="12175" y="757284"/>
                    <a:pt x="0" y="727892"/>
                    <a:pt x="0" y="697244"/>
                  </a:cubicBezTo>
                  <a:lnTo>
                    <a:pt x="0" y="115556"/>
                  </a:lnTo>
                  <a:cubicBezTo>
                    <a:pt x="0" y="84908"/>
                    <a:pt x="12175" y="55516"/>
                    <a:pt x="33845" y="33845"/>
                  </a:cubicBezTo>
                  <a:cubicBezTo>
                    <a:pt x="55516" y="12175"/>
                    <a:pt x="84908" y="0"/>
                    <a:pt x="115556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1503548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0" y="0"/>
            <a:ext cx="4888862" cy="10287000"/>
          </a:xfrm>
          <a:custGeom>
            <a:avLst/>
            <a:gdLst/>
            <a:ahLst/>
            <a:cxnLst/>
            <a:rect l="l" t="t" r="r" b="b"/>
            <a:pathLst>
              <a:path w="4888862" h="10287000">
                <a:moveTo>
                  <a:pt x="0" y="0"/>
                </a:moveTo>
                <a:lnTo>
                  <a:pt x="4888862" y="0"/>
                </a:lnTo>
                <a:lnTo>
                  <a:pt x="48888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755" r="-39604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4" name="Freeform 24"/>
          <p:cNvSpPr/>
          <p:nvPr/>
        </p:nvSpPr>
        <p:spPr>
          <a:xfrm>
            <a:off x="6322580" y="5017197"/>
            <a:ext cx="797123" cy="708715"/>
          </a:xfrm>
          <a:custGeom>
            <a:avLst/>
            <a:gdLst/>
            <a:ahLst/>
            <a:cxnLst/>
            <a:rect l="l" t="t" r="r" b="b"/>
            <a:pathLst>
              <a:path w="797123" h="708715">
                <a:moveTo>
                  <a:pt x="0" y="0"/>
                </a:moveTo>
                <a:lnTo>
                  <a:pt x="797123" y="0"/>
                </a:lnTo>
                <a:lnTo>
                  <a:pt x="797123" y="708715"/>
                </a:lnTo>
                <a:lnTo>
                  <a:pt x="0" y="7087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25" name="Group 25"/>
          <p:cNvGrpSpPr/>
          <p:nvPr/>
        </p:nvGrpSpPr>
        <p:grpSpPr>
          <a:xfrm>
            <a:off x="14851002" y="9574944"/>
            <a:ext cx="5428653" cy="1424111"/>
            <a:chOff x="0" y="0"/>
            <a:chExt cx="1205822" cy="31632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05822" cy="316326"/>
            </a:xfrm>
            <a:custGeom>
              <a:avLst/>
              <a:gdLst/>
              <a:ahLst/>
              <a:cxnLst/>
              <a:rect l="l" t="t" r="r" b="b"/>
              <a:pathLst>
                <a:path w="1205822" h="316326">
                  <a:moveTo>
                    <a:pt x="0" y="0"/>
                  </a:moveTo>
                  <a:lnTo>
                    <a:pt x="1205822" y="0"/>
                  </a:lnTo>
                  <a:lnTo>
                    <a:pt x="1205822" y="316326"/>
                  </a:lnTo>
                  <a:lnTo>
                    <a:pt x="0" y="316326"/>
                  </a:lnTo>
                  <a:close/>
                </a:path>
              </a:pathLst>
            </a:custGeom>
            <a:solidFill>
              <a:srgbClr val="FFCB13">
                <a:alpha val="8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1205822" cy="335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6322580" y="7961620"/>
            <a:ext cx="754948" cy="770355"/>
          </a:xfrm>
          <a:custGeom>
            <a:avLst/>
            <a:gdLst/>
            <a:ahLst/>
            <a:cxnLst/>
            <a:rect l="l" t="t" r="r" b="b"/>
            <a:pathLst>
              <a:path w="754948" h="770355">
                <a:moveTo>
                  <a:pt x="0" y="0"/>
                </a:moveTo>
                <a:lnTo>
                  <a:pt x="754948" y="0"/>
                </a:lnTo>
                <a:lnTo>
                  <a:pt x="754948" y="770355"/>
                </a:lnTo>
                <a:lnTo>
                  <a:pt x="0" y="770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9" name="Freeform 29"/>
          <p:cNvSpPr/>
          <p:nvPr/>
        </p:nvSpPr>
        <p:spPr>
          <a:xfrm>
            <a:off x="6180646" y="6396741"/>
            <a:ext cx="939058" cy="1002999"/>
          </a:xfrm>
          <a:custGeom>
            <a:avLst/>
            <a:gdLst/>
            <a:ahLst/>
            <a:cxnLst/>
            <a:rect l="l" t="t" r="r" b="b"/>
            <a:pathLst>
              <a:path w="939058" h="1002999">
                <a:moveTo>
                  <a:pt x="0" y="0"/>
                </a:moveTo>
                <a:lnTo>
                  <a:pt x="939057" y="0"/>
                </a:lnTo>
                <a:lnTo>
                  <a:pt x="939057" y="1002998"/>
                </a:lnTo>
                <a:lnTo>
                  <a:pt x="0" y="1002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0" name="TextBox 30"/>
          <p:cNvSpPr txBox="1"/>
          <p:nvPr/>
        </p:nvSpPr>
        <p:spPr>
          <a:xfrm>
            <a:off x="5746188" y="1201795"/>
            <a:ext cx="11513112" cy="896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83"/>
              </a:lnSpc>
              <a:spcBef>
                <a:spcPct val="0"/>
              </a:spcBef>
            </a:pPr>
            <a:r>
              <a:rPr lang="en-US" sz="5350" spc="74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Informe Misionero IV Trimestre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995528" y="6482560"/>
            <a:ext cx="7585827" cy="731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80"/>
              </a:lnSpc>
              <a:spcBef>
                <a:spcPct val="0"/>
              </a:spcBef>
            </a:pPr>
            <a:r>
              <a:rPr lang="en-US" sz="2159" u="none" strike="noStrike" spc="21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Construcción de una iglesia en el Instituto Adventista Pernambucano, en Sairé, Brasil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995528" y="4828358"/>
            <a:ext cx="8166963" cy="1048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42"/>
              </a:lnSpc>
              <a:spcBef>
                <a:spcPct val="0"/>
              </a:spcBef>
            </a:pPr>
            <a:r>
              <a:rPr lang="en-US" sz="2059" spc="20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-US" sz="2059" u="none" strike="noStrike" spc="20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mpliación de residencia estudiantil y construcción de un centro de formación misionera en la Universidad Adventista de Chile, en Chillán.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995528" y="8000293"/>
            <a:ext cx="8844955" cy="731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80"/>
              </a:lnSpc>
              <a:spcBef>
                <a:spcPct val="0"/>
              </a:spcBef>
            </a:pPr>
            <a:r>
              <a:rPr lang="en-US" sz="2159" spc="21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Pr</a:t>
            </a:r>
            <a:r>
              <a:rPr lang="en-US" sz="2159" u="none" strike="noStrike" spc="21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oyecto infantil: 100 aulas infantiles de Escuela Sabática en iglesias de bajos ingresos de Chile.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964734" y="2269201"/>
            <a:ext cx="10002103" cy="43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9"/>
              </a:lnSpc>
              <a:spcBef>
                <a:spcPct val="0"/>
              </a:spcBef>
            </a:pPr>
            <a:r>
              <a:rPr lang="en-US" sz="2550" spc="35">
                <a:solidFill>
                  <a:srgbClr val="2C2D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División Sudamericana</a:t>
            </a:r>
          </a:p>
        </p:txBody>
      </p:sp>
      <p:sp>
        <p:nvSpPr>
          <p:cNvPr id="35" name="Freeform 35"/>
          <p:cNvSpPr/>
          <p:nvPr/>
        </p:nvSpPr>
        <p:spPr>
          <a:xfrm>
            <a:off x="5002774" y="1287520"/>
            <a:ext cx="629501" cy="629501"/>
          </a:xfrm>
          <a:custGeom>
            <a:avLst/>
            <a:gdLst/>
            <a:ahLst/>
            <a:cxnLst/>
            <a:rect l="l" t="t" r="r" b="b"/>
            <a:pathLst>
              <a:path w="629501" h="629501">
                <a:moveTo>
                  <a:pt x="0" y="0"/>
                </a:moveTo>
                <a:lnTo>
                  <a:pt x="629502" y="0"/>
                </a:lnTo>
                <a:lnTo>
                  <a:pt x="629502" y="629501"/>
                </a:lnTo>
                <a:lnTo>
                  <a:pt x="0" y="6295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6" name="TextBox 36"/>
          <p:cNvSpPr txBox="1"/>
          <p:nvPr/>
        </p:nvSpPr>
        <p:spPr>
          <a:xfrm>
            <a:off x="422401" y="9827131"/>
            <a:ext cx="2777999" cy="3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A9B0BB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1506</Words>
  <Application>Microsoft Office PowerPoint</Application>
  <PresentationFormat>Personalizado</PresentationFormat>
  <Paragraphs>92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Calibri</vt:lpstr>
      <vt:lpstr>Montserrat Bold</vt:lpstr>
      <vt:lpstr>Arial</vt:lpstr>
      <vt:lpstr>Montserrat</vt:lpstr>
      <vt:lpstr>League Spartan</vt:lpstr>
      <vt:lpstr>TT Wellingtons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DIA PPT 04-10-25</dc:title>
  <cp:lastModifiedBy>Diego Castilla</cp:lastModifiedBy>
  <cp:revision>4</cp:revision>
  <dcterms:created xsi:type="dcterms:W3CDTF">2006-08-16T00:00:00Z</dcterms:created>
  <dcterms:modified xsi:type="dcterms:W3CDTF">2025-09-25T21:26:34Z</dcterms:modified>
  <dc:identifier>DAG0A22lFrI</dc:identifier>
</cp:coreProperties>
</file>