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8288000" cy="10287000"/>
  <p:notesSz cx="6858000" cy="9144000"/>
  <p:embeddedFontLst>
    <p:embeddedFont>
      <p:font typeface="Raleway Bold" charset="1" panose="00000000000000000000"/>
      <p:regular r:id="rId24"/>
    </p:embeddedFont>
    <p:embeddedFont>
      <p:font typeface="Raleway" charset="1" panose="00000000000000000000"/>
      <p:regular r:id="rId25"/>
    </p:embeddedFont>
    <p:embeddedFont>
      <p:font typeface="Raleway Bold Italics" charset="1" panose="0000000000000000000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11421428" y="0"/>
            <a:ext cx="6866573" cy="10287000"/>
          </a:xfrm>
          <a:custGeom>
            <a:avLst/>
            <a:gdLst/>
            <a:ahLst/>
            <a:cxnLst/>
            <a:rect r="r" b="b" t="t" l="l"/>
            <a:pathLst>
              <a:path h="10287000" w="6866573">
                <a:moveTo>
                  <a:pt x="0" y="0"/>
                </a:moveTo>
                <a:lnTo>
                  <a:pt x="6866572" y="0"/>
                </a:lnTo>
                <a:lnTo>
                  <a:pt x="6866572" y="10287000"/>
                </a:lnTo>
                <a:lnTo>
                  <a:pt x="0" y="10287000"/>
                </a:lnTo>
                <a:lnTo>
                  <a:pt x="0" y="0"/>
                </a:lnTo>
                <a:close/>
              </a:path>
            </a:pathLst>
          </a:custGeom>
          <a:blipFill>
            <a:blip r:embed="rId2"/>
            <a:stretch>
              <a:fillRect l="-62429" t="0" r="-62429" b="0"/>
            </a:stretch>
          </a:blipFill>
        </p:spPr>
      </p:sp>
      <p:grpSp>
        <p:nvGrpSpPr>
          <p:cNvPr name="Group 3" id="3"/>
          <p:cNvGrpSpPr/>
          <p:nvPr/>
        </p:nvGrpSpPr>
        <p:grpSpPr>
          <a:xfrm rot="0">
            <a:off x="1411731" y="2767345"/>
            <a:ext cx="9289759" cy="4752311"/>
            <a:chOff x="0" y="0"/>
            <a:chExt cx="12386345" cy="6336415"/>
          </a:xfrm>
        </p:grpSpPr>
        <p:sp>
          <p:nvSpPr>
            <p:cNvPr name="TextBox 4" id="4"/>
            <p:cNvSpPr txBox="true"/>
            <p:nvPr/>
          </p:nvSpPr>
          <p:spPr>
            <a:xfrm rot="0">
              <a:off x="0" y="219075"/>
              <a:ext cx="12386345" cy="3497456"/>
            </a:xfrm>
            <a:prstGeom prst="rect">
              <a:avLst/>
            </a:prstGeom>
          </p:spPr>
          <p:txBody>
            <a:bodyPr anchor="t" rtlCol="false" tIns="0" lIns="0" bIns="0" rIns="0">
              <a:spAutoFit/>
            </a:bodyPr>
            <a:lstStyle/>
            <a:p>
              <a:pPr algn="l" marL="0" indent="0" lvl="0">
                <a:lnSpc>
                  <a:spcPts val="9792"/>
                </a:lnSpc>
              </a:pPr>
              <a:r>
                <a:rPr lang="en-US" b="true" sz="10200">
                  <a:solidFill>
                    <a:srgbClr val="000000"/>
                  </a:solidFill>
                  <a:latin typeface="Raleway Bold"/>
                  <a:ea typeface="Raleway Bold"/>
                  <a:cs typeface="Raleway Bold"/>
                  <a:sym typeface="Raleway Bold"/>
                </a:rPr>
                <a:t>«GUARDA TU CORAZÓN»</a:t>
              </a:r>
            </a:p>
          </p:txBody>
        </p:sp>
        <p:sp>
          <p:nvSpPr>
            <p:cNvPr name="TextBox 5" id="5"/>
            <p:cNvSpPr txBox="true"/>
            <p:nvPr/>
          </p:nvSpPr>
          <p:spPr>
            <a:xfrm rot="0">
              <a:off x="0" y="4411730"/>
              <a:ext cx="10197599" cy="1924685"/>
            </a:xfrm>
            <a:prstGeom prst="rect">
              <a:avLst/>
            </a:prstGeom>
          </p:spPr>
          <p:txBody>
            <a:bodyPr anchor="t" rtlCol="false" tIns="0" lIns="0" bIns="0" rIns="0">
              <a:spAutoFit/>
            </a:bodyPr>
            <a:lstStyle/>
            <a:p>
              <a:pPr algn="l" marL="0" indent="0" lvl="0">
                <a:lnSpc>
                  <a:spcPts val="5880"/>
                </a:lnSpc>
                <a:spcBef>
                  <a:spcPct val="0"/>
                </a:spcBef>
              </a:pPr>
              <a:r>
                <a:rPr lang="en-US" sz="4200">
                  <a:solidFill>
                    <a:srgbClr val="000000"/>
                  </a:solidFill>
                  <a:latin typeface="Raleway"/>
                  <a:ea typeface="Raleway"/>
                  <a:cs typeface="Raleway"/>
                  <a:sym typeface="Raleway"/>
                </a:rPr>
                <a:t>PROGRAMA DE ESCUELA SABATICA</a:t>
              </a:r>
            </a:p>
          </p:txBody>
        </p:sp>
      </p:grpSp>
      <p:sp>
        <p:nvSpPr>
          <p:cNvPr name="TextBox 6" id="6"/>
          <p:cNvSpPr txBox="true"/>
          <p:nvPr/>
        </p:nvSpPr>
        <p:spPr>
          <a:xfrm rot="0">
            <a:off x="8361000" y="9561126"/>
            <a:ext cx="1909685" cy="417195"/>
          </a:xfrm>
          <a:prstGeom prst="rect">
            <a:avLst/>
          </a:prstGeom>
        </p:spPr>
        <p:txBody>
          <a:bodyPr anchor="t" rtlCol="false" tIns="0" lIns="0" bIns="0" rIns="0">
            <a:spAutoFit/>
          </a:bodyPr>
          <a:lstStyle/>
          <a:p>
            <a:pPr algn="l">
              <a:lnSpc>
                <a:spcPts val="1679"/>
              </a:lnSpc>
            </a:pPr>
          </a:p>
          <a:p>
            <a:pPr algn="l">
              <a:lnSpc>
                <a:spcPts val="1679"/>
              </a:lnSpc>
            </a:pPr>
            <a:r>
              <a:rPr lang="en-US" sz="1200">
                <a:solidFill>
                  <a:srgbClr val="000000">
                    <a:alpha val="27843"/>
                  </a:srgbClr>
                </a:solidFill>
                <a:latin typeface="Raleway"/>
                <a:ea typeface="Raleway"/>
                <a:cs typeface="Raleway"/>
                <a:sym typeface="Raleway"/>
              </a:rPr>
              <a:t>recursos-biblicos.com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5482971" cy="8229600"/>
          </a:xfrm>
          <a:custGeom>
            <a:avLst/>
            <a:gdLst/>
            <a:ahLst/>
            <a:cxnLst/>
            <a:rect r="r" b="b" t="t" l="l"/>
            <a:pathLst>
              <a:path h="8229600" w="5482971">
                <a:moveTo>
                  <a:pt x="0" y="0"/>
                </a:moveTo>
                <a:lnTo>
                  <a:pt x="5482971" y="0"/>
                </a:lnTo>
                <a:lnTo>
                  <a:pt x="5482971" y="8229600"/>
                </a:lnTo>
                <a:lnTo>
                  <a:pt x="0" y="8229600"/>
                </a:lnTo>
                <a:lnTo>
                  <a:pt x="0" y="0"/>
                </a:lnTo>
                <a:close/>
              </a:path>
            </a:pathLst>
          </a:custGeom>
          <a:blipFill>
            <a:blip r:embed="rId2"/>
            <a:stretch>
              <a:fillRect l="-62640" t="0" r="-62640" b="0"/>
            </a:stretch>
          </a:blipFill>
        </p:spPr>
      </p:sp>
      <p:sp>
        <p:nvSpPr>
          <p:cNvPr name="TextBox 3" id="3"/>
          <p:cNvSpPr txBox="true"/>
          <p:nvPr/>
        </p:nvSpPr>
        <p:spPr>
          <a:xfrm rot="0">
            <a:off x="7065374" y="1322739"/>
            <a:ext cx="5172985" cy="1038225"/>
          </a:xfrm>
          <a:prstGeom prst="rect">
            <a:avLst/>
          </a:prstGeom>
        </p:spPr>
        <p:txBody>
          <a:bodyPr anchor="t" rtlCol="false" tIns="0" lIns="0" bIns="0" rIns="0">
            <a:spAutoFit/>
          </a:bodyPr>
          <a:lstStyle/>
          <a:p>
            <a:pPr algn="l" marL="0" indent="0" lvl="0">
              <a:lnSpc>
                <a:spcPts val="8400"/>
              </a:lnSpc>
              <a:spcBef>
                <a:spcPct val="0"/>
              </a:spcBef>
            </a:pPr>
            <a:r>
              <a:rPr lang="en-US" sz="6000">
                <a:solidFill>
                  <a:srgbClr val="000000"/>
                </a:solidFill>
                <a:latin typeface="Raleway"/>
                <a:ea typeface="Raleway"/>
                <a:cs typeface="Raleway"/>
                <a:sym typeface="Raleway"/>
              </a:rPr>
              <a:t>LOS PIES</a:t>
            </a:r>
          </a:p>
        </p:txBody>
      </p:sp>
      <p:sp>
        <p:nvSpPr>
          <p:cNvPr name="TextBox 4" id="4"/>
          <p:cNvSpPr txBox="true"/>
          <p:nvPr/>
        </p:nvSpPr>
        <p:spPr>
          <a:xfrm rot="0">
            <a:off x="7141396" y="2771901"/>
            <a:ext cx="10193926" cy="5802630"/>
          </a:xfrm>
          <a:prstGeom prst="rect">
            <a:avLst/>
          </a:prstGeom>
        </p:spPr>
        <p:txBody>
          <a:bodyPr anchor="t" rtlCol="false" tIns="0" lIns="0" bIns="0" rIns="0">
            <a:spAutoFit/>
          </a:bodyPr>
          <a:lstStyle/>
          <a:p>
            <a:pPr algn="l">
              <a:lnSpc>
                <a:spcPts val="4620"/>
              </a:lnSpc>
            </a:pPr>
            <a:r>
              <a:rPr lang="en-US" sz="3300">
                <a:solidFill>
                  <a:srgbClr val="000000"/>
                </a:solidFill>
                <a:latin typeface="Raleway"/>
                <a:ea typeface="Raleway"/>
                <a:cs typeface="Raleway"/>
                <a:sym typeface="Raleway"/>
              </a:rPr>
              <a:t>Los pies forman parte del sentido del tacto, ellos nos llevan a lugares donde podemos servir o pecar. Isaías escribió: </a:t>
            </a:r>
            <a:r>
              <a:rPr lang="en-US" sz="3300" i="true" b="true">
                <a:solidFill>
                  <a:srgbClr val="000000"/>
                </a:solidFill>
                <a:latin typeface="Raleway Bold Italics"/>
                <a:ea typeface="Raleway Bold Italics"/>
                <a:cs typeface="Raleway Bold Italics"/>
                <a:sym typeface="Raleway Bold Italics"/>
              </a:rPr>
              <a:t>«¡Cuán hermosos son sobre los montes los pies del que trae alegres nuevas!»</a:t>
            </a:r>
            <a:r>
              <a:rPr lang="en-US" sz="3300">
                <a:solidFill>
                  <a:srgbClr val="000000"/>
                </a:solidFill>
                <a:latin typeface="Raleway"/>
                <a:ea typeface="Raleway"/>
                <a:cs typeface="Raleway"/>
                <a:sym typeface="Raleway"/>
              </a:rPr>
              <a:t> (vers. 52: 7).</a:t>
            </a:r>
          </a:p>
          <a:p>
            <a:pPr algn="l">
              <a:lnSpc>
                <a:spcPts val="4620"/>
              </a:lnSpc>
            </a:pPr>
          </a:p>
          <a:p>
            <a:pPr algn="l">
              <a:lnSpc>
                <a:spcPts val="4620"/>
              </a:lnSpc>
            </a:pPr>
            <a:r>
              <a:rPr lang="en-US" sz="3300">
                <a:solidFill>
                  <a:srgbClr val="000000"/>
                </a:solidFill>
                <a:latin typeface="Raleway"/>
                <a:ea typeface="Raleway"/>
                <a:cs typeface="Raleway"/>
                <a:sym typeface="Raleway"/>
              </a:rPr>
              <a:t>Nuestros pasos deben seguir las huellas del Maestro. Que cada paso que demos sea una oportunidad para llevar esperanza y testificar de Cristo. </a:t>
            </a:r>
          </a:p>
        </p:txBody>
      </p:sp>
      <p:sp>
        <p:nvSpPr>
          <p:cNvPr name="TextBox 5" id="5"/>
          <p:cNvSpPr txBox="true"/>
          <p:nvPr/>
        </p:nvSpPr>
        <p:spPr>
          <a:xfrm rot="0">
            <a:off x="8361000" y="9561126"/>
            <a:ext cx="1909685" cy="417195"/>
          </a:xfrm>
          <a:prstGeom prst="rect">
            <a:avLst/>
          </a:prstGeom>
        </p:spPr>
        <p:txBody>
          <a:bodyPr anchor="t" rtlCol="false" tIns="0" lIns="0" bIns="0" rIns="0">
            <a:spAutoFit/>
          </a:bodyPr>
          <a:lstStyle/>
          <a:p>
            <a:pPr algn="l">
              <a:lnSpc>
                <a:spcPts val="1679"/>
              </a:lnSpc>
            </a:pPr>
          </a:p>
          <a:p>
            <a:pPr algn="l">
              <a:lnSpc>
                <a:spcPts val="1679"/>
              </a:lnSpc>
            </a:pPr>
            <a:r>
              <a:rPr lang="en-US" sz="1200">
                <a:solidFill>
                  <a:srgbClr val="000000">
                    <a:alpha val="27843"/>
                  </a:srgbClr>
                </a:solidFill>
                <a:latin typeface="Raleway"/>
                <a:ea typeface="Raleway"/>
                <a:cs typeface="Raleway"/>
                <a:sym typeface="Raleway"/>
              </a:rPr>
              <a:t>recursos-biblicos.com</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10960209" y="0"/>
            <a:ext cx="7272909" cy="10287000"/>
          </a:xfrm>
          <a:custGeom>
            <a:avLst/>
            <a:gdLst/>
            <a:ahLst/>
            <a:cxnLst/>
            <a:rect r="r" b="b" t="t" l="l"/>
            <a:pathLst>
              <a:path h="10287000" w="7272909">
                <a:moveTo>
                  <a:pt x="0" y="0"/>
                </a:moveTo>
                <a:lnTo>
                  <a:pt x="7272909" y="0"/>
                </a:lnTo>
                <a:lnTo>
                  <a:pt x="7272909"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2103878" y="3479179"/>
            <a:ext cx="9374440" cy="2234055"/>
            <a:chOff x="0" y="0"/>
            <a:chExt cx="12499254" cy="2978739"/>
          </a:xfrm>
        </p:grpSpPr>
        <p:sp>
          <p:nvSpPr>
            <p:cNvPr name="TextBox 4" id="4"/>
            <p:cNvSpPr txBox="true"/>
            <p:nvPr/>
          </p:nvSpPr>
          <p:spPr>
            <a:xfrm rot="0">
              <a:off x="0" y="-123825"/>
              <a:ext cx="11560396" cy="1343025"/>
            </a:xfrm>
            <a:prstGeom prst="rect">
              <a:avLst/>
            </a:prstGeom>
          </p:spPr>
          <p:txBody>
            <a:bodyPr anchor="t" rtlCol="false" tIns="0" lIns="0" bIns="0" rIns="0">
              <a:spAutoFit/>
            </a:bodyPr>
            <a:lstStyle/>
            <a:p>
              <a:pPr algn="l" marL="0" indent="0" lvl="0">
                <a:lnSpc>
                  <a:spcPts val="8400"/>
                </a:lnSpc>
                <a:spcBef>
                  <a:spcPct val="0"/>
                </a:spcBef>
              </a:pPr>
              <a:r>
                <a:rPr lang="en-US" sz="6000">
                  <a:solidFill>
                    <a:srgbClr val="000000"/>
                  </a:solidFill>
                  <a:latin typeface="Raleway"/>
                  <a:ea typeface="Raleway"/>
                  <a:cs typeface="Raleway"/>
                  <a:sym typeface="Raleway"/>
                </a:rPr>
                <a:t>INFORME MISIONERO</a:t>
              </a:r>
            </a:p>
          </p:txBody>
        </p:sp>
        <p:sp>
          <p:nvSpPr>
            <p:cNvPr name="TextBox 5" id="5"/>
            <p:cNvSpPr txBox="true"/>
            <p:nvPr/>
          </p:nvSpPr>
          <p:spPr>
            <a:xfrm rot="0">
              <a:off x="0" y="1852673"/>
              <a:ext cx="12499254" cy="1126067"/>
            </a:xfrm>
            <a:prstGeom prst="rect">
              <a:avLst/>
            </a:prstGeom>
          </p:spPr>
          <p:txBody>
            <a:bodyPr anchor="t" rtlCol="false" tIns="0" lIns="0" bIns="0" rIns="0">
              <a:spAutoFit/>
            </a:bodyPr>
            <a:lstStyle/>
            <a:p>
              <a:pPr algn="l">
                <a:lnSpc>
                  <a:spcPts val="7000"/>
                </a:lnSpc>
              </a:pPr>
              <a:r>
                <a:rPr lang="en-US" sz="5000">
                  <a:solidFill>
                    <a:srgbClr val="000000"/>
                  </a:solidFill>
                  <a:latin typeface="Raleway"/>
                  <a:ea typeface="Raleway"/>
                  <a:cs typeface="Raleway"/>
                  <a:sym typeface="Raleway"/>
                </a:rPr>
                <a:t>“Un regalo de Dios”</a:t>
              </a:r>
            </a:p>
          </p:txBody>
        </p:sp>
      </p:grpSp>
      <p:sp>
        <p:nvSpPr>
          <p:cNvPr name="TextBox 6" id="6"/>
          <p:cNvSpPr txBox="true"/>
          <p:nvPr/>
        </p:nvSpPr>
        <p:spPr>
          <a:xfrm rot="0">
            <a:off x="8361000" y="9561126"/>
            <a:ext cx="1909685" cy="417195"/>
          </a:xfrm>
          <a:prstGeom prst="rect">
            <a:avLst/>
          </a:prstGeom>
        </p:spPr>
        <p:txBody>
          <a:bodyPr anchor="t" rtlCol="false" tIns="0" lIns="0" bIns="0" rIns="0">
            <a:spAutoFit/>
          </a:bodyPr>
          <a:lstStyle/>
          <a:p>
            <a:pPr algn="l">
              <a:lnSpc>
                <a:spcPts val="1679"/>
              </a:lnSpc>
            </a:pPr>
          </a:p>
          <a:p>
            <a:pPr algn="l">
              <a:lnSpc>
                <a:spcPts val="1679"/>
              </a:lnSpc>
            </a:pPr>
            <a:r>
              <a:rPr lang="en-US" sz="1200">
                <a:solidFill>
                  <a:srgbClr val="000000">
                    <a:alpha val="27843"/>
                  </a:srgbClr>
                </a:solidFill>
                <a:latin typeface="Raleway"/>
                <a:ea typeface="Raleway"/>
                <a:cs typeface="Raleway"/>
                <a:sym typeface="Raleway"/>
              </a:rPr>
              <a:t>recursos-biblicos.com</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10960209" y="0"/>
            <a:ext cx="7272909" cy="10287000"/>
          </a:xfrm>
          <a:custGeom>
            <a:avLst/>
            <a:gdLst/>
            <a:ahLst/>
            <a:cxnLst/>
            <a:rect r="r" b="b" t="t" l="l"/>
            <a:pathLst>
              <a:path h="10287000" w="7272909">
                <a:moveTo>
                  <a:pt x="0" y="0"/>
                </a:moveTo>
                <a:lnTo>
                  <a:pt x="7272909" y="0"/>
                </a:lnTo>
                <a:lnTo>
                  <a:pt x="7272909" y="10287000"/>
                </a:lnTo>
                <a:lnTo>
                  <a:pt x="0" y="10287000"/>
                </a:lnTo>
                <a:lnTo>
                  <a:pt x="0" y="0"/>
                </a:lnTo>
                <a:close/>
              </a:path>
            </a:pathLst>
          </a:custGeom>
          <a:blipFill>
            <a:blip r:embed="rId2"/>
            <a:stretch>
              <a:fillRect l="0" t="-5869" r="0" b="-5869"/>
            </a:stretch>
          </a:blipFill>
        </p:spPr>
      </p:sp>
      <p:grpSp>
        <p:nvGrpSpPr>
          <p:cNvPr name="Group 3" id="3"/>
          <p:cNvGrpSpPr/>
          <p:nvPr/>
        </p:nvGrpSpPr>
        <p:grpSpPr>
          <a:xfrm rot="0">
            <a:off x="1028700" y="3260305"/>
            <a:ext cx="9374440" cy="3119880"/>
            <a:chOff x="0" y="0"/>
            <a:chExt cx="12499254" cy="4159839"/>
          </a:xfrm>
        </p:grpSpPr>
        <p:sp>
          <p:nvSpPr>
            <p:cNvPr name="TextBox 4" id="4"/>
            <p:cNvSpPr txBox="true"/>
            <p:nvPr/>
          </p:nvSpPr>
          <p:spPr>
            <a:xfrm rot="0">
              <a:off x="0" y="-123825"/>
              <a:ext cx="11560396" cy="1343025"/>
            </a:xfrm>
            <a:prstGeom prst="rect">
              <a:avLst/>
            </a:prstGeom>
          </p:spPr>
          <p:txBody>
            <a:bodyPr anchor="t" rtlCol="false" tIns="0" lIns="0" bIns="0" rIns="0">
              <a:spAutoFit/>
            </a:bodyPr>
            <a:lstStyle/>
            <a:p>
              <a:pPr algn="l" marL="0" indent="0" lvl="0">
                <a:lnSpc>
                  <a:spcPts val="8400"/>
                </a:lnSpc>
                <a:spcBef>
                  <a:spcPct val="0"/>
                </a:spcBef>
              </a:pPr>
              <a:r>
                <a:rPr lang="en-US" sz="6000">
                  <a:solidFill>
                    <a:srgbClr val="000000"/>
                  </a:solidFill>
                  <a:latin typeface="Raleway"/>
                  <a:ea typeface="Raleway"/>
                  <a:cs typeface="Raleway"/>
                  <a:sym typeface="Raleway"/>
                </a:rPr>
                <a:t>NUEVO HORIZONTE</a:t>
              </a:r>
            </a:p>
          </p:txBody>
        </p:sp>
        <p:sp>
          <p:nvSpPr>
            <p:cNvPr name="TextBox 5" id="5"/>
            <p:cNvSpPr txBox="true"/>
            <p:nvPr/>
          </p:nvSpPr>
          <p:spPr>
            <a:xfrm rot="0">
              <a:off x="0" y="1852673"/>
              <a:ext cx="12499254" cy="2307167"/>
            </a:xfrm>
            <a:prstGeom prst="rect">
              <a:avLst/>
            </a:prstGeom>
          </p:spPr>
          <p:txBody>
            <a:bodyPr anchor="t" rtlCol="false" tIns="0" lIns="0" bIns="0" rIns="0">
              <a:spAutoFit/>
            </a:bodyPr>
            <a:lstStyle/>
            <a:p>
              <a:pPr algn="l">
                <a:lnSpc>
                  <a:spcPts val="7000"/>
                </a:lnSpc>
              </a:pPr>
              <a:r>
                <a:rPr lang="en-US" sz="5000">
                  <a:solidFill>
                    <a:srgbClr val="000000"/>
                  </a:solidFill>
                  <a:latin typeface="Raleway"/>
                  <a:ea typeface="Raleway"/>
                  <a:cs typeface="Raleway"/>
                  <a:sym typeface="Raleway"/>
                </a:rPr>
                <a:t>La evangelización en la Escuela Sabática</a:t>
              </a:r>
            </a:p>
          </p:txBody>
        </p:sp>
      </p:grpSp>
      <p:sp>
        <p:nvSpPr>
          <p:cNvPr name="TextBox 6" id="6"/>
          <p:cNvSpPr txBox="true"/>
          <p:nvPr/>
        </p:nvSpPr>
        <p:spPr>
          <a:xfrm rot="0">
            <a:off x="8361000" y="9561126"/>
            <a:ext cx="1909685" cy="417195"/>
          </a:xfrm>
          <a:prstGeom prst="rect">
            <a:avLst/>
          </a:prstGeom>
        </p:spPr>
        <p:txBody>
          <a:bodyPr anchor="t" rtlCol="false" tIns="0" lIns="0" bIns="0" rIns="0">
            <a:spAutoFit/>
          </a:bodyPr>
          <a:lstStyle/>
          <a:p>
            <a:pPr algn="l">
              <a:lnSpc>
                <a:spcPts val="1679"/>
              </a:lnSpc>
            </a:pPr>
          </a:p>
          <a:p>
            <a:pPr algn="l">
              <a:lnSpc>
                <a:spcPts val="1679"/>
              </a:lnSpc>
            </a:pPr>
            <a:r>
              <a:rPr lang="en-US" sz="1200">
                <a:solidFill>
                  <a:srgbClr val="000000">
                    <a:alpha val="27843"/>
                  </a:srgbClr>
                </a:solidFill>
                <a:latin typeface="Raleway"/>
                <a:ea typeface="Raleway"/>
                <a:cs typeface="Raleway"/>
                <a:sym typeface="Raleway"/>
              </a:rPr>
              <a:t>recursos-biblicos.com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11600355" y="0"/>
            <a:ext cx="6866573" cy="10287000"/>
          </a:xfrm>
          <a:custGeom>
            <a:avLst/>
            <a:gdLst/>
            <a:ahLst/>
            <a:cxnLst/>
            <a:rect r="r" b="b" t="t" l="l"/>
            <a:pathLst>
              <a:path h="10287000" w="6866573">
                <a:moveTo>
                  <a:pt x="0" y="0"/>
                </a:moveTo>
                <a:lnTo>
                  <a:pt x="6866572" y="0"/>
                </a:lnTo>
                <a:lnTo>
                  <a:pt x="6866572" y="10287000"/>
                </a:lnTo>
                <a:lnTo>
                  <a:pt x="0" y="10287000"/>
                </a:lnTo>
                <a:lnTo>
                  <a:pt x="0" y="0"/>
                </a:lnTo>
                <a:close/>
              </a:path>
            </a:pathLst>
          </a:custGeom>
          <a:blipFill>
            <a:blip r:embed="rId2"/>
            <a:stretch>
              <a:fillRect l="-62429" t="0" r="-62429" b="0"/>
            </a:stretch>
          </a:blipFill>
        </p:spPr>
      </p:sp>
      <p:grpSp>
        <p:nvGrpSpPr>
          <p:cNvPr name="Group 3" id="3"/>
          <p:cNvGrpSpPr/>
          <p:nvPr/>
        </p:nvGrpSpPr>
        <p:grpSpPr>
          <a:xfrm rot="0">
            <a:off x="1028700" y="1298920"/>
            <a:ext cx="9491250" cy="6273481"/>
            <a:chOff x="0" y="0"/>
            <a:chExt cx="12655000" cy="8364641"/>
          </a:xfrm>
        </p:grpSpPr>
        <p:sp>
          <p:nvSpPr>
            <p:cNvPr name="TextBox 4" id="4"/>
            <p:cNvSpPr txBox="true"/>
            <p:nvPr/>
          </p:nvSpPr>
          <p:spPr>
            <a:xfrm rot="0">
              <a:off x="0" y="1721906"/>
              <a:ext cx="12655000" cy="6642735"/>
            </a:xfrm>
            <a:prstGeom prst="rect">
              <a:avLst/>
            </a:prstGeom>
          </p:spPr>
          <p:txBody>
            <a:bodyPr anchor="t" rtlCol="false" tIns="0" lIns="0" bIns="0" rIns="0">
              <a:spAutoFit/>
            </a:bodyPr>
            <a:lstStyle/>
            <a:p>
              <a:pPr algn="l" marL="0" indent="0" lvl="0">
                <a:lnSpc>
                  <a:spcPts val="4950"/>
                </a:lnSpc>
                <a:spcBef>
                  <a:spcPct val="0"/>
                </a:spcBef>
              </a:pPr>
              <a:r>
                <a:rPr lang="en-US" sz="3300">
                  <a:solidFill>
                    <a:srgbClr val="000000"/>
                  </a:solidFill>
                  <a:latin typeface="Raleway"/>
                  <a:ea typeface="Raleway"/>
                  <a:cs typeface="Raleway"/>
                  <a:sym typeface="Raleway"/>
                </a:rPr>
                <a:t>El campo de batalla más decisivo es la mente. Pablo aconsejó: </a:t>
              </a:r>
              <a:r>
                <a:rPr lang="en-US" b="true" sz="3300" i="true">
                  <a:solidFill>
                    <a:srgbClr val="000000"/>
                  </a:solidFill>
                  <a:latin typeface="Raleway Bold Italics"/>
                  <a:ea typeface="Raleway Bold Italics"/>
                  <a:cs typeface="Raleway Bold Italics"/>
                  <a:sym typeface="Raleway Bold Italics"/>
                </a:rPr>
                <a:t>«Todo lo que es verdadero, todo lo honesto, todo lo justo [...] en esto pensad» (Filipenses 4: 8).</a:t>
              </a:r>
              <a:r>
                <a:rPr lang="en-US" sz="3300">
                  <a:solidFill>
                    <a:srgbClr val="000000"/>
                  </a:solidFill>
                  <a:latin typeface="Raleway"/>
                  <a:ea typeface="Raleway"/>
                  <a:cs typeface="Raleway"/>
                  <a:sym typeface="Raleway"/>
                </a:rPr>
                <a:t> Lo que pensamos determina lo que sentimos, y lo que sentimos dirige lo que hacemos. Guardemos nuestros pensamientos en Cristo, para que reine su paz en nuestro corazón y reflejemos su carácter cada día. </a:t>
              </a:r>
            </a:p>
          </p:txBody>
        </p:sp>
        <p:sp>
          <p:nvSpPr>
            <p:cNvPr name="TextBox 5" id="5"/>
            <p:cNvSpPr txBox="true"/>
            <p:nvPr/>
          </p:nvSpPr>
          <p:spPr>
            <a:xfrm rot="0">
              <a:off x="0" y="0"/>
              <a:ext cx="11232315" cy="1206500"/>
            </a:xfrm>
            <a:prstGeom prst="rect">
              <a:avLst/>
            </a:prstGeom>
          </p:spPr>
          <p:txBody>
            <a:bodyPr anchor="t" rtlCol="false" tIns="0" lIns="0" bIns="0" rIns="0">
              <a:spAutoFit/>
            </a:bodyPr>
            <a:lstStyle/>
            <a:p>
              <a:pPr algn="l" marL="0" indent="0" lvl="0">
                <a:lnSpc>
                  <a:spcPts val="7199"/>
                </a:lnSpc>
                <a:spcBef>
                  <a:spcPct val="0"/>
                </a:spcBef>
              </a:pPr>
              <a:r>
                <a:rPr lang="en-US" sz="5999">
                  <a:solidFill>
                    <a:srgbClr val="000000"/>
                  </a:solidFill>
                  <a:latin typeface="Raleway"/>
                  <a:ea typeface="Raleway"/>
                  <a:cs typeface="Raleway"/>
                  <a:sym typeface="Raleway"/>
                </a:rPr>
                <a:t>LOS PENSAMIENTOS</a:t>
              </a:r>
            </a:p>
          </p:txBody>
        </p:sp>
      </p:grpSp>
      <p:sp>
        <p:nvSpPr>
          <p:cNvPr name="TextBox 6" id="6"/>
          <p:cNvSpPr txBox="true"/>
          <p:nvPr/>
        </p:nvSpPr>
        <p:spPr>
          <a:xfrm rot="0">
            <a:off x="8361000" y="9561126"/>
            <a:ext cx="1909685" cy="417195"/>
          </a:xfrm>
          <a:prstGeom prst="rect">
            <a:avLst/>
          </a:prstGeom>
        </p:spPr>
        <p:txBody>
          <a:bodyPr anchor="t" rtlCol="false" tIns="0" lIns="0" bIns="0" rIns="0">
            <a:spAutoFit/>
          </a:bodyPr>
          <a:lstStyle/>
          <a:p>
            <a:pPr algn="l">
              <a:lnSpc>
                <a:spcPts val="1679"/>
              </a:lnSpc>
            </a:pPr>
          </a:p>
          <a:p>
            <a:pPr algn="l">
              <a:lnSpc>
                <a:spcPts val="1679"/>
              </a:lnSpc>
            </a:pPr>
            <a:r>
              <a:rPr lang="en-US" sz="1200">
                <a:solidFill>
                  <a:srgbClr val="000000">
                    <a:alpha val="27843"/>
                  </a:srgbClr>
                </a:solidFill>
                <a:latin typeface="Raleway"/>
                <a:ea typeface="Raleway"/>
                <a:cs typeface="Raleway"/>
                <a:sym typeface="Raleway"/>
              </a:rPr>
              <a:t>recursos-biblicos.com</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5482971" cy="8229600"/>
          </a:xfrm>
          <a:custGeom>
            <a:avLst/>
            <a:gdLst/>
            <a:ahLst/>
            <a:cxnLst/>
            <a:rect r="r" b="b" t="t" l="l"/>
            <a:pathLst>
              <a:path h="8229600" w="5482971">
                <a:moveTo>
                  <a:pt x="0" y="0"/>
                </a:moveTo>
                <a:lnTo>
                  <a:pt x="5482971" y="0"/>
                </a:lnTo>
                <a:lnTo>
                  <a:pt x="5482971" y="8229600"/>
                </a:lnTo>
                <a:lnTo>
                  <a:pt x="0" y="8229600"/>
                </a:lnTo>
                <a:lnTo>
                  <a:pt x="0" y="0"/>
                </a:lnTo>
                <a:close/>
              </a:path>
            </a:pathLst>
          </a:custGeom>
          <a:blipFill>
            <a:blip r:embed="rId2"/>
            <a:stretch>
              <a:fillRect l="-117030" t="0" r="-8251" b="0"/>
            </a:stretch>
          </a:blipFill>
        </p:spPr>
      </p:sp>
      <p:sp>
        <p:nvSpPr>
          <p:cNvPr name="TextBox 3" id="3"/>
          <p:cNvSpPr txBox="true"/>
          <p:nvPr/>
        </p:nvSpPr>
        <p:spPr>
          <a:xfrm rot="0">
            <a:off x="7065374" y="1322739"/>
            <a:ext cx="5172985" cy="1038225"/>
          </a:xfrm>
          <a:prstGeom prst="rect">
            <a:avLst/>
          </a:prstGeom>
        </p:spPr>
        <p:txBody>
          <a:bodyPr anchor="t" rtlCol="false" tIns="0" lIns="0" bIns="0" rIns="0">
            <a:spAutoFit/>
          </a:bodyPr>
          <a:lstStyle/>
          <a:p>
            <a:pPr algn="l" marL="0" indent="0" lvl="0">
              <a:lnSpc>
                <a:spcPts val="8400"/>
              </a:lnSpc>
              <a:spcBef>
                <a:spcPct val="0"/>
              </a:spcBef>
            </a:pPr>
            <a:r>
              <a:rPr lang="en-US" sz="6000">
                <a:solidFill>
                  <a:srgbClr val="000000"/>
                </a:solidFill>
                <a:latin typeface="Raleway"/>
                <a:ea typeface="Raleway"/>
                <a:cs typeface="Raleway"/>
                <a:sym typeface="Raleway"/>
              </a:rPr>
              <a:t>EL TACTO</a:t>
            </a:r>
          </a:p>
        </p:txBody>
      </p:sp>
      <p:sp>
        <p:nvSpPr>
          <p:cNvPr name="TextBox 4" id="4"/>
          <p:cNvSpPr txBox="true"/>
          <p:nvPr/>
        </p:nvSpPr>
        <p:spPr>
          <a:xfrm rot="0">
            <a:off x="7141396" y="2771901"/>
            <a:ext cx="10193926" cy="6383655"/>
          </a:xfrm>
          <a:prstGeom prst="rect">
            <a:avLst/>
          </a:prstGeom>
        </p:spPr>
        <p:txBody>
          <a:bodyPr anchor="t" rtlCol="false" tIns="0" lIns="0" bIns="0" rIns="0">
            <a:spAutoFit/>
          </a:bodyPr>
          <a:lstStyle/>
          <a:p>
            <a:pPr algn="l">
              <a:lnSpc>
                <a:spcPts val="4620"/>
              </a:lnSpc>
            </a:pPr>
            <a:r>
              <a:rPr lang="en-US" sz="3300">
                <a:solidFill>
                  <a:srgbClr val="000000"/>
                </a:solidFill>
                <a:latin typeface="Raleway"/>
                <a:ea typeface="Raleway"/>
                <a:cs typeface="Raleway"/>
                <a:sym typeface="Raleway"/>
              </a:rPr>
              <a:t>El tacto nos conecta con lo que tocamos, pero también representa la sensibilidad espiritual. Jesús tocaba para sanar, y sus manos siempre transmitían amor. Hoy el tacto nos recuerda que nuestras acciones deben ser puras, cuidadosas y guiadas por el Espíritu.</a:t>
            </a:r>
          </a:p>
          <a:p>
            <a:pPr algn="l">
              <a:lnSpc>
                <a:spcPts val="4620"/>
              </a:lnSpc>
            </a:pPr>
          </a:p>
          <a:p>
            <a:pPr algn="l">
              <a:lnSpc>
                <a:spcPts val="4620"/>
              </a:lnSpc>
            </a:pPr>
            <a:r>
              <a:rPr lang="en-US" sz="3300">
                <a:solidFill>
                  <a:srgbClr val="000000"/>
                </a:solidFill>
                <a:latin typeface="Raleway"/>
                <a:ea typeface="Raleway"/>
                <a:cs typeface="Raleway"/>
                <a:sym typeface="Raleway"/>
              </a:rPr>
              <a:t>Al prese</a:t>
            </a:r>
            <a:r>
              <a:rPr lang="en-US" sz="3300">
                <a:solidFill>
                  <a:srgbClr val="000000"/>
                </a:solidFill>
                <a:latin typeface="Raleway"/>
                <a:ea typeface="Raleway"/>
                <a:cs typeface="Raleway"/>
                <a:sym typeface="Raleway"/>
              </a:rPr>
              <a:t>n</a:t>
            </a:r>
            <a:r>
              <a:rPr lang="en-US" sz="3300">
                <a:solidFill>
                  <a:srgbClr val="000000"/>
                </a:solidFill>
                <a:latin typeface="Raleway"/>
                <a:ea typeface="Raleway"/>
                <a:cs typeface="Raleway"/>
                <a:sym typeface="Raleway"/>
              </a:rPr>
              <a:t>tar</a:t>
            </a:r>
            <a:r>
              <a:rPr lang="en-US" sz="3300">
                <a:solidFill>
                  <a:srgbClr val="000000"/>
                </a:solidFill>
                <a:latin typeface="Raleway"/>
                <a:ea typeface="Raleway"/>
                <a:cs typeface="Raleway"/>
                <a:sym typeface="Raleway"/>
              </a:rPr>
              <a:t> e</a:t>
            </a:r>
            <a:r>
              <a:rPr lang="en-US" sz="3300">
                <a:solidFill>
                  <a:srgbClr val="000000"/>
                </a:solidFill>
                <a:latin typeface="Raleway"/>
                <a:ea typeface="Raleway"/>
                <a:cs typeface="Raleway"/>
                <a:sym typeface="Raleway"/>
              </a:rPr>
              <a:t>l info</a:t>
            </a:r>
            <a:r>
              <a:rPr lang="en-US" sz="3300">
                <a:solidFill>
                  <a:srgbClr val="000000"/>
                </a:solidFill>
                <a:latin typeface="Raleway"/>
                <a:ea typeface="Raleway"/>
                <a:cs typeface="Raleway"/>
                <a:sym typeface="Raleway"/>
              </a:rPr>
              <a:t>rm</a:t>
            </a:r>
            <a:r>
              <a:rPr lang="en-US" sz="3300">
                <a:solidFill>
                  <a:srgbClr val="000000"/>
                </a:solidFill>
                <a:latin typeface="Raleway"/>
                <a:ea typeface="Raleway"/>
                <a:cs typeface="Raleway"/>
                <a:sym typeface="Raleway"/>
              </a:rPr>
              <a:t>e </a:t>
            </a:r>
            <a:r>
              <a:rPr lang="en-US" sz="3300">
                <a:solidFill>
                  <a:srgbClr val="000000"/>
                </a:solidFill>
                <a:latin typeface="Raleway"/>
                <a:ea typeface="Raleway"/>
                <a:cs typeface="Raleway"/>
                <a:sym typeface="Raleway"/>
              </a:rPr>
              <a:t>s</a:t>
            </a:r>
            <a:r>
              <a:rPr lang="en-US" sz="3300">
                <a:solidFill>
                  <a:srgbClr val="000000"/>
                </a:solidFill>
                <a:latin typeface="Raleway"/>
                <a:ea typeface="Raleway"/>
                <a:cs typeface="Raleway"/>
                <a:sym typeface="Raleway"/>
              </a:rPr>
              <a:t>ecretarial,</a:t>
            </a:r>
            <a:r>
              <a:rPr lang="en-US" sz="3300">
                <a:solidFill>
                  <a:srgbClr val="000000"/>
                </a:solidFill>
                <a:latin typeface="Raleway"/>
                <a:ea typeface="Raleway"/>
                <a:cs typeface="Raleway"/>
                <a:sym typeface="Raleway"/>
              </a:rPr>
              <a:t> </a:t>
            </a:r>
            <a:r>
              <a:rPr lang="en-US" sz="3300">
                <a:solidFill>
                  <a:srgbClr val="000000"/>
                </a:solidFill>
                <a:latin typeface="Raleway"/>
                <a:ea typeface="Raleway"/>
                <a:cs typeface="Raleway"/>
                <a:sym typeface="Raleway"/>
              </a:rPr>
              <a:t>pe</a:t>
            </a:r>
            <a:r>
              <a:rPr lang="en-US" sz="3300">
                <a:solidFill>
                  <a:srgbClr val="000000"/>
                </a:solidFill>
                <a:latin typeface="Raleway"/>
                <a:ea typeface="Raleway"/>
                <a:cs typeface="Raleway"/>
                <a:sym typeface="Raleway"/>
              </a:rPr>
              <a:t>nse</a:t>
            </a:r>
            <a:r>
              <a:rPr lang="en-US" sz="3300">
                <a:solidFill>
                  <a:srgbClr val="000000"/>
                </a:solidFill>
                <a:latin typeface="Raleway"/>
                <a:ea typeface="Raleway"/>
                <a:cs typeface="Raleway"/>
                <a:sym typeface="Raleway"/>
              </a:rPr>
              <a:t>m</a:t>
            </a:r>
            <a:r>
              <a:rPr lang="en-US" sz="3300">
                <a:solidFill>
                  <a:srgbClr val="000000"/>
                </a:solidFill>
                <a:latin typeface="Raleway"/>
                <a:ea typeface="Raleway"/>
                <a:cs typeface="Raleway"/>
                <a:sym typeface="Raleway"/>
              </a:rPr>
              <a:t>os </a:t>
            </a:r>
            <a:r>
              <a:rPr lang="en-US" sz="3300">
                <a:solidFill>
                  <a:srgbClr val="000000"/>
                </a:solidFill>
                <a:latin typeface="Raleway"/>
                <a:ea typeface="Raleway"/>
                <a:cs typeface="Raleway"/>
                <a:sym typeface="Raleway"/>
              </a:rPr>
              <a:t>en có</a:t>
            </a:r>
            <a:r>
              <a:rPr lang="en-US" sz="3300">
                <a:solidFill>
                  <a:srgbClr val="000000"/>
                </a:solidFill>
                <a:latin typeface="Raleway"/>
                <a:ea typeface="Raleway"/>
                <a:cs typeface="Raleway"/>
                <a:sym typeface="Raleway"/>
              </a:rPr>
              <a:t>mo</a:t>
            </a:r>
            <a:r>
              <a:rPr lang="en-US" sz="3300">
                <a:solidFill>
                  <a:srgbClr val="000000"/>
                </a:solidFill>
                <a:latin typeface="Raleway"/>
                <a:ea typeface="Raleway"/>
                <a:cs typeface="Raleway"/>
                <a:sym typeface="Raleway"/>
              </a:rPr>
              <a:t> </a:t>
            </a:r>
            <a:r>
              <a:rPr lang="en-US" sz="3300">
                <a:solidFill>
                  <a:srgbClr val="000000"/>
                </a:solidFill>
                <a:latin typeface="Raleway"/>
                <a:ea typeface="Raleway"/>
                <a:cs typeface="Raleway"/>
                <a:sym typeface="Raleway"/>
              </a:rPr>
              <a:t>n</a:t>
            </a:r>
            <a:r>
              <a:rPr lang="en-US" sz="3300">
                <a:solidFill>
                  <a:srgbClr val="000000"/>
                </a:solidFill>
                <a:latin typeface="Raleway"/>
                <a:ea typeface="Raleway"/>
                <a:cs typeface="Raleway"/>
                <a:sym typeface="Raleway"/>
              </a:rPr>
              <a:t>ues</a:t>
            </a:r>
            <a:r>
              <a:rPr lang="en-US" sz="3300">
                <a:solidFill>
                  <a:srgbClr val="000000"/>
                </a:solidFill>
                <a:latin typeface="Raleway"/>
                <a:ea typeface="Raleway"/>
                <a:cs typeface="Raleway"/>
                <a:sym typeface="Raleway"/>
              </a:rPr>
              <a:t>t</a:t>
            </a:r>
            <a:r>
              <a:rPr lang="en-US" sz="3300">
                <a:solidFill>
                  <a:srgbClr val="000000"/>
                </a:solidFill>
                <a:latin typeface="Raleway"/>
                <a:ea typeface="Raleway"/>
                <a:cs typeface="Raleway"/>
                <a:sym typeface="Raleway"/>
              </a:rPr>
              <a:t>ra</a:t>
            </a:r>
            <a:r>
              <a:rPr lang="en-US" sz="3300">
                <a:solidFill>
                  <a:srgbClr val="000000"/>
                </a:solidFill>
                <a:latin typeface="Raleway"/>
                <a:ea typeface="Raleway"/>
                <a:cs typeface="Raleway"/>
                <a:sym typeface="Raleway"/>
              </a:rPr>
              <a:t>s </a:t>
            </a:r>
            <a:r>
              <a:rPr lang="en-US" sz="3300">
                <a:solidFill>
                  <a:srgbClr val="000000"/>
                </a:solidFill>
                <a:latin typeface="Raleway"/>
                <a:ea typeface="Raleway"/>
                <a:cs typeface="Raleway"/>
                <a:sym typeface="Raleway"/>
              </a:rPr>
              <a:t>man</a:t>
            </a:r>
            <a:r>
              <a:rPr lang="en-US" sz="3300">
                <a:solidFill>
                  <a:srgbClr val="000000"/>
                </a:solidFill>
                <a:latin typeface="Raleway"/>
                <a:ea typeface="Raleway"/>
                <a:cs typeface="Raleway"/>
                <a:sym typeface="Raleway"/>
              </a:rPr>
              <a:t>os </a:t>
            </a:r>
            <a:r>
              <a:rPr lang="en-US" sz="3300">
                <a:solidFill>
                  <a:srgbClr val="000000"/>
                </a:solidFill>
                <a:latin typeface="Raleway"/>
                <a:ea typeface="Raleway"/>
                <a:cs typeface="Raleway"/>
                <a:sym typeface="Raleway"/>
              </a:rPr>
              <a:t>y acto</a:t>
            </a:r>
            <a:r>
              <a:rPr lang="en-US" sz="3300">
                <a:solidFill>
                  <a:srgbClr val="000000"/>
                </a:solidFill>
                <a:latin typeface="Raleway"/>
                <a:ea typeface="Raleway"/>
                <a:cs typeface="Raleway"/>
                <a:sym typeface="Raleway"/>
              </a:rPr>
              <a:t>s </a:t>
            </a:r>
            <a:r>
              <a:rPr lang="en-US" sz="3300">
                <a:solidFill>
                  <a:srgbClr val="000000"/>
                </a:solidFill>
                <a:latin typeface="Raleway"/>
                <a:ea typeface="Raleway"/>
                <a:cs typeface="Raleway"/>
                <a:sym typeface="Raleway"/>
              </a:rPr>
              <a:t>r</a:t>
            </a:r>
            <a:r>
              <a:rPr lang="en-US" sz="3300">
                <a:solidFill>
                  <a:srgbClr val="000000"/>
                </a:solidFill>
                <a:latin typeface="Raleway"/>
                <a:ea typeface="Raleway"/>
                <a:cs typeface="Raleway"/>
                <a:sym typeface="Raleway"/>
              </a:rPr>
              <a:t>e</a:t>
            </a:r>
            <a:r>
              <a:rPr lang="en-US" sz="3300">
                <a:solidFill>
                  <a:srgbClr val="000000"/>
                </a:solidFill>
                <a:latin typeface="Raleway"/>
                <a:ea typeface="Raleway"/>
                <a:cs typeface="Raleway"/>
                <a:sym typeface="Raleway"/>
              </a:rPr>
              <a:t>f</a:t>
            </a:r>
            <a:r>
              <a:rPr lang="en-US" sz="3300">
                <a:solidFill>
                  <a:srgbClr val="000000"/>
                </a:solidFill>
                <a:latin typeface="Raleway"/>
                <a:ea typeface="Raleway"/>
                <a:cs typeface="Raleway"/>
                <a:sym typeface="Raleway"/>
              </a:rPr>
              <a:t>le</a:t>
            </a:r>
            <a:r>
              <a:rPr lang="en-US" sz="3300">
                <a:solidFill>
                  <a:srgbClr val="000000"/>
                </a:solidFill>
                <a:latin typeface="Raleway"/>
                <a:ea typeface="Raleway"/>
                <a:cs typeface="Raleway"/>
                <a:sym typeface="Raleway"/>
              </a:rPr>
              <a:t>jan</a:t>
            </a:r>
            <a:r>
              <a:rPr lang="en-US" sz="3300">
                <a:solidFill>
                  <a:srgbClr val="000000"/>
                </a:solidFill>
                <a:latin typeface="Raleway"/>
                <a:ea typeface="Raleway"/>
                <a:cs typeface="Raleway"/>
                <a:sym typeface="Raleway"/>
              </a:rPr>
              <a:t> a</a:t>
            </a:r>
            <a:r>
              <a:rPr lang="en-US" sz="3300">
                <a:solidFill>
                  <a:srgbClr val="000000"/>
                </a:solidFill>
                <a:latin typeface="Raleway"/>
                <a:ea typeface="Raleway"/>
                <a:cs typeface="Raleway"/>
                <a:sym typeface="Raleway"/>
              </a:rPr>
              <a:t> Cristo</a:t>
            </a:r>
            <a:r>
              <a:rPr lang="en-US" sz="3300">
                <a:solidFill>
                  <a:srgbClr val="000000"/>
                </a:solidFill>
                <a:latin typeface="Raleway"/>
                <a:ea typeface="Raleway"/>
                <a:cs typeface="Raleway"/>
                <a:sym typeface="Raleway"/>
              </a:rPr>
              <a:t> al</a:t>
            </a:r>
            <a:r>
              <a:rPr lang="en-US" sz="3300">
                <a:solidFill>
                  <a:srgbClr val="000000"/>
                </a:solidFill>
                <a:latin typeface="Raleway"/>
                <a:ea typeface="Raleway"/>
                <a:cs typeface="Raleway"/>
                <a:sym typeface="Raleway"/>
              </a:rPr>
              <a:t> toca</a:t>
            </a:r>
            <a:r>
              <a:rPr lang="en-US" sz="3300">
                <a:solidFill>
                  <a:srgbClr val="000000"/>
                </a:solidFill>
                <a:latin typeface="Raleway"/>
                <a:ea typeface="Raleway"/>
                <a:cs typeface="Raleway"/>
                <a:sym typeface="Raleway"/>
              </a:rPr>
              <a:t>r </a:t>
            </a:r>
            <a:r>
              <a:rPr lang="en-US" sz="3300">
                <a:solidFill>
                  <a:srgbClr val="000000"/>
                </a:solidFill>
                <a:latin typeface="Raleway"/>
                <a:ea typeface="Raleway"/>
                <a:cs typeface="Raleway"/>
                <a:sym typeface="Raleway"/>
              </a:rPr>
              <a:t>l</a:t>
            </a:r>
            <a:r>
              <a:rPr lang="en-US" sz="3300">
                <a:solidFill>
                  <a:srgbClr val="000000"/>
                </a:solidFill>
                <a:latin typeface="Raleway"/>
                <a:ea typeface="Raleway"/>
                <a:cs typeface="Raleway"/>
                <a:sym typeface="Raleway"/>
              </a:rPr>
              <a:t>a</a:t>
            </a:r>
            <a:r>
              <a:rPr lang="en-US" sz="3300">
                <a:solidFill>
                  <a:srgbClr val="000000"/>
                </a:solidFill>
                <a:latin typeface="Raleway"/>
                <a:ea typeface="Raleway"/>
                <a:cs typeface="Raleway"/>
                <a:sym typeface="Raleway"/>
              </a:rPr>
              <a:t> vida de los demás </a:t>
            </a:r>
          </a:p>
          <a:p>
            <a:pPr algn="l">
              <a:lnSpc>
                <a:spcPts val="4620"/>
              </a:lnSpc>
            </a:pPr>
          </a:p>
        </p:txBody>
      </p:sp>
      <p:sp>
        <p:nvSpPr>
          <p:cNvPr name="TextBox 5" id="5"/>
          <p:cNvSpPr txBox="true"/>
          <p:nvPr/>
        </p:nvSpPr>
        <p:spPr>
          <a:xfrm rot="0">
            <a:off x="8361000" y="9561126"/>
            <a:ext cx="1909685" cy="417195"/>
          </a:xfrm>
          <a:prstGeom prst="rect">
            <a:avLst/>
          </a:prstGeom>
        </p:spPr>
        <p:txBody>
          <a:bodyPr anchor="t" rtlCol="false" tIns="0" lIns="0" bIns="0" rIns="0">
            <a:spAutoFit/>
          </a:bodyPr>
          <a:lstStyle/>
          <a:p>
            <a:pPr algn="l">
              <a:lnSpc>
                <a:spcPts val="1679"/>
              </a:lnSpc>
            </a:pPr>
          </a:p>
          <a:p>
            <a:pPr algn="l">
              <a:lnSpc>
                <a:spcPts val="1679"/>
              </a:lnSpc>
            </a:pPr>
            <a:r>
              <a:rPr lang="en-US" sz="1200">
                <a:solidFill>
                  <a:srgbClr val="000000">
                    <a:alpha val="27843"/>
                  </a:srgbClr>
                </a:solidFill>
                <a:latin typeface="Raleway"/>
                <a:ea typeface="Raleway"/>
                <a:cs typeface="Raleway"/>
                <a:sym typeface="Raleway"/>
              </a:rPr>
              <a:t>recursos-biblicos.com</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8009457" y="1659391"/>
            <a:ext cx="12775068" cy="6968219"/>
          </a:xfrm>
          <a:custGeom>
            <a:avLst/>
            <a:gdLst/>
            <a:ahLst/>
            <a:cxnLst/>
            <a:rect r="r" b="b" t="t" l="l"/>
            <a:pathLst>
              <a:path h="6968219" w="12775068">
                <a:moveTo>
                  <a:pt x="0" y="0"/>
                </a:moveTo>
                <a:lnTo>
                  <a:pt x="12775068" y="0"/>
                </a:lnTo>
                <a:lnTo>
                  <a:pt x="12775068" y="6968218"/>
                </a:lnTo>
                <a:lnTo>
                  <a:pt x="0" y="6968218"/>
                </a:lnTo>
                <a:lnTo>
                  <a:pt x="0" y="0"/>
                </a:lnTo>
                <a:close/>
              </a:path>
            </a:pathLst>
          </a:custGeom>
          <a:blipFill>
            <a:blip r:embed="rId2"/>
            <a:stretch>
              <a:fillRect l="0" t="0" r="0" b="0"/>
            </a:stretch>
          </a:blipFill>
        </p:spPr>
      </p:sp>
      <p:sp>
        <p:nvSpPr>
          <p:cNvPr name="TextBox 3" id="3"/>
          <p:cNvSpPr txBox="true"/>
          <p:nvPr/>
        </p:nvSpPr>
        <p:spPr>
          <a:xfrm rot="0">
            <a:off x="1896388" y="4029075"/>
            <a:ext cx="7247612" cy="2105025"/>
          </a:xfrm>
          <a:prstGeom prst="rect">
            <a:avLst/>
          </a:prstGeom>
        </p:spPr>
        <p:txBody>
          <a:bodyPr anchor="t" rtlCol="false" tIns="0" lIns="0" bIns="0" rIns="0">
            <a:spAutoFit/>
          </a:bodyPr>
          <a:lstStyle/>
          <a:p>
            <a:pPr algn="l" marL="0" indent="0" lvl="0">
              <a:lnSpc>
                <a:spcPts val="8400"/>
              </a:lnSpc>
              <a:spcBef>
                <a:spcPct val="0"/>
              </a:spcBef>
            </a:pPr>
            <a:r>
              <a:rPr lang="en-US" sz="6000">
                <a:solidFill>
                  <a:srgbClr val="000000"/>
                </a:solidFill>
                <a:latin typeface="Raleway"/>
                <a:ea typeface="Raleway"/>
                <a:cs typeface="Raleway"/>
                <a:sym typeface="Raleway"/>
              </a:rPr>
              <a:t>INFORME SECRETARIAL</a:t>
            </a:r>
          </a:p>
        </p:txBody>
      </p:sp>
      <p:sp>
        <p:nvSpPr>
          <p:cNvPr name="TextBox 4" id="4"/>
          <p:cNvSpPr txBox="true"/>
          <p:nvPr/>
        </p:nvSpPr>
        <p:spPr>
          <a:xfrm rot="0">
            <a:off x="8361000" y="9561126"/>
            <a:ext cx="1909685" cy="417195"/>
          </a:xfrm>
          <a:prstGeom prst="rect">
            <a:avLst/>
          </a:prstGeom>
        </p:spPr>
        <p:txBody>
          <a:bodyPr anchor="t" rtlCol="false" tIns="0" lIns="0" bIns="0" rIns="0">
            <a:spAutoFit/>
          </a:bodyPr>
          <a:lstStyle/>
          <a:p>
            <a:pPr algn="l">
              <a:lnSpc>
                <a:spcPts val="1679"/>
              </a:lnSpc>
            </a:pPr>
          </a:p>
          <a:p>
            <a:pPr algn="l">
              <a:lnSpc>
                <a:spcPts val="1679"/>
              </a:lnSpc>
            </a:pPr>
            <a:r>
              <a:rPr lang="en-US" sz="1200">
                <a:solidFill>
                  <a:srgbClr val="000000">
                    <a:alpha val="27843"/>
                  </a:srgbClr>
                </a:solidFill>
                <a:latin typeface="Raleway"/>
                <a:ea typeface="Raleway"/>
                <a:cs typeface="Raleway"/>
                <a:sym typeface="Raleway"/>
              </a:rPr>
              <a:t>recursos-biblicos.com</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0" y="-273593"/>
            <a:ext cx="7272909" cy="10560593"/>
          </a:xfrm>
          <a:custGeom>
            <a:avLst/>
            <a:gdLst/>
            <a:ahLst/>
            <a:cxnLst/>
            <a:rect r="r" b="b" t="t" l="l"/>
            <a:pathLst>
              <a:path h="10560593" w="7272909">
                <a:moveTo>
                  <a:pt x="0" y="0"/>
                </a:moveTo>
                <a:lnTo>
                  <a:pt x="7272909" y="0"/>
                </a:lnTo>
                <a:lnTo>
                  <a:pt x="7272909" y="10560593"/>
                </a:lnTo>
                <a:lnTo>
                  <a:pt x="0" y="10560593"/>
                </a:lnTo>
                <a:lnTo>
                  <a:pt x="0" y="0"/>
                </a:lnTo>
                <a:close/>
              </a:path>
            </a:pathLst>
          </a:custGeom>
          <a:blipFill>
            <a:blip r:embed="rId2"/>
            <a:stretch>
              <a:fillRect l="-1877" t="0" r="-1877" b="0"/>
            </a:stretch>
          </a:blipFill>
        </p:spPr>
      </p:sp>
      <p:grpSp>
        <p:nvGrpSpPr>
          <p:cNvPr name="Group 3" id="3"/>
          <p:cNvGrpSpPr/>
          <p:nvPr/>
        </p:nvGrpSpPr>
        <p:grpSpPr>
          <a:xfrm rot="0">
            <a:off x="8341804" y="3219479"/>
            <a:ext cx="9374440" cy="3420618"/>
            <a:chOff x="0" y="0"/>
            <a:chExt cx="12499254" cy="4560825"/>
          </a:xfrm>
        </p:grpSpPr>
        <p:sp>
          <p:nvSpPr>
            <p:cNvPr name="TextBox 4" id="4"/>
            <p:cNvSpPr txBox="true"/>
            <p:nvPr/>
          </p:nvSpPr>
          <p:spPr>
            <a:xfrm rot="0">
              <a:off x="0" y="-123825"/>
              <a:ext cx="12499254" cy="1343025"/>
            </a:xfrm>
            <a:prstGeom prst="rect">
              <a:avLst/>
            </a:prstGeom>
          </p:spPr>
          <p:txBody>
            <a:bodyPr anchor="t" rtlCol="false" tIns="0" lIns="0" bIns="0" rIns="0">
              <a:spAutoFit/>
            </a:bodyPr>
            <a:lstStyle/>
            <a:p>
              <a:pPr algn="l" marL="0" indent="0" lvl="0">
                <a:lnSpc>
                  <a:spcPts val="8400"/>
                </a:lnSpc>
                <a:spcBef>
                  <a:spcPct val="0"/>
                </a:spcBef>
              </a:pPr>
              <a:r>
                <a:rPr lang="en-US" sz="6000">
                  <a:solidFill>
                    <a:srgbClr val="000000"/>
                  </a:solidFill>
                  <a:latin typeface="Raleway"/>
                  <a:ea typeface="Raleway"/>
                  <a:cs typeface="Raleway"/>
                  <a:sym typeface="Raleway"/>
                </a:rPr>
                <a:t>TIEMPO DE LA LECCION</a:t>
              </a:r>
            </a:p>
          </p:txBody>
        </p:sp>
        <p:sp>
          <p:nvSpPr>
            <p:cNvPr name="TextBox 5" id="5"/>
            <p:cNvSpPr txBox="true"/>
            <p:nvPr/>
          </p:nvSpPr>
          <p:spPr>
            <a:xfrm rot="0">
              <a:off x="0" y="2253658"/>
              <a:ext cx="12499254" cy="2307167"/>
            </a:xfrm>
            <a:prstGeom prst="rect">
              <a:avLst/>
            </a:prstGeom>
          </p:spPr>
          <p:txBody>
            <a:bodyPr anchor="t" rtlCol="false" tIns="0" lIns="0" bIns="0" rIns="0">
              <a:spAutoFit/>
            </a:bodyPr>
            <a:lstStyle/>
            <a:p>
              <a:pPr algn="l">
                <a:lnSpc>
                  <a:spcPts val="7000"/>
                </a:lnSpc>
              </a:pPr>
              <a:r>
                <a:rPr lang="en-US" sz="5000">
                  <a:solidFill>
                    <a:srgbClr val="000000"/>
                  </a:solidFill>
                  <a:latin typeface="Raleway"/>
                  <a:ea typeface="Raleway"/>
                  <a:cs typeface="Raleway"/>
                  <a:sym typeface="Raleway"/>
                </a:rPr>
                <a:t>«El pecado, el evangelio y la ley»,</a:t>
              </a:r>
            </a:p>
          </p:txBody>
        </p:sp>
      </p:grpSp>
      <p:sp>
        <p:nvSpPr>
          <p:cNvPr name="TextBox 6" id="6"/>
          <p:cNvSpPr txBox="true"/>
          <p:nvPr/>
        </p:nvSpPr>
        <p:spPr>
          <a:xfrm rot="0">
            <a:off x="8361000" y="9561126"/>
            <a:ext cx="1909685" cy="417195"/>
          </a:xfrm>
          <a:prstGeom prst="rect">
            <a:avLst/>
          </a:prstGeom>
        </p:spPr>
        <p:txBody>
          <a:bodyPr anchor="t" rtlCol="false" tIns="0" lIns="0" bIns="0" rIns="0">
            <a:spAutoFit/>
          </a:bodyPr>
          <a:lstStyle/>
          <a:p>
            <a:pPr algn="l">
              <a:lnSpc>
                <a:spcPts val="1679"/>
              </a:lnSpc>
            </a:pPr>
          </a:p>
          <a:p>
            <a:pPr algn="l">
              <a:lnSpc>
                <a:spcPts val="1679"/>
              </a:lnSpc>
            </a:pPr>
            <a:r>
              <a:rPr lang="en-US" sz="1200">
                <a:solidFill>
                  <a:srgbClr val="000000">
                    <a:alpha val="27843"/>
                  </a:srgbClr>
                </a:solidFill>
                <a:latin typeface="Raleway"/>
                <a:ea typeface="Raleway"/>
                <a:cs typeface="Raleway"/>
                <a:sym typeface="Raleway"/>
              </a:rPr>
              <a:t>recursos-biblicos.com</a:t>
            </a:r>
          </a:p>
        </p:txBody>
      </p:sp>
    </p:spTree>
  </p:cSld>
  <p:clrMapOvr>
    <a:masterClrMapping/>
  </p:clrMapOvr>
</p:sld>
</file>

<file path=ppt/slides/slide17.xml><?xml version="1.0" encoding="utf-8"?>
<p:sld xmlns:p="http://schemas.openxmlformats.org/presentationml/2006/main" xmlns:a="http://schemas.openxmlformats.org/drawingml/2006/main">
  <p:cSld>
    <p:bg>
      <p:bgPr>
        <a:solidFill>
          <a:srgbClr val="F4F4F4"/>
        </a:solidFill>
      </p:bgPr>
    </p:bg>
    <p:spTree>
      <p:nvGrpSpPr>
        <p:cNvPr id="1" name=""/>
        <p:cNvGrpSpPr/>
        <p:nvPr/>
      </p:nvGrpSpPr>
      <p:grpSpPr>
        <a:xfrm>
          <a:off x="0" y="0"/>
          <a:ext cx="0" cy="0"/>
          <a:chOff x="0" y="0"/>
          <a:chExt cx="0" cy="0"/>
        </a:xfrm>
      </p:grpSpPr>
      <p:grpSp>
        <p:nvGrpSpPr>
          <p:cNvPr name="Group 2" id="2"/>
          <p:cNvGrpSpPr/>
          <p:nvPr/>
        </p:nvGrpSpPr>
        <p:grpSpPr>
          <a:xfrm rot="0">
            <a:off x="630396" y="1333283"/>
            <a:ext cx="15616707" cy="6492223"/>
            <a:chOff x="0" y="0"/>
            <a:chExt cx="20822277" cy="8656297"/>
          </a:xfrm>
        </p:grpSpPr>
        <p:sp>
          <p:nvSpPr>
            <p:cNvPr name="TextBox 3" id="3"/>
            <p:cNvSpPr txBox="true"/>
            <p:nvPr/>
          </p:nvSpPr>
          <p:spPr>
            <a:xfrm rot="0">
              <a:off x="1969872" y="-123825"/>
              <a:ext cx="15992838" cy="1343025"/>
            </a:xfrm>
            <a:prstGeom prst="rect">
              <a:avLst/>
            </a:prstGeom>
          </p:spPr>
          <p:txBody>
            <a:bodyPr anchor="t" rtlCol="false" tIns="0" lIns="0" bIns="0" rIns="0">
              <a:spAutoFit/>
            </a:bodyPr>
            <a:lstStyle/>
            <a:p>
              <a:pPr algn="ctr" marL="0" indent="0" lvl="0">
                <a:lnSpc>
                  <a:spcPts val="8400"/>
                </a:lnSpc>
                <a:spcBef>
                  <a:spcPct val="0"/>
                </a:spcBef>
              </a:pPr>
              <a:r>
                <a:rPr lang="en-US" sz="6000">
                  <a:solidFill>
                    <a:srgbClr val="000000"/>
                  </a:solidFill>
                  <a:latin typeface="Raleway"/>
                  <a:ea typeface="Raleway"/>
                  <a:cs typeface="Raleway"/>
                  <a:sym typeface="Raleway"/>
                </a:rPr>
                <a:t>CONCLUSION</a:t>
              </a:r>
            </a:p>
          </p:txBody>
        </p:sp>
        <p:sp>
          <p:nvSpPr>
            <p:cNvPr name="TextBox 4" id="4"/>
            <p:cNvSpPr txBox="true"/>
            <p:nvPr/>
          </p:nvSpPr>
          <p:spPr>
            <a:xfrm rot="0">
              <a:off x="0" y="2494257"/>
              <a:ext cx="20822277" cy="6162040"/>
            </a:xfrm>
            <a:prstGeom prst="rect">
              <a:avLst/>
            </a:prstGeom>
          </p:spPr>
          <p:txBody>
            <a:bodyPr anchor="t" rtlCol="false" tIns="0" lIns="0" bIns="0" rIns="0">
              <a:spAutoFit/>
            </a:bodyPr>
            <a:lstStyle/>
            <a:p>
              <a:pPr algn="l">
                <a:lnSpc>
                  <a:spcPts val="4620"/>
                </a:lnSpc>
              </a:pPr>
              <a:r>
                <a:rPr lang="en-US" sz="3300">
                  <a:solidFill>
                    <a:srgbClr val="000000"/>
                  </a:solidFill>
                  <a:latin typeface="Raleway"/>
                  <a:ea typeface="Raleway"/>
                  <a:cs typeface="Raleway"/>
                  <a:sym typeface="Raleway"/>
                </a:rPr>
                <a:t>Nuestros sentidos son dones de Dios, pero también campos donde se libra la batalla espiritual. Lo que vemos, oímos, hablamos, pensamos y hacemos determina quién gobierna nuestro corazón. Pidamos hoy al Señor que selle nuestros sentidos con su Espíritu, para que todo nuestro ser glorifique su nombre. Que podamos vivir cada día la oración del salmista: </a:t>
              </a:r>
              <a:r>
                <a:rPr lang="en-US" b="true" sz="3300" i="true">
                  <a:solidFill>
                    <a:srgbClr val="000000"/>
                  </a:solidFill>
                  <a:latin typeface="Raleway Bold Italics"/>
                  <a:ea typeface="Raleway Bold Italics"/>
                  <a:cs typeface="Raleway Bold Italics"/>
                  <a:sym typeface="Raleway Bold Italics"/>
                </a:rPr>
                <a:t>«Oh Dios, examíname, reconoce mi corazón; ponme a prueba, reconoce mis pensamientos; mira si voy por el camino del mal, y guíame por el camino eterno» (Salmo 139: 23, 24, DHH).</a:t>
              </a:r>
            </a:p>
          </p:txBody>
        </p:sp>
      </p:grpSp>
      <p:sp>
        <p:nvSpPr>
          <p:cNvPr name="TextBox 5" id="5"/>
          <p:cNvSpPr txBox="true"/>
          <p:nvPr/>
        </p:nvSpPr>
        <p:spPr>
          <a:xfrm rot="0">
            <a:off x="8361000" y="9561126"/>
            <a:ext cx="1909685" cy="417195"/>
          </a:xfrm>
          <a:prstGeom prst="rect">
            <a:avLst/>
          </a:prstGeom>
        </p:spPr>
        <p:txBody>
          <a:bodyPr anchor="t" rtlCol="false" tIns="0" lIns="0" bIns="0" rIns="0">
            <a:spAutoFit/>
          </a:bodyPr>
          <a:lstStyle/>
          <a:p>
            <a:pPr algn="l">
              <a:lnSpc>
                <a:spcPts val="1679"/>
              </a:lnSpc>
            </a:pPr>
          </a:p>
          <a:p>
            <a:pPr algn="l">
              <a:lnSpc>
                <a:spcPts val="1679"/>
              </a:lnSpc>
            </a:pPr>
            <a:r>
              <a:rPr lang="en-US" sz="1200">
                <a:solidFill>
                  <a:srgbClr val="000000">
                    <a:alpha val="27843"/>
                  </a:srgbClr>
                </a:solidFill>
                <a:latin typeface="Raleway"/>
                <a:ea typeface="Raleway"/>
                <a:cs typeface="Raleway"/>
                <a:sym typeface="Raleway"/>
              </a:rPr>
              <a:t>recursos-biblicos.com</a:t>
            </a:r>
          </a:p>
        </p:txBody>
      </p:sp>
    </p:spTree>
  </p:cSld>
  <p:clrMapOvr>
    <a:masterClrMapping/>
  </p:clrMapOvr>
</p:sld>
</file>

<file path=ppt/slides/slide18.xml><?xml version="1.0" encoding="utf-8"?>
<p:sld xmlns:p="http://schemas.openxmlformats.org/presentationml/2006/main" xmlns:a="http://schemas.openxmlformats.org/drawingml/2006/main">
  <p:cSld>
    <p:bg>
      <p:bgPr>
        <a:solidFill>
          <a:srgbClr val="F4F4F4"/>
        </a:solidFill>
      </p:bgPr>
    </p:bg>
    <p:spTree>
      <p:nvGrpSpPr>
        <p:cNvPr id="1" name=""/>
        <p:cNvGrpSpPr/>
        <p:nvPr/>
      </p:nvGrpSpPr>
      <p:grpSpPr>
        <a:xfrm>
          <a:off x="0" y="0"/>
          <a:ext cx="0" cy="0"/>
          <a:chOff x="0" y="0"/>
          <a:chExt cx="0" cy="0"/>
        </a:xfrm>
      </p:grpSpPr>
      <p:grpSp>
        <p:nvGrpSpPr>
          <p:cNvPr name="Group 2" id="2"/>
          <p:cNvGrpSpPr/>
          <p:nvPr/>
        </p:nvGrpSpPr>
        <p:grpSpPr>
          <a:xfrm rot="0">
            <a:off x="4538858" y="3752773"/>
            <a:ext cx="10010904" cy="2124617"/>
            <a:chOff x="0" y="0"/>
            <a:chExt cx="13347872" cy="2832823"/>
          </a:xfrm>
        </p:grpSpPr>
        <p:sp>
          <p:nvSpPr>
            <p:cNvPr name="TextBox 3" id="3"/>
            <p:cNvSpPr txBox="true"/>
            <p:nvPr/>
          </p:nvSpPr>
          <p:spPr>
            <a:xfrm rot="0">
              <a:off x="0" y="-123825"/>
              <a:ext cx="13347872" cy="1343025"/>
            </a:xfrm>
            <a:prstGeom prst="rect">
              <a:avLst/>
            </a:prstGeom>
          </p:spPr>
          <p:txBody>
            <a:bodyPr anchor="t" rtlCol="false" tIns="0" lIns="0" bIns="0" rIns="0">
              <a:spAutoFit/>
            </a:bodyPr>
            <a:lstStyle/>
            <a:p>
              <a:pPr algn="l" marL="0" indent="0" lvl="0">
                <a:lnSpc>
                  <a:spcPts val="8400"/>
                </a:lnSpc>
                <a:spcBef>
                  <a:spcPct val="0"/>
                </a:spcBef>
              </a:pPr>
              <a:r>
                <a:rPr lang="en-US" sz="6000">
                  <a:solidFill>
                    <a:srgbClr val="000000"/>
                  </a:solidFill>
                  <a:latin typeface="Raleway"/>
                  <a:ea typeface="Raleway"/>
                  <a:cs typeface="Raleway"/>
                  <a:sym typeface="Raleway"/>
                </a:rPr>
                <a:t>HIMNO Y ORACION FINAL</a:t>
              </a:r>
            </a:p>
          </p:txBody>
        </p:sp>
        <p:sp>
          <p:nvSpPr>
            <p:cNvPr name="TextBox 4" id="4"/>
            <p:cNvSpPr txBox="true"/>
            <p:nvPr/>
          </p:nvSpPr>
          <p:spPr>
            <a:xfrm rot="0">
              <a:off x="424309" y="1706756"/>
              <a:ext cx="12499254" cy="1126067"/>
            </a:xfrm>
            <a:prstGeom prst="rect">
              <a:avLst/>
            </a:prstGeom>
          </p:spPr>
          <p:txBody>
            <a:bodyPr anchor="t" rtlCol="false" tIns="0" lIns="0" bIns="0" rIns="0">
              <a:spAutoFit/>
            </a:bodyPr>
            <a:lstStyle/>
            <a:p>
              <a:pPr algn="l">
                <a:lnSpc>
                  <a:spcPts val="7000"/>
                </a:lnSpc>
              </a:pPr>
              <a:r>
                <a:rPr lang="en-US" sz="5000">
                  <a:solidFill>
                    <a:srgbClr val="000000"/>
                  </a:solidFill>
                  <a:latin typeface="Raleway"/>
                  <a:ea typeface="Raleway"/>
                  <a:cs typeface="Raleway"/>
                  <a:sym typeface="Raleway"/>
                </a:rPr>
                <a:t>#  253, Tuyo soy Jesús.</a:t>
              </a:r>
            </a:p>
          </p:txBody>
        </p:sp>
      </p:grpSp>
      <p:sp>
        <p:nvSpPr>
          <p:cNvPr name="TextBox 5" id="5"/>
          <p:cNvSpPr txBox="true"/>
          <p:nvPr/>
        </p:nvSpPr>
        <p:spPr>
          <a:xfrm rot="0">
            <a:off x="8361000" y="9561126"/>
            <a:ext cx="1909685" cy="417195"/>
          </a:xfrm>
          <a:prstGeom prst="rect">
            <a:avLst/>
          </a:prstGeom>
        </p:spPr>
        <p:txBody>
          <a:bodyPr anchor="t" rtlCol="false" tIns="0" lIns="0" bIns="0" rIns="0">
            <a:spAutoFit/>
          </a:bodyPr>
          <a:lstStyle/>
          <a:p>
            <a:pPr algn="l">
              <a:lnSpc>
                <a:spcPts val="1679"/>
              </a:lnSpc>
            </a:pPr>
          </a:p>
          <a:p>
            <a:pPr algn="l">
              <a:lnSpc>
                <a:spcPts val="1679"/>
              </a:lnSpc>
            </a:pPr>
            <a:r>
              <a:rPr lang="en-US" sz="1200">
                <a:solidFill>
                  <a:srgbClr val="000000">
                    <a:alpha val="27843"/>
                  </a:srgbClr>
                </a:solidFill>
                <a:latin typeface="Raleway"/>
                <a:ea typeface="Raleway"/>
                <a:cs typeface="Raleway"/>
                <a:sym typeface="Raleway"/>
              </a:rPr>
              <a:t>recursos-biblicos.com</a:t>
            </a:r>
          </a:p>
        </p:txBody>
      </p:sp>
    </p:spTree>
  </p:cSld>
  <p:clrMapOvr>
    <a:masterClrMapping/>
  </p:clrMapOvr>
</p:sld>
</file>

<file path=ppt/slides/slide2.xml><?xml version="1.0" encoding="utf-8"?>
<p:sld xmlns:p="http://schemas.openxmlformats.org/presentationml/2006/main" xmlns:a="http://schemas.openxmlformats.org/drawingml/2006/main">
  <p:cSld>
    <p:bg>
      <p:bgPr>
        <a:solidFill>
          <a:srgbClr val="F4F4F4"/>
        </a:solidFill>
      </p:bgPr>
    </p:bg>
    <p:spTree>
      <p:nvGrpSpPr>
        <p:cNvPr id="1" name=""/>
        <p:cNvGrpSpPr/>
        <p:nvPr/>
      </p:nvGrpSpPr>
      <p:grpSpPr>
        <a:xfrm>
          <a:off x="0" y="0"/>
          <a:ext cx="0" cy="0"/>
          <a:chOff x="0" y="0"/>
          <a:chExt cx="0" cy="0"/>
        </a:xfrm>
      </p:grpSpPr>
      <p:grpSp>
        <p:nvGrpSpPr>
          <p:cNvPr name="Group 2" id="2"/>
          <p:cNvGrpSpPr/>
          <p:nvPr/>
        </p:nvGrpSpPr>
        <p:grpSpPr>
          <a:xfrm rot="0">
            <a:off x="630396" y="1042770"/>
            <a:ext cx="15616707" cy="7073248"/>
            <a:chOff x="0" y="0"/>
            <a:chExt cx="20822277" cy="9430997"/>
          </a:xfrm>
        </p:grpSpPr>
        <p:sp>
          <p:nvSpPr>
            <p:cNvPr name="TextBox 3" id="3"/>
            <p:cNvSpPr txBox="true"/>
            <p:nvPr/>
          </p:nvSpPr>
          <p:spPr>
            <a:xfrm rot="0">
              <a:off x="1969872" y="-123825"/>
              <a:ext cx="15992838" cy="1343025"/>
            </a:xfrm>
            <a:prstGeom prst="rect">
              <a:avLst/>
            </a:prstGeom>
          </p:spPr>
          <p:txBody>
            <a:bodyPr anchor="t" rtlCol="false" tIns="0" lIns="0" bIns="0" rIns="0">
              <a:spAutoFit/>
            </a:bodyPr>
            <a:lstStyle/>
            <a:p>
              <a:pPr algn="ctr" marL="0" indent="0" lvl="0">
                <a:lnSpc>
                  <a:spcPts val="8400"/>
                </a:lnSpc>
                <a:spcBef>
                  <a:spcPct val="0"/>
                </a:spcBef>
              </a:pPr>
              <a:r>
                <a:rPr lang="en-US" sz="6000">
                  <a:solidFill>
                    <a:srgbClr val="000000"/>
                  </a:solidFill>
                  <a:latin typeface="Raleway"/>
                  <a:ea typeface="Raleway"/>
                  <a:cs typeface="Raleway"/>
                  <a:sym typeface="Raleway"/>
                </a:rPr>
                <a:t>INTRODUCCION</a:t>
              </a:r>
            </a:p>
          </p:txBody>
        </p:sp>
        <p:sp>
          <p:nvSpPr>
            <p:cNvPr name="TextBox 4" id="4"/>
            <p:cNvSpPr txBox="true"/>
            <p:nvPr/>
          </p:nvSpPr>
          <p:spPr>
            <a:xfrm rot="0">
              <a:off x="0" y="2494257"/>
              <a:ext cx="20822277" cy="6936740"/>
            </a:xfrm>
            <a:prstGeom prst="rect">
              <a:avLst/>
            </a:prstGeom>
          </p:spPr>
          <p:txBody>
            <a:bodyPr anchor="t" rtlCol="false" tIns="0" lIns="0" bIns="0" rIns="0">
              <a:spAutoFit/>
            </a:bodyPr>
            <a:lstStyle/>
            <a:p>
              <a:pPr algn="l">
                <a:lnSpc>
                  <a:spcPts val="4620"/>
                </a:lnSpc>
              </a:pPr>
              <a:r>
                <a:rPr lang="en-US" sz="3300">
                  <a:solidFill>
                    <a:srgbClr val="000000"/>
                  </a:solidFill>
                  <a:latin typeface="Raleway"/>
                  <a:ea typeface="Raleway"/>
                  <a:cs typeface="Raleway"/>
                  <a:sym typeface="Raleway"/>
                </a:rPr>
                <a:t>Los sentidos son las avenidas del alma. Por ellos entra lo que moldea nuestro carácter y dirige nuestras decisiones. La Biblia nos aconseja: </a:t>
              </a:r>
              <a:r>
                <a:rPr lang="en-US" sz="3300" b="true">
                  <a:solidFill>
                    <a:srgbClr val="000000"/>
                  </a:solidFill>
                  <a:latin typeface="Raleway Bold"/>
                  <a:ea typeface="Raleway Bold"/>
                  <a:cs typeface="Raleway Bold"/>
                  <a:sym typeface="Raleway Bold"/>
                </a:rPr>
                <a:t>«Guarda tu corazón, porque de él mana la vida» (Proverbios 4: 23)</a:t>
              </a:r>
              <a:r>
                <a:rPr lang="en-US" sz="3300">
                  <a:solidFill>
                    <a:srgbClr val="000000"/>
                  </a:solidFill>
                  <a:latin typeface="Raleway"/>
                  <a:ea typeface="Raleway"/>
                  <a:cs typeface="Raleway"/>
                  <a:sym typeface="Raleway"/>
                </a:rPr>
                <a:t>. El enemigo sabe que si logra conquistar nuestros sentidos, podrá inclinar nuestros pensamientos hacia el mal. Pero Dios, en su misericordia, nos da el poder de su Espíritu para gobernarlos.</a:t>
              </a:r>
            </a:p>
            <a:p>
              <a:pPr algn="l">
                <a:lnSpc>
                  <a:spcPts val="4620"/>
                </a:lnSpc>
              </a:pPr>
            </a:p>
            <a:p>
              <a:pPr algn="l">
                <a:lnSpc>
                  <a:spcPts val="4620"/>
                </a:lnSpc>
              </a:pPr>
              <a:r>
                <a:rPr lang="en-US" sz="3300">
                  <a:solidFill>
                    <a:srgbClr val="000000"/>
                  </a:solidFill>
                  <a:latin typeface="Raleway"/>
                  <a:ea typeface="Raleway"/>
                  <a:cs typeface="Raleway"/>
                  <a:sym typeface="Raleway"/>
                </a:rPr>
                <a:t>El programa de esta mañana nos llevará a reflexionar sobre cada sentido y su influencia en nuestra vida espiritual. </a:t>
              </a:r>
            </a:p>
          </p:txBody>
        </p:sp>
      </p:grpSp>
      <p:sp>
        <p:nvSpPr>
          <p:cNvPr name="TextBox 5" id="5"/>
          <p:cNvSpPr txBox="true"/>
          <p:nvPr/>
        </p:nvSpPr>
        <p:spPr>
          <a:xfrm rot="0">
            <a:off x="8361000" y="9561126"/>
            <a:ext cx="1909685" cy="417195"/>
          </a:xfrm>
          <a:prstGeom prst="rect">
            <a:avLst/>
          </a:prstGeom>
        </p:spPr>
        <p:txBody>
          <a:bodyPr anchor="t" rtlCol="false" tIns="0" lIns="0" bIns="0" rIns="0">
            <a:spAutoFit/>
          </a:bodyPr>
          <a:lstStyle/>
          <a:p>
            <a:pPr algn="l">
              <a:lnSpc>
                <a:spcPts val="1679"/>
              </a:lnSpc>
            </a:pPr>
          </a:p>
          <a:p>
            <a:pPr algn="l">
              <a:lnSpc>
                <a:spcPts val="1679"/>
              </a:lnSpc>
            </a:pPr>
            <a:r>
              <a:rPr lang="en-US" sz="1200">
                <a:solidFill>
                  <a:srgbClr val="000000">
                    <a:alpha val="27843"/>
                  </a:srgbClr>
                </a:solidFill>
                <a:latin typeface="Raleway"/>
                <a:ea typeface="Raleway"/>
                <a:cs typeface="Raleway"/>
                <a:sym typeface="Raleway"/>
              </a:rPr>
              <a:t>recursos-biblicos.com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10124992" y="-1942225"/>
            <a:ext cx="8163008" cy="12229225"/>
          </a:xfrm>
          <a:custGeom>
            <a:avLst/>
            <a:gdLst/>
            <a:ahLst/>
            <a:cxnLst/>
            <a:rect r="r" b="b" t="t" l="l"/>
            <a:pathLst>
              <a:path h="12229225" w="8163008">
                <a:moveTo>
                  <a:pt x="0" y="0"/>
                </a:moveTo>
                <a:lnTo>
                  <a:pt x="8163008" y="0"/>
                </a:lnTo>
                <a:lnTo>
                  <a:pt x="8163008" y="12229225"/>
                </a:lnTo>
                <a:lnTo>
                  <a:pt x="0" y="12229225"/>
                </a:lnTo>
                <a:lnTo>
                  <a:pt x="0" y="0"/>
                </a:lnTo>
                <a:close/>
              </a:path>
            </a:pathLst>
          </a:custGeom>
          <a:blipFill>
            <a:blip r:embed="rId2"/>
            <a:stretch>
              <a:fillRect l="-66359" t="0" r="-66359" b="0"/>
            </a:stretch>
          </a:blipFill>
        </p:spPr>
      </p:sp>
      <p:grpSp>
        <p:nvGrpSpPr>
          <p:cNvPr name="Group 3" id="3"/>
          <p:cNvGrpSpPr/>
          <p:nvPr/>
        </p:nvGrpSpPr>
        <p:grpSpPr>
          <a:xfrm rot="0">
            <a:off x="1070325" y="1402369"/>
            <a:ext cx="8073675" cy="8018145"/>
            <a:chOff x="0" y="0"/>
            <a:chExt cx="10764900" cy="10690861"/>
          </a:xfrm>
        </p:grpSpPr>
        <p:sp>
          <p:nvSpPr>
            <p:cNvPr name="TextBox 4" id="4"/>
            <p:cNvSpPr txBox="true"/>
            <p:nvPr/>
          </p:nvSpPr>
          <p:spPr>
            <a:xfrm rot="0">
              <a:off x="0" y="-95250"/>
              <a:ext cx="10197599" cy="1062991"/>
            </a:xfrm>
            <a:prstGeom prst="rect">
              <a:avLst/>
            </a:prstGeom>
          </p:spPr>
          <p:txBody>
            <a:bodyPr anchor="t" rtlCol="false" tIns="0" lIns="0" bIns="0" rIns="0">
              <a:spAutoFit/>
            </a:bodyPr>
            <a:lstStyle/>
            <a:p>
              <a:pPr algn="l" marL="0" indent="0" lvl="0">
                <a:lnSpc>
                  <a:spcPts val="6719"/>
                </a:lnSpc>
                <a:spcBef>
                  <a:spcPct val="0"/>
                </a:spcBef>
              </a:pPr>
              <a:r>
                <a:rPr lang="en-US" sz="4799">
                  <a:solidFill>
                    <a:srgbClr val="000000"/>
                  </a:solidFill>
                  <a:latin typeface="Raleway"/>
                  <a:ea typeface="Raleway"/>
                  <a:cs typeface="Raleway"/>
                  <a:sym typeface="Raleway"/>
                </a:rPr>
                <a:t>LA BOCA</a:t>
              </a:r>
            </a:p>
          </p:txBody>
        </p:sp>
        <p:sp>
          <p:nvSpPr>
            <p:cNvPr name="TextBox 5" id="5"/>
            <p:cNvSpPr txBox="true"/>
            <p:nvPr/>
          </p:nvSpPr>
          <p:spPr>
            <a:xfrm rot="0">
              <a:off x="0" y="1430021"/>
              <a:ext cx="10764900" cy="9260840"/>
            </a:xfrm>
            <a:prstGeom prst="rect">
              <a:avLst/>
            </a:prstGeom>
          </p:spPr>
          <p:txBody>
            <a:bodyPr anchor="t" rtlCol="false" tIns="0" lIns="0" bIns="0" rIns="0">
              <a:spAutoFit/>
            </a:bodyPr>
            <a:lstStyle/>
            <a:p>
              <a:pPr algn="l">
                <a:lnSpc>
                  <a:spcPts val="4620"/>
                </a:lnSpc>
              </a:pPr>
              <a:r>
                <a:rPr lang="en-US" sz="3300">
                  <a:solidFill>
                    <a:srgbClr val="000000"/>
                  </a:solidFill>
                  <a:latin typeface="Raleway"/>
                  <a:ea typeface="Raleway"/>
                  <a:cs typeface="Raleway"/>
                  <a:sym typeface="Raleway"/>
                </a:rPr>
                <a:t>La boca es la sede del sentido del gusto. La boca tiene un doble poder: </a:t>
              </a:r>
              <a:r>
                <a:rPr lang="en-US" sz="3300" b="true">
                  <a:solidFill>
                    <a:srgbClr val="000000"/>
                  </a:solidFill>
                  <a:latin typeface="Raleway Bold"/>
                  <a:ea typeface="Raleway Bold"/>
                  <a:cs typeface="Raleway Bold"/>
                  <a:sym typeface="Raleway Bold"/>
                </a:rPr>
                <a:t>puede bendecir o destruir</a:t>
              </a:r>
              <a:r>
                <a:rPr lang="en-US" sz="3300">
                  <a:solidFill>
                    <a:srgbClr val="000000"/>
                  </a:solidFill>
                  <a:latin typeface="Raleway"/>
                  <a:ea typeface="Raleway"/>
                  <a:cs typeface="Raleway"/>
                  <a:sym typeface="Raleway"/>
                </a:rPr>
                <a:t>. Con ella alabamos a Dios, pero también podemos </a:t>
              </a:r>
              <a:r>
                <a:rPr lang="en-US" sz="3300" b="true">
                  <a:solidFill>
                    <a:srgbClr val="000000"/>
                  </a:solidFill>
                  <a:latin typeface="Raleway Bold"/>
                  <a:ea typeface="Raleway Bold"/>
                  <a:cs typeface="Raleway Bold"/>
                  <a:sym typeface="Raleway Bold"/>
                </a:rPr>
                <a:t>herir</a:t>
              </a:r>
              <a:r>
                <a:rPr lang="en-US" sz="3300">
                  <a:solidFill>
                    <a:srgbClr val="000000"/>
                  </a:solidFill>
                  <a:latin typeface="Raleway"/>
                  <a:ea typeface="Raleway"/>
                  <a:cs typeface="Raleway"/>
                  <a:sym typeface="Raleway"/>
                </a:rPr>
                <a:t> con nuestras palabras. Jesús dijo: </a:t>
              </a:r>
              <a:r>
                <a:rPr lang="en-US" sz="3300" b="true">
                  <a:solidFill>
                    <a:srgbClr val="000000"/>
                  </a:solidFill>
                  <a:latin typeface="Raleway Bold"/>
                  <a:ea typeface="Raleway Bold"/>
                  <a:cs typeface="Raleway Bold"/>
                  <a:sym typeface="Raleway Bold"/>
                </a:rPr>
                <a:t>«De la abundancia del corazón habla la boca» (Mateo 12: 34). </a:t>
              </a:r>
              <a:r>
                <a:rPr lang="en-US" sz="3300">
                  <a:solidFill>
                    <a:srgbClr val="000000"/>
                  </a:solidFill>
                  <a:latin typeface="Raleway"/>
                  <a:ea typeface="Raleway"/>
                  <a:cs typeface="Raleway"/>
                  <a:sym typeface="Raleway"/>
                </a:rPr>
                <a:t>Cuando hablamos con amor y verdad, nuestro corazón se fortalece; pero si cedemos a la crítica o la mentira, contaminamos nuestra vida. Que nuestras palabras sean siempre un testimonio de Cristo. </a:t>
              </a:r>
            </a:p>
          </p:txBody>
        </p:sp>
      </p:grpSp>
      <p:sp>
        <p:nvSpPr>
          <p:cNvPr name="TextBox 6" id="6"/>
          <p:cNvSpPr txBox="true"/>
          <p:nvPr/>
        </p:nvSpPr>
        <p:spPr>
          <a:xfrm rot="0">
            <a:off x="8361000" y="9561126"/>
            <a:ext cx="1909685" cy="417195"/>
          </a:xfrm>
          <a:prstGeom prst="rect">
            <a:avLst/>
          </a:prstGeom>
        </p:spPr>
        <p:txBody>
          <a:bodyPr anchor="t" rtlCol="false" tIns="0" lIns="0" bIns="0" rIns="0">
            <a:spAutoFit/>
          </a:bodyPr>
          <a:lstStyle/>
          <a:p>
            <a:pPr algn="l">
              <a:lnSpc>
                <a:spcPts val="1679"/>
              </a:lnSpc>
            </a:pPr>
          </a:p>
          <a:p>
            <a:pPr algn="l">
              <a:lnSpc>
                <a:spcPts val="1679"/>
              </a:lnSpc>
            </a:pPr>
            <a:r>
              <a:rPr lang="en-US" sz="1200">
                <a:solidFill>
                  <a:srgbClr val="000000">
                    <a:alpha val="27843"/>
                  </a:srgbClr>
                </a:solidFill>
                <a:latin typeface="Raleway"/>
                <a:ea typeface="Raleway"/>
                <a:cs typeface="Raleway"/>
                <a:sym typeface="Raleway"/>
              </a:rPr>
              <a:t>recursos-biblicos.com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grpSp>
        <p:nvGrpSpPr>
          <p:cNvPr name="Group 2" id="2"/>
          <p:cNvGrpSpPr/>
          <p:nvPr/>
        </p:nvGrpSpPr>
        <p:grpSpPr>
          <a:xfrm rot="0">
            <a:off x="1472461" y="1356985"/>
            <a:ext cx="15507234" cy="7627748"/>
            <a:chOff x="0" y="0"/>
            <a:chExt cx="4084210" cy="2008954"/>
          </a:xfrm>
        </p:grpSpPr>
        <p:sp>
          <p:nvSpPr>
            <p:cNvPr name="Freeform 3" id="3"/>
            <p:cNvSpPr/>
            <p:nvPr/>
          </p:nvSpPr>
          <p:spPr>
            <a:xfrm flipH="false" flipV="false" rot="0">
              <a:off x="0" y="0"/>
              <a:ext cx="4084210" cy="2008954"/>
            </a:xfrm>
            <a:custGeom>
              <a:avLst/>
              <a:gdLst/>
              <a:ahLst/>
              <a:cxnLst/>
              <a:rect r="r" b="b" t="t" l="l"/>
              <a:pathLst>
                <a:path h="2008954" w="4084210">
                  <a:moveTo>
                    <a:pt x="0" y="0"/>
                  </a:moveTo>
                  <a:lnTo>
                    <a:pt x="4084210" y="0"/>
                  </a:lnTo>
                  <a:lnTo>
                    <a:pt x="4084210" y="2008954"/>
                  </a:lnTo>
                  <a:lnTo>
                    <a:pt x="0" y="2008954"/>
                  </a:lnTo>
                  <a:close/>
                </a:path>
              </a:pathLst>
            </a:custGeom>
            <a:solidFill>
              <a:srgbClr val="998F8B"/>
            </a:solidFill>
          </p:spPr>
        </p:sp>
        <p:sp>
          <p:nvSpPr>
            <p:cNvPr name="TextBox 4" id="4"/>
            <p:cNvSpPr txBox="true"/>
            <p:nvPr/>
          </p:nvSpPr>
          <p:spPr>
            <a:xfrm>
              <a:off x="0" y="-38100"/>
              <a:ext cx="4084210" cy="2047054"/>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6788938" y="6534227"/>
            <a:ext cx="4710124" cy="2450506"/>
          </a:xfrm>
          <a:custGeom>
            <a:avLst/>
            <a:gdLst/>
            <a:ahLst/>
            <a:cxnLst/>
            <a:rect r="r" b="b" t="t" l="l"/>
            <a:pathLst>
              <a:path h="2450506" w="4710124">
                <a:moveTo>
                  <a:pt x="0" y="0"/>
                </a:moveTo>
                <a:lnTo>
                  <a:pt x="4710124" y="0"/>
                </a:lnTo>
                <a:lnTo>
                  <a:pt x="4710124" y="2450506"/>
                </a:lnTo>
                <a:lnTo>
                  <a:pt x="0" y="2450506"/>
                </a:lnTo>
                <a:lnTo>
                  <a:pt x="0" y="0"/>
                </a:lnTo>
                <a:close/>
              </a:path>
            </a:pathLst>
          </a:custGeom>
          <a:blipFill>
            <a:blip r:embed="rId2"/>
            <a:stretch>
              <a:fillRect l="-1650" t="0" r="-1650" b="0"/>
            </a:stretch>
          </a:blipFill>
        </p:spPr>
      </p:sp>
      <p:grpSp>
        <p:nvGrpSpPr>
          <p:cNvPr name="Group 6" id="6"/>
          <p:cNvGrpSpPr/>
          <p:nvPr/>
        </p:nvGrpSpPr>
        <p:grpSpPr>
          <a:xfrm rot="0">
            <a:off x="4538858" y="3752773"/>
            <a:ext cx="9374440" cy="2179550"/>
            <a:chOff x="0" y="0"/>
            <a:chExt cx="12499254" cy="2906066"/>
          </a:xfrm>
        </p:grpSpPr>
        <p:sp>
          <p:nvSpPr>
            <p:cNvPr name="TextBox 7" id="7"/>
            <p:cNvSpPr txBox="true"/>
            <p:nvPr/>
          </p:nvSpPr>
          <p:spPr>
            <a:xfrm rot="0">
              <a:off x="0" y="-123825"/>
              <a:ext cx="9663482" cy="1343025"/>
            </a:xfrm>
            <a:prstGeom prst="rect">
              <a:avLst/>
            </a:prstGeom>
          </p:spPr>
          <p:txBody>
            <a:bodyPr anchor="t" rtlCol="false" tIns="0" lIns="0" bIns="0" rIns="0">
              <a:spAutoFit/>
            </a:bodyPr>
            <a:lstStyle/>
            <a:p>
              <a:pPr algn="l" marL="0" indent="0" lvl="0">
                <a:lnSpc>
                  <a:spcPts val="8400"/>
                </a:lnSpc>
                <a:spcBef>
                  <a:spcPct val="0"/>
                </a:spcBef>
              </a:pPr>
              <a:r>
                <a:rPr lang="en-US" sz="6000">
                  <a:solidFill>
                    <a:srgbClr val="000000"/>
                  </a:solidFill>
                  <a:latin typeface="Raleway"/>
                  <a:ea typeface="Raleway"/>
                  <a:cs typeface="Raleway"/>
                  <a:sym typeface="Raleway"/>
                </a:rPr>
                <a:t>HIMNO INICIAL</a:t>
              </a:r>
            </a:p>
          </p:txBody>
        </p:sp>
        <p:sp>
          <p:nvSpPr>
            <p:cNvPr name="TextBox 8" id="8"/>
            <p:cNvSpPr txBox="true"/>
            <p:nvPr/>
          </p:nvSpPr>
          <p:spPr>
            <a:xfrm rot="0">
              <a:off x="0" y="1780000"/>
              <a:ext cx="12499254" cy="1126067"/>
            </a:xfrm>
            <a:prstGeom prst="rect">
              <a:avLst/>
            </a:prstGeom>
          </p:spPr>
          <p:txBody>
            <a:bodyPr anchor="t" rtlCol="false" tIns="0" lIns="0" bIns="0" rIns="0">
              <a:spAutoFit/>
            </a:bodyPr>
            <a:lstStyle/>
            <a:p>
              <a:pPr algn="l">
                <a:lnSpc>
                  <a:spcPts val="7000"/>
                </a:lnSpc>
              </a:pPr>
              <a:r>
                <a:rPr lang="en-US" sz="5000">
                  <a:solidFill>
                    <a:srgbClr val="000000"/>
                  </a:solidFill>
                  <a:latin typeface="Raleway"/>
                  <a:ea typeface="Raleway"/>
                  <a:cs typeface="Raleway"/>
                  <a:sym typeface="Raleway"/>
                </a:rPr>
                <a:t># 248, Que mi vida entera esté.</a:t>
              </a:r>
            </a:p>
          </p:txBody>
        </p:sp>
      </p:grpSp>
      <p:sp>
        <p:nvSpPr>
          <p:cNvPr name="TextBox 9" id="9"/>
          <p:cNvSpPr txBox="true"/>
          <p:nvPr/>
        </p:nvSpPr>
        <p:spPr>
          <a:xfrm rot="0">
            <a:off x="8361000" y="9561126"/>
            <a:ext cx="1909685" cy="417195"/>
          </a:xfrm>
          <a:prstGeom prst="rect">
            <a:avLst/>
          </a:prstGeom>
        </p:spPr>
        <p:txBody>
          <a:bodyPr anchor="t" rtlCol="false" tIns="0" lIns="0" bIns="0" rIns="0">
            <a:spAutoFit/>
          </a:bodyPr>
          <a:lstStyle/>
          <a:p>
            <a:pPr algn="l">
              <a:lnSpc>
                <a:spcPts val="1679"/>
              </a:lnSpc>
            </a:pPr>
          </a:p>
          <a:p>
            <a:pPr algn="l">
              <a:lnSpc>
                <a:spcPts val="1679"/>
              </a:lnSpc>
            </a:pPr>
            <a:r>
              <a:rPr lang="en-US" sz="1200">
                <a:solidFill>
                  <a:srgbClr val="000000">
                    <a:alpha val="27843"/>
                  </a:srgbClr>
                </a:solidFill>
                <a:latin typeface="Raleway"/>
                <a:ea typeface="Raleway"/>
                <a:cs typeface="Raleway"/>
                <a:sym typeface="Raleway"/>
              </a:rPr>
              <a:t>recursos-biblicos.com</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5482971" cy="8229600"/>
          </a:xfrm>
          <a:custGeom>
            <a:avLst/>
            <a:gdLst/>
            <a:ahLst/>
            <a:cxnLst/>
            <a:rect r="r" b="b" t="t" l="l"/>
            <a:pathLst>
              <a:path h="8229600" w="5482971">
                <a:moveTo>
                  <a:pt x="0" y="0"/>
                </a:moveTo>
                <a:lnTo>
                  <a:pt x="5482971" y="0"/>
                </a:lnTo>
                <a:lnTo>
                  <a:pt x="5482971" y="8229600"/>
                </a:lnTo>
                <a:lnTo>
                  <a:pt x="0" y="8229600"/>
                </a:lnTo>
                <a:lnTo>
                  <a:pt x="0" y="0"/>
                </a:lnTo>
                <a:close/>
              </a:path>
            </a:pathLst>
          </a:custGeom>
          <a:blipFill>
            <a:blip r:embed="rId2"/>
            <a:stretch>
              <a:fillRect l="-36482" t="0" r="-88377" b="0"/>
            </a:stretch>
          </a:blipFill>
        </p:spPr>
      </p:sp>
      <p:sp>
        <p:nvSpPr>
          <p:cNvPr name="TextBox 3" id="3"/>
          <p:cNvSpPr txBox="true"/>
          <p:nvPr/>
        </p:nvSpPr>
        <p:spPr>
          <a:xfrm rot="0">
            <a:off x="7065374" y="1322739"/>
            <a:ext cx="5172985" cy="1038225"/>
          </a:xfrm>
          <a:prstGeom prst="rect">
            <a:avLst/>
          </a:prstGeom>
        </p:spPr>
        <p:txBody>
          <a:bodyPr anchor="t" rtlCol="false" tIns="0" lIns="0" bIns="0" rIns="0">
            <a:spAutoFit/>
          </a:bodyPr>
          <a:lstStyle/>
          <a:p>
            <a:pPr algn="l" marL="0" indent="0" lvl="0">
              <a:lnSpc>
                <a:spcPts val="8400"/>
              </a:lnSpc>
              <a:spcBef>
                <a:spcPct val="0"/>
              </a:spcBef>
            </a:pPr>
            <a:r>
              <a:rPr lang="en-US" sz="6000">
                <a:solidFill>
                  <a:srgbClr val="000000"/>
                </a:solidFill>
                <a:latin typeface="Raleway"/>
                <a:ea typeface="Raleway"/>
                <a:cs typeface="Raleway"/>
                <a:sym typeface="Raleway"/>
              </a:rPr>
              <a:t>LOS OJOS</a:t>
            </a:r>
          </a:p>
        </p:txBody>
      </p:sp>
      <p:sp>
        <p:nvSpPr>
          <p:cNvPr name="TextBox 4" id="4"/>
          <p:cNvSpPr txBox="true"/>
          <p:nvPr/>
        </p:nvSpPr>
        <p:spPr>
          <a:xfrm rot="0">
            <a:off x="7065374" y="3373806"/>
            <a:ext cx="10193926" cy="2897505"/>
          </a:xfrm>
          <a:prstGeom prst="rect">
            <a:avLst/>
          </a:prstGeom>
        </p:spPr>
        <p:txBody>
          <a:bodyPr anchor="t" rtlCol="false" tIns="0" lIns="0" bIns="0" rIns="0">
            <a:spAutoFit/>
          </a:bodyPr>
          <a:lstStyle/>
          <a:p>
            <a:pPr algn="l">
              <a:lnSpc>
                <a:spcPts val="4620"/>
              </a:lnSpc>
            </a:pPr>
            <a:r>
              <a:rPr lang="en-US" sz="3300">
                <a:solidFill>
                  <a:srgbClr val="000000"/>
                </a:solidFill>
                <a:latin typeface="Raleway"/>
                <a:ea typeface="Raleway"/>
                <a:cs typeface="Raleway"/>
                <a:sym typeface="Raleway"/>
              </a:rPr>
              <a:t>Los ojos son la sede de la vista y también son la lámpara del cuerpo. Lo que miramos influye directamente en lo que pensamos y deseamos. David dijo las palabras de nuestra lectura bíblica en Salmo 101: 3</a:t>
            </a:r>
          </a:p>
        </p:txBody>
      </p:sp>
      <p:sp>
        <p:nvSpPr>
          <p:cNvPr name="TextBox 5" id="5"/>
          <p:cNvSpPr txBox="true"/>
          <p:nvPr/>
        </p:nvSpPr>
        <p:spPr>
          <a:xfrm rot="0">
            <a:off x="8361000" y="9561126"/>
            <a:ext cx="1909685" cy="417195"/>
          </a:xfrm>
          <a:prstGeom prst="rect">
            <a:avLst/>
          </a:prstGeom>
        </p:spPr>
        <p:txBody>
          <a:bodyPr anchor="t" rtlCol="false" tIns="0" lIns="0" bIns="0" rIns="0">
            <a:spAutoFit/>
          </a:bodyPr>
          <a:lstStyle/>
          <a:p>
            <a:pPr algn="l">
              <a:lnSpc>
                <a:spcPts val="1679"/>
              </a:lnSpc>
            </a:pPr>
          </a:p>
          <a:p>
            <a:pPr algn="l">
              <a:lnSpc>
                <a:spcPts val="1679"/>
              </a:lnSpc>
            </a:pPr>
            <a:r>
              <a:rPr lang="en-US" sz="1200">
                <a:solidFill>
                  <a:srgbClr val="000000">
                    <a:alpha val="27843"/>
                  </a:srgbClr>
                </a:solidFill>
                <a:latin typeface="Raleway"/>
                <a:ea typeface="Raleway"/>
                <a:cs typeface="Raleway"/>
                <a:sym typeface="Raleway"/>
              </a:rPr>
              <a:t>recursos-biblicos.com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grpSp>
        <p:nvGrpSpPr>
          <p:cNvPr name="Group 2" id="2"/>
          <p:cNvGrpSpPr/>
          <p:nvPr/>
        </p:nvGrpSpPr>
        <p:grpSpPr>
          <a:xfrm rot="0">
            <a:off x="1028700" y="1028700"/>
            <a:ext cx="7713258" cy="8229600"/>
            <a:chOff x="0" y="0"/>
            <a:chExt cx="10284344" cy="10972800"/>
          </a:xfrm>
        </p:grpSpPr>
        <p:pic>
          <p:nvPicPr>
            <p:cNvPr name="Picture 3" id="3"/>
            <p:cNvPicPr>
              <a:picLocks noChangeAspect="true"/>
            </p:cNvPicPr>
            <p:nvPr/>
          </p:nvPicPr>
          <p:blipFill>
            <a:blip r:embed="rId2"/>
            <a:srcRect l="18777" t="0" r="18777" b="0"/>
            <a:stretch>
              <a:fillRect/>
            </a:stretch>
          </p:blipFill>
          <p:spPr>
            <a:xfrm flipH="false" flipV="false">
              <a:off x="0" y="0"/>
              <a:ext cx="10284344" cy="10972800"/>
            </a:xfrm>
            <a:prstGeom prst="rect">
              <a:avLst/>
            </a:prstGeom>
          </p:spPr>
        </p:pic>
      </p:grpSp>
      <p:grpSp>
        <p:nvGrpSpPr>
          <p:cNvPr name="Group 4" id="4"/>
          <p:cNvGrpSpPr/>
          <p:nvPr/>
        </p:nvGrpSpPr>
        <p:grpSpPr>
          <a:xfrm rot="0">
            <a:off x="9683659" y="2506095"/>
            <a:ext cx="7264785" cy="4226440"/>
            <a:chOff x="0" y="0"/>
            <a:chExt cx="9686380" cy="5635253"/>
          </a:xfrm>
        </p:grpSpPr>
        <p:sp>
          <p:nvSpPr>
            <p:cNvPr name="TextBox 5" id="5"/>
            <p:cNvSpPr txBox="true"/>
            <p:nvPr/>
          </p:nvSpPr>
          <p:spPr>
            <a:xfrm rot="0">
              <a:off x="0" y="-47625"/>
              <a:ext cx="9686380" cy="4555617"/>
            </a:xfrm>
            <a:prstGeom prst="rect">
              <a:avLst/>
            </a:prstGeom>
          </p:spPr>
          <p:txBody>
            <a:bodyPr anchor="t" rtlCol="false" tIns="0" lIns="0" bIns="0" rIns="0">
              <a:spAutoFit/>
            </a:bodyPr>
            <a:lstStyle/>
            <a:p>
              <a:pPr algn="l" marL="0" indent="0" lvl="0">
                <a:lnSpc>
                  <a:spcPts val="5417"/>
                </a:lnSpc>
              </a:pPr>
              <a:r>
                <a:rPr lang="en-US" sz="4199">
                  <a:solidFill>
                    <a:srgbClr val="000000"/>
                  </a:solidFill>
                  <a:latin typeface="Raleway"/>
                  <a:ea typeface="Raleway"/>
                  <a:cs typeface="Raleway"/>
                  <a:sym typeface="Raleway"/>
                </a:rPr>
                <a:t>No pondré delante de mis ojos cosa injusta. </a:t>
              </a:r>
              <a:r>
                <a:rPr lang="en-US" sz="4199">
                  <a:solidFill>
                    <a:srgbClr val="000000"/>
                  </a:solidFill>
                  <a:latin typeface="Raleway"/>
                  <a:ea typeface="Raleway"/>
                  <a:cs typeface="Raleway"/>
                  <a:sym typeface="Raleway"/>
                </a:rPr>
                <a:t>Aborrezco la obra de los que se desvían; ninguno de ellos se acercará a mí.</a:t>
              </a:r>
            </a:p>
          </p:txBody>
        </p:sp>
        <p:sp>
          <p:nvSpPr>
            <p:cNvPr name="TextBox 6" id="6"/>
            <p:cNvSpPr txBox="true"/>
            <p:nvPr/>
          </p:nvSpPr>
          <p:spPr>
            <a:xfrm rot="0">
              <a:off x="0" y="4896113"/>
              <a:ext cx="8308698" cy="739141"/>
            </a:xfrm>
            <a:prstGeom prst="rect">
              <a:avLst/>
            </a:prstGeom>
          </p:spPr>
          <p:txBody>
            <a:bodyPr anchor="t" rtlCol="false" tIns="0" lIns="0" bIns="0" rIns="0">
              <a:spAutoFit/>
            </a:bodyPr>
            <a:lstStyle/>
            <a:p>
              <a:pPr algn="l" marL="0" indent="0" lvl="0">
                <a:lnSpc>
                  <a:spcPts val="4619"/>
                </a:lnSpc>
                <a:spcBef>
                  <a:spcPct val="0"/>
                </a:spcBef>
              </a:pPr>
              <a:r>
                <a:rPr lang="en-US" sz="3299" spc="-65">
                  <a:solidFill>
                    <a:srgbClr val="000000"/>
                  </a:solidFill>
                  <a:latin typeface="Raleway"/>
                  <a:ea typeface="Raleway"/>
                  <a:cs typeface="Raleway"/>
                  <a:sym typeface="Raleway"/>
                </a:rPr>
                <a:t>Salmo 101: 3</a:t>
              </a:r>
            </a:p>
          </p:txBody>
        </p:sp>
      </p:grpSp>
      <p:sp>
        <p:nvSpPr>
          <p:cNvPr name="Freeform 7" id="7"/>
          <p:cNvSpPr/>
          <p:nvPr/>
        </p:nvSpPr>
        <p:spPr>
          <a:xfrm flipH="false" flipV="false" rot="0">
            <a:off x="9683659" y="1216810"/>
            <a:ext cx="831315" cy="574309"/>
          </a:xfrm>
          <a:custGeom>
            <a:avLst/>
            <a:gdLst/>
            <a:ahLst/>
            <a:cxnLst/>
            <a:rect r="r" b="b" t="t" l="l"/>
            <a:pathLst>
              <a:path h="574309" w="831315">
                <a:moveTo>
                  <a:pt x="0" y="0"/>
                </a:moveTo>
                <a:lnTo>
                  <a:pt x="831315" y="0"/>
                </a:lnTo>
                <a:lnTo>
                  <a:pt x="831315" y="574309"/>
                </a:lnTo>
                <a:lnTo>
                  <a:pt x="0" y="5743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9507747" y="9428832"/>
            <a:ext cx="7264785" cy="1341127"/>
            <a:chOff x="0" y="0"/>
            <a:chExt cx="9686380" cy="1788169"/>
          </a:xfrm>
        </p:grpSpPr>
        <p:sp>
          <p:nvSpPr>
            <p:cNvPr name="TextBox 9" id="9"/>
            <p:cNvSpPr txBox="true"/>
            <p:nvPr/>
          </p:nvSpPr>
          <p:spPr>
            <a:xfrm rot="0">
              <a:off x="0" y="-38100"/>
              <a:ext cx="9686380" cy="699008"/>
            </a:xfrm>
            <a:prstGeom prst="rect">
              <a:avLst/>
            </a:prstGeom>
          </p:spPr>
          <p:txBody>
            <a:bodyPr anchor="t" rtlCol="false" tIns="0" lIns="0" bIns="0" rIns="0">
              <a:spAutoFit/>
            </a:bodyPr>
            <a:lstStyle/>
            <a:p>
              <a:pPr algn="l" marL="0" indent="0" lvl="0">
                <a:lnSpc>
                  <a:spcPts val="4257"/>
                </a:lnSpc>
              </a:pPr>
            </a:p>
          </p:txBody>
        </p:sp>
        <p:sp>
          <p:nvSpPr>
            <p:cNvPr name="TextBox 10" id="10"/>
            <p:cNvSpPr txBox="true"/>
            <p:nvPr/>
          </p:nvSpPr>
          <p:spPr>
            <a:xfrm rot="0">
              <a:off x="0" y="1049028"/>
              <a:ext cx="8308698" cy="739141"/>
            </a:xfrm>
            <a:prstGeom prst="rect">
              <a:avLst/>
            </a:prstGeom>
          </p:spPr>
          <p:txBody>
            <a:bodyPr anchor="t" rtlCol="false" tIns="0" lIns="0" bIns="0" rIns="0">
              <a:spAutoFit/>
            </a:bodyPr>
            <a:lstStyle/>
            <a:p>
              <a:pPr algn="l" marL="0" indent="0" lvl="0">
                <a:lnSpc>
                  <a:spcPts val="4619"/>
                </a:lnSpc>
                <a:spcBef>
                  <a:spcPct val="0"/>
                </a:spcBef>
              </a:pPr>
              <a:r>
                <a:rPr lang="en-US" sz="3299" spc="-65">
                  <a:solidFill>
                    <a:srgbClr val="000000"/>
                  </a:solidFill>
                  <a:latin typeface="Raleway"/>
                  <a:ea typeface="Raleway"/>
                  <a:cs typeface="Raleway"/>
                  <a:sym typeface="Raleway"/>
                </a:rPr>
                <a:t>Salmo 101: 3</a:t>
              </a:r>
            </a:p>
          </p:txBody>
        </p:sp>
      </p:grpSp>
      <p:sp>
        <p:nvSpPr>
          <p:cNvPr name="TextBox 11" id="11"/>
          <p:cNvSpPr txBox="true"/>
          <p:nvPr/>
        </p:nvSpPr>
        <p:spPr>
          <a:xfrm rot="0">
            <a:off x="8361000" y="9561126"/>
            <a:ext cx="1909685" cy="417195"/>
          </a:xfrm>
          <a:prstGeom prst="rect">
            <a:avLst/>
          </a:prstGeom>
        </p:spPr>
        <p:txBody>
          <a:bodyPr anchor="t" rtlCol="false" tIns="0" lIns="0" bIns="0" rIns="0">
            <a:spAutoFit/>
          </a:bodyPr>
          <a:lstStyle/>
          <a:p>
            <a:pPr algn="l">
              <a:lnSpc>
                <a:spcPts val="1679"/>
              </a:lnSpc>
            </a:pPr>
          </a:p>
          <a:p>
            <a:pPr algn="l">
              <a:lnSpc>
                <a:spcPts val="1679"/>
              </a:lnSpc>
            </a:pPr>
            <a:r>
              <a:rPr lang="en-US" sz="1200">
                <a:solidFill>
                  <a:srgbClr val="000000">
                    <a:alpha val="27843"/>
                  </a:srgbClr>
                </a:solidFill>
                <a:latin typeface="Raleway"/>
                <a:ea typeface="Raleway"/>
                <a:cs typeface="Raleway"/>
                <a:sym typeface="Raleway"/>
              </a:rPr>
              <a:t>recursos-biblicos.com</a:t>
            </a:r>
          </a:p>
        </p:txBody>
      </p:sp>
    </p:spTree>
  </p:cSld>
  <p:clrMapOvr>
    <a:masterClrMapping/>
  </p:clrMapOvr>
</p:sld>
</file>

<file path=ppt/slides/slide7.xml><?xml version="1.0" encoding="utf-8"?>
<p:sld xmlns:p="http://schemas.openxmlformats.org/presentationml/2006/main" xmlns:a="http://schemas.openxmlformats.org/drawingml/2006/main">
  <p:cSld>
    <p:bg>
      <p:bgPr>
        <a:solidFill>
          <a:srgbClr val="F4F4F4"/>
        </a:solidFill>
      </p:bgPr>
    </p:bg>
    <p:spTree>
      <p:nvGrpSpPr>
        <p:cNvPr id="1" name=""/>
        <p:cNvGrpSpPr/>
        <p:nvPr/>
      </p:nvGrpSpPr>
      <p:grpSpPr>
        <a:xfrm>
          <a:off x="0" y="0"/>
          <a:ext cx="0" cy="0"/>
          <a:chOff x="0" y="0"/>
          <a:chExt cx="0" cy="0"/>
        </a:xfrm>
      </p:grpSpPr>
      <p:sp>
        <p:nvSpPr>
          <p:cNvPr name="TextBox 2" id="2"/>
          <p:cNvSpPr txBox="true"/>
          <p:nvPr/>
        </p:nvSpPr>
        <p:spPr>
          <a:xfrm rot="0">
            <a:off x="4047037" y="3528437"/>
            <a:ext cx="10193926" cy="3543935"/>
          </a:xfrm>
          <a:prstGeom prst="rect">
            <a:avLst/>
          </a:prstGeom>
        </p:spPr>
        <p:txBody>
          <a:bodyPr anchor="t" rtlCol="false" tIns="0" lIns="0" bIns="0" rIns="0">
            <a:spAutoFit/>
          </a:bodyPr>
          <a:lstStyle/>
          <a:p>
            <a:pPr algn="l">
              <a:lnSpc>
                <a:spcPts val="4759"/>
              </a:lnSpc>
            </a:pPr>
            <a:r>
              <a:rPr lang="en-US" sz="3399">
                <a:solidFill>
                  <a:srgbClr val="000000"/>
                </a:solidFill>
                <a:latin typeface="Raleway"/>
                <a:ea typeface="Raleway"/>
                <a:cs typeface="Raleway"/>
                <a:sym typeface="Raleway"/>
              </a:rPr>
              <a:t>Hoy, en medio de pantallas, redes y tentaciones visuales, necesitamos tomar la decisión de Job: </a:t>
            </a:r>
            <a:r>
              <a:rPr lang="en-US" sz="3399" i="true" b="true">
                <a:solidFill>
                  <a:srgbClr val="000000"/>
                </a:solidFill>
                <a:latin typeface="Raleway Bold Italics"/>
                <a:ea typeface="Raleway Bold Italics"/>
                <a:cs typeface="Raleway Bold Italics"/>
                <a:sym typeface="Raleway Bold Italics"/>
              </a:rPr>
              <a:t>«Hice pacto con mis ojos» (Job 31: 1).</a:t>
            </a:r>
          </a:p>
          <a:p>
            <a:pPr algn="l">
              <a:lnSpc>
                <a:spcPts val="4620"/>
              </a:lnSpc>
            </a:pPr>
          </a:p>
          <a:p>
            <a:pPr algn="l">
              <a:lnSpc>
                <a:spcPts val="4620"/>
              </a:lnSpc>
            </a:pPr>
            <a:r>
              <a:rPr lang="en-US" sz="3300">
                <a:solidFill>
                  <a:srgbClr val="000000"/>
                </a:solidFill>
                <a:latin typeface="Raleway"/>
                <a:ea typeface="Raleway"/>
                <a:cs typeface="Raleway"/>
                <a:sym typeface="Raleway"/>
              </a:rPr>
              <a:t>Pidamos a Dios en oración que santifique nuestra mirada, para ver bueno, lo puro y lo verdadero</a:t>
            </a:r>
          </a:p>
        </p:txBody>
      </p:sp>
      <p:sp>
        <p:nvSpPr>
          <p:cNvPr name="TextBox 3" id="3"/>
          <p:cNvSpPr txBox="true"/>
          <p:nvPr/>
        </p:nvSpPr>
        <p:spPr>
          <a:xfrm rot="0">
            <a:off x="7227811" y="1568973"/>
            <a:ext cx="3832378" cy="1038225"/>
          </a:xfrm>
          <a:prstGeom prst="rect">
            <a:avLst/>
          </a:prstGeom>
        </p:spPr>
        <p:txBody>
          <a:bodyPr anchor="t" rtlCol="false" tIns="0" lIns="0" bIns="0" rIns="0">
            <a:spAutoFit/>
          </a:bodyPr>
          <a:lstStyle/>
          <a:p>
            <a:pPr algn="l" marL="0" indent="0" lvl="0">
              <a:lnSpc>
                <a:spcPts val="8400"/>
              </a:lnSpc>
              <a:spcBef>
                <a:spcPct val="0"/>
              </a:spcBef>
            </a:pPr>
            <a:r>
              <a:rPr lang="en-US" sz="6000">
                <a:solidFill>
                  <a:srgbClr val="000000"/>
                </a:solidFill>
                <a:latin typeface="Raleway"/>
                <a:ea typeface="Raleway"/>
                <a:cs typeface="Raleway"/>
                <a:sym typeface="Raleway"/>
              </a:rPr>
              <a:t>ORACION</a:t>
            </a:r>
          </a:p>
        </p:txBody>
      </p:sp>
      <p:sp>
        <p:nvSpPr>
          <p:cNvPr name="TextBox 4" id="4"/>
          <p:cNvSpPr txBox="true"/>
          <p:nvPr/>
        </p:nvSpPr>
        <p:spPr>
          <a:xfrm rot="0">
            <a:off x="8361000" y="9561126"/>
            <a:ext cx="1909685" cy="417195"/>
          </a:xfrm>
          <a:prstGeom prst="rect">
            <a:avLst/>
          </a:prstGeom>
        </p:spPr>
        <p:txBody>
          <a:bodyPr anchor="t" rtlCol="false" tIns="0" lIns="0" bIns="0" rIns="0">
            <a:spAutoFit/>
          </a:bodyPr>
          <a:lstStyle/>
          <a:p>
            <a:pPr algn="l">
              <a:lnSpc>
                <a:spcPts val="1679"/>
              </a:lnSpc>
            </a:pPr>
          </a:p>
          <a:p>
            <a:pPr algn="l">
              <a:lnSpc>
                <a:spcPts val="1679"/>
              </a:lnSpc>
            </a:pPr>
            <a:r>
              <a:rPr lang="en-US" sz="1200">
                <a:solidFill>
                  <a:srgbClr val="000000">
                    <a:alpha val="27843"/>
                  </a:srgbClr>
                </a:solidFill>
                <a:latin typeface="Raleway"/>
                <a:ea typeface="Raleway"/>
                <a:cs typeface="Raleway"/>
                <a:sym typeface="Raleway"/>
              </a:rPr>
              <a:t>recursos-biblicos.com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11600355" y="0"/>
            <a:ext cx="6866573" cy="10287000"/>
          </a:xfrm>
          <a:custGeom>
            <a:avLst/>
            <a:gdLst/>
            <a:ahLst/>
            <a:cxnLst/>
            <a:rect r="r" b="b" t="t" l="l"/>
            <a:pathLst>
              <a:path h="10287000" w="6866573">
                <a:moveTo>
                  <a:pt x="0" y="0"/>
                </a:moveTo>
                <a:lnTo>
                  <a:pt x="6866572" y="0"/>
                </a:lnTo>
                <a:lnTo>
                  <a:pt x="6866572" y="10287000"/>
                </a:lnTo>
                <a:lnTo>
                  <a:pt x="0" y="10287000"/>
                </a:lnTo>
                <a:lnTo>
                  <a:pt x="0" y="0"/>
                </a:lnTo>
                <a:close/>
              </a:path>
            </a:pathLst>
          </a:custGeom>
          <a:blipFill>
            <a:blip r:embed="rId2"/>
            <a:stretch>
              <a:fillRect l="-30224" t="0" r="-73256" b="0"/>
            </a:stretch>
          </a:blipFill>
        </p:spPr>
      </p:sp>
      <p:grpSp>
        <p:nvGrpSpPr>
          <p:cNvPr name="Group 3" id="3"/>
          <p:cNvGrpSpPr/>
          <p:nvPr/>
        </p:nvGrpSpPr>
        <p:grpSpPr>
          <a:xfrm rot="0">
            <a:off x="1028700" y="396062"/>
            <a:ext cx="9491250" cy="9250558"/>
            <a:chOff x="0" y="0"/>
            <a:chExt cx="12655000" cy="12334077"/>
          </a:xfrm>
        </p:grpSpPr>
        <p:sp>
          <p:nvSpPr>
            <p:cNvPr name="TextBox 4" id="4"/>
            <p:cNvSpPr txBox="true"/>
            <p:nvPr/>
          </p:nvSpPr>
          <p:spPr>
            <a:xfrm rot="0">
              <a:off x="0" y="1500342"/>
              <a:ext cx="12655000" cy="10833735"/>
            </a:xfrm>
            <a:prstGeom prst="rect">
              <a:avLst/>
            </a:prstGeom>
          </p:spPr>
          <p:txBody>
            <a:bodyPr anchor="t" rtlCol="false" tIns="0" lIns="0" bIns="0" rIns="0">
              <a:spAutoFit/>
            </a:bodyPr>
            <a:lstStyle/>
            <a:p>
              <a:pPr algn="l" marL="0" indent="0" lvl="0">
                <a:lnSpc>
                  <a:spcPts val="4950"/>
                </a:lnSpc>
                <a:spcBef>
                  <a:spcPct val="0"/>
                </a:spcBef>
              </a:pPr>
              <a:r>
                <a:rPr lang="en-US" sz="3300">
                  <a:solidFill>
                    <a:srgbClr val="000000"/>
                  </a:solidFill>
                  <a:latin typeface="Raleway"/>
                  <a:ea typeface="Raleway"/>
                  <a:cs typeface="Raleway"/>
                  <a:sym typeface="Raleway"/>
                </a:rPr>
                <a:t>Los oídos son la sede del sentido de la audición y los portales de la fe, porque </a:t>
              </a:r>
              <a:r>
                <a:rPr lang="en-US" b="true" sz="3300">
                  <a:solidFill>
                    <a:srgbClr val="000000"/>
                  </a:solidFill>
                  <a:latin typeface="Raleway Bold"/>
                  <a:ea typeface="Raleway Bold"/>
                  <a:cs typeface="Raleway Bold"/>
                  <a:sym typeface="Raleway Bold"/>
                </a:rPr>
                <a:t>«la fe viene por el oír, y el oír por la palabra de Dios»</a:t>
              </a:r>
              <a:r>
                <a:rPr lang="en-US" sz="3300">
                  <a:solidFill>
                    <a:srgbClr val="000000"/>
                  </a:solidFill>
                  <a:latin typeface="Raleway"/>
                  <a:ea typeface="Raleway"/>
                  <a:cs typeface="Raleway"/>
                  <a:sym typeface="Raleway"/>
                </a:rPr>
                <a:t> (Romanos 10: 17). Pero también pueden ser puerta del mal si prestamos atención al chisme, la crítica o la duda. Estando en esta mañana en la presencia de Dios, recibe de él la más efusiva bienvenida. Hoy escucharemos una música especial que nos recuerde que solo la voz de Dios merece nuestra atención. Ante un mundo que rechaza abiertamente a Jesús, Dios ha levantado una iglesia que siempre lo alabará. Por eso cantamos a Cristo, aunque el mundo menosprecie su amor</a:t>
              </a:r>
            </a:p>
          </p:txBody>
        </p:sp>
        <p:sp>
          <p:nvSpPr>
            <p:cNvPr name="TextBox 5" id="5"/>
            <p:cNvSpPr txBox="true"/>
            <p:nvPr/>
          </p:nvSpPr>
          <p:spPr>
            <a:xfrm rot="0">
              <a:off x="0" y="0"/>
              <a:ext cx="8386945" cy="1206500"/>
            </a:xfrm>
            <a:prstGeom prst="rect">
              <a:avLst/>
            </a:prstGeom>
          </p:spPr>
          <p:txBody>
            <a:bodyPr anchor="t" rtlCol="false" tIns="0" lIns="0" bIns="0" rIns="0">
              <a:spAutoFit/>
            </a:bodyPr>
            <a:lstStyle/>
            <a:p>
              <a:pPr algn="l" marL="0" indent="0" lvl="0">
                <a:lnSpc>
                  <a:spcPts val="7199"/>
                </a:lnSpc>
                <a:spcBef>
                  <a:spcPct val="0"/>
                </a:spcBef>
              </a:pPr>
              <a:r>
                <a:rPr lang="en-US" sz="5999">
                  <a:solidFill>
                    <a:srgbClr val="000000"/>
                  </a:solidFill>
                  <a:latin typeface="Raleway"/>
                  <a:ea typeface="Raleway"/>
                  <a:cs typeface="Raleway"/>
                  <a:sym typeface="Raleway"/>
                </a:rPr>
                <a:t>LOS OIDOS</a:t>
              </a:r>
            </a:p>
          </p:txBody>
        </p:sp>
      </p:grpSp>
      <p:sp>
        <p:nvSpPr>
          <p:cNvPr name="TextBox 6" id="6"/>
          <p:cNvSpPr txBox="true"/>
          <p:nvPr/>
        </p:nvSpPr>
        <p:spPr>
          <a:xfrm rot="0">
            <a:off x="8361000" y="9561126"/>
            <a:ext cx="1909685" cy="417195"/>
          </a:xfrm>
          <a:prstGeom prst="rect">
            <a:avLst/>
          </a:prstGeom>
        </p:spPr>
        <p:txBody>
          <a:bodyPr anchor="t" rtlCol="false" tIns="0" lIns="0" bIns="0" rIns="0">
            <a:spAutoFit/>
          </a:bodyPr>
          <a:lstStyle/>
          <a:p>
            <a:pPr algn="l">
              <a:lnSpc>
                <a:spcPts val="1679"/>
              </a:lnSpc>
            </a:pPr>
          </a:p>
          <a:p>
            <a:pPr algn="l">
              <a:lnSpc>
                <a:spcPts val="1679"/>
              </a:lnSpc>
            </a:pPr>
            <a:r>
              <a:rPr lang="en-US" sz="1200">
                <a:solidFill>
                  <a:srgbClr val="000000">
                    <a:alpha val="27843"/>
                  </a:srgbClr>
                </a:solidFill>
                <a:latin typeface="Raleway"/>
                <a:ea typeface="Raleway"/>
                <a:cs typeface="Raleway"/>
                <a:sym typeface="Raleway"/>
              </a:rPr>
              <a:t>recursos-biblicos.com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grpSp>
        <p:nvGrpSpPr>
          <p:cNvPr name="Group 2" id="2"/>
          <p:cNvGrpSpPr/>
          <p:nvPr/>
        </p:nvGrpSpPr>
        <p:grpSpPr>
          <a:xfrm rot="0">
            <a:off x="1472461" y="1356985"/>
            <a:ext cx="15507234" cy="7627748"/>
            <a:chOff x="0" y="0"/>
            <a:chExt cx="4084210" cy="2008954"/>
          </a:xfrm>
        </p:grpSpPr>
        <p:sp>
          <p:nvSpPr>
            <p:cNvPr name="Freeform 3" id="3"/>
            <p:cNvSpPr/>
            <p:nvPr/>
          </p:nvSpPr>
          <p:spPr>
            <a:xfrm flipH="false" flipV="false" rot="0">
              <a:off x="0" y="0"/>
              <a:ext cx="4084210" cy="2008954"/>
            </a:xfrm>
            <a:custGeom>
              <a:avLst/>
              <a:gdLst/>
              <a:ahLst/>
              <a:cxnLst/>
              <a:rect r="r" b="b" t="t" l="l"/>
              <a:pathLst>
                <a:path h="2008954" w="4084210">
                  <a:moveTo>
                    <a:pt x="0" y="0"/>
                  </a:moveTo>
                  <a:lnTo>
                    <a:pt x="4084210" y="0"/>
                  </a:lnTo>
                  <a:lnTo>
                    <a:pt x="4084210" y="2008954"/>
                  </a:lnTo>
                  <a:lnTo>
                    <a:pt x="0" y="2008954"/>
                  </a:lnTo>
                  <a:close/>
                </a:path>
              </a:pathLst>
            </a:custGeom>
            <a:solidFill>
              <a:srgbClr val="998F8B">
                <a:alpha val="83922"/>
              </a:srgbClr>
            </a:solidFill>
          </p:spPr>
        </p:sp>
        <p:sp>
          <p:nvSpPr>
            <p:cNvPr name="TextBox 4" id="4"/>
            <p:cNvSpPr txBox="true"/>
            <p:nvPr/>
          </p:nvSpPr>
          <p:spPr>
            <a:xfrm>
              <a:off x="0" y="-38100"/>
              <a:ext cx="4084210" cy="2047054"/>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6788938" y="6534227"/>
            <a:ext cx="4710124" cy="2450506"/>
          </a:xfrm>
          <a:custGeom>
            <a:avLst/>
            <a:gdLst/>
            <a:ahLst/>
            <a:cxnLst/>
            <a:rect r="r" b="b" t="t" l="l"/>
            <a:pathLst>
              <a:path h="2450506" w="4710124">
                <a:moveTo>
                  <a:pt x="0" y="0"/>
                </a:moveTo>
                <a:lnTo>
                  <a:pt x="4710124" y="0"/>
                </a:lnTo>
                <a:lnTo>
                  <a:pt x="4710124" y="2450506"/>
                </a:lnTo>
                <a:lnTo>
                  <a:pt x="0" y="2450506"/>
                </a:lnTo>
                <a:lnTo>
                  <a:pt x="0" y="0"/>
                </a:lnTo>
                <a:close/>
              </a:path>
            </a:pathLst>
          </a:custGeom>
          <a:blipFill>
            <a:blip r:embed="rId2"/>
            <a:stretch>
              <a:fillRect l="-1650" t="0" r="-1650" b="0"/>
            </a:stretch>
          </a:blipFill>
        </p:spPr>
      </p:sp>
      <p:sp>
        <p:nvSpPr>
          <p:cNvPr name="TextBox 6" id="6"/>
          <p:cNvSpPr txBox="true"/>
          <p:nvPr/>
        </p:nvSpPr>
        <p:spPr>
          <a:xfrm rot="0">
            <a:off x="4538858" y="3628948"/>
            <a:ext cx="7247612" cy="1038225"/>
          </a:xfrm>
          <a:prstGeom prst="rect">
            <a:avLst/>
          </a:prstGeom>
        </p:spPr>
        <p:txBody>
          <a:bodyPr anchor="t" rtlCol="false" tIns="0" lIns="0" bIns="0" rIns="0">
            <a:spAutoFit/>
          </a:bodyPr>
          <a:lstStyle/>
          <a:p>
            <a:pPr algn="l" marL="0" indent="0" lvl="0">
              <a:lnSpc>
                <a:spcPts val="8400"/>
              </a:lnSpc>
              <a:spcBef>
                <a:spcPct val="0"/>
              </a:spcBef>
            </a:pPr>
            <a:r>
              <a:rPr lang="en-US" sz="6000">
                <a:solidFill>
                  <a:srgbClr val="000000"/>
                </a:solidFill>
                <a:latin typeface="Raleway"/>
                <a:ea typeface="Raleway"/>
                <a:cs typeface="Raleway"/>
                <a:sym typeface="Raleway"/>
              </a:rPr>
              <a:t>MUSICA ESPECIAL</a:t>
            </a:r>
          </a:p>
        </p:txBody>
      </p:sp>
      <p:sp>
        <p:nvSpPr>
          <p:cNvPr name="TextBox 7" id="7"/>
          <p:cNvSpPr txBox="true"/>
          <p:nvPr/>
        </p:nvSpPr>
        <p:spPr>
          <a:xfrm rot="0">
            <a:off x="8361000" y="9561126"/>
            <a:ext cx="1909685" cy="417195"/>
          </a:xfrm>
          <a:prstGeom prst="rect">
            <a:avLst/>
          </a:prstGeom>
        </p:spPr>
        <p:txBody>
          <a:bodyPr anchor="t" rtlCol="false" tIns="0" lIns="0" bIns="0" rIns="0">
            <a:spAutoFit/>
          </a:bodyPr>
          <a:lstStyle/>
          <a:p>
            <a:pPr algn="l">
              <a:lnSpc>
                <a:spcPts val="1679"/>
              </a:lnSpc>
            </a:pPr>
          </a:p>
          <a:p>
            <a:pPr algn="l">
              <a:lnSpc>
                <a:spcPts val="1679"/>
              </a:lnSpc>
            </a:pPr>
            <a:r>
              <a:rPr lang="en-US" sz="1200">
                <a:solidFill>
                  <a:srgbClr val="000000">
                    <a:alpha val="27843"/>
                  </a:srgbClr>
                </a:solidFill>
                <a:latin typeface="Raleway"/>
                <a:ea typeface="Raleway"/>
                <a:cs typeface="Raleway"/>
                <a:sym typeface="Raleway"/>
              </a:rPr>
              <a:t>recursos-biblicos.com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DAHKzoJW0lw</dc:identifier>
  <dcterms:modified xsi:type="dcterms:W3CDTF">2011-08-01T06:04:30Z</dcterms:modified>
  <cp:revision>1</cp:revision>
  <dc:title>Programa DIA PPT 30-05-26</dc:title>
</cp:coreProperties>
</file>