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League Spartan" charset="1" panose="00000800000000000000"/>
      <p:regular r:id="rId23"/>
    </p:embeddedFont>
    <p:embeddedFont>
      <p:font typeface="Raleway Bold" charset="1" panose="00000000000000000000"/>
      <p:regular r:id="rId24"/>
    </p:embeddedFont>
    <p:embeddedFont>
      <p:font typeface="Raleway"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3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3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4E1F6"/>
        </a:solidFill>
      </p:bgPr>
    </p:bg>
    <p:spTree>
      <p:nvGrpSpPr>
        <p:cNvPr id="1" name=""/>
        <p:cNvGrpSpPr/>
        <p:nvPr/>
      </p:nvGrpSpPr>
      <p:grpSpPr>
        <a:xfrm>
          <a:off x="0" y="0"/>
          <a:ext cx="0" cy="0"/>
          <a:chOff x="0" y="0"/>
          <a:chExt cx="0" cy="0"/>
        </a:xfrm>
      </p:grpSpPr>
      <p:sp>
        <p:nvSpPr>
          <p:cNvPr name="Freeform 2" id="2"/>
          <p:cNvSpPr/>
          <p:nvPr/>
        </p:nvSpPr>
        <p:spPr>
          <a:xfrm flipH="false" flipV="false" rot="0">
            <a:off x="16375961" y="3791277"/>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318561" y="636562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925644">
            <a:off x="-1308266" y="2228127"/>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true" rot="0">
            <a:off x="-183904" y="-164974"/>
            <a:ext cx="4114800" cy="4114800"/>
          </a:xfrm>
          <a:custGeom>
            <a:avLst/>
            <a:gdLst/>
            <a:ahLst/>
            <a:cxnLst/>
            <a:rect r="r" b="b" t="t" l="l"/>
            <a:pathLst>
              <a:path h="4114800" w="4114800">
                <a:moveTo>
                  <a:pt x="4114800" y="4114800"/>
                </a:moveTo>
                <a:lnTo>
                  <a:pt x="0" y="4114800"/>
                </a:lnTo>
                <a:lnTo>
                  <a:pt x="0" y="0"/>
                </a:lnTo>
                <a:lnTo>
                  <a:pt x="4114800" y="0"/>
                </a:lnTo>
                <a:lnTo>
                  <a:pt x="4114800"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823226" y="3834808"/>
            <a:ext cx="12641548" cy="1209675"/>
          </a:xfrm>
          <a:prstGeom prst="rect">
            <a:avLst/>
          </a:prstGeom>
        </p:spPr>
        <p:txBody>
          <a:bodyPr anchor="t" rtlCol="false" tIns="0" lIns="0" bIns="0" rIns="0">
            <a:spAutoFit/>
          </a:bodyPr>
          <a:lstStyle/>
          <a:p>
            <a:pPr algn="ctr" marL="0" indent="0" lvl="0">
              <a:lnSpc>
                <a:spcPts val="9599"/>
              </a:lnSpc>
              <a:spcBef>
                <a:spcPct val="0"/>
              </a:spcBef>
            </a:pPr>
            <a:r>
              <a:rPr lang="en-US" sz="7999" spc="559">
                <a:solidFill>
                  <a:srgbClr val="3D5E89"/>
                </a:solidFill>
                <a:latin typeface="League Spartan"/>
                <a:ea typeface="League Spartan"/>
                <a:cs typeface="League Spartan"/>
                <a:sym typeface="League Spartan"/>
              </a:rPr>
              <a:t>HABLAR DE CRISTO</a:t>
            </a:r>
          </a:p>
        </p:txBody>
      </p:sp>
      <p:sp>
        <p:nvSpPr>
          <p:cNvPr name="TextBox 7" id="7"/>
          <p:cNvSpPr txBox="true"/>
          <p:nvPr/>
        </p:nvSpPr>
        <p:spPr>
          <a:xfrm rot="0">
            <a:off x="5533456" y="1759076"/>
            <a:ext cx="7221088" cy="1573530"/>
          </a:xfrm>
          <a:prstGeom prst="rect">
            <a:avLst/>
          </a:prstGeom>
        </p:spPr>
        <p:txBody>
          <a:bodyPr anchor="t" rtlCol="false" tIns="0" lIns="0" bIns="0" rIns="0">
            <a:spAutoFit/>
          </a:bodyPr>
          <a:lstStyle/>
          <a:p>
            <a:pPr algn="ctr" marL="0" indent="0" lvl="0">
              <a:lnSpc>
                <a:spcPts val="6300"/>
              </a:lnSpc>
              <a:spcBef>
                <a:spcPct val="0"/>
              </a:spcBef>
            </a:pPr>
            <a:r>
              <a:rPr lang="en-US" b="true" sz="4200">
                <a:solidFill>
                  <a:srgbClr val="3D5E89"/>
                </a:solidFill>
                <a:latin typeface="League Spartan"/>
                <a:ea typeface="League Spartan"/>
                <a:cs typeface="League Spartan"/>
                <a:sym typeface="League Spartan"/>
              </a:rPr>
              <a:t>Evangelismo personal y discipulado</a:t>
            </a:r>
          </a:p>
        </p:txBody>
      </p:sp>
      <p:sp>
        <p:nvSpPr>
          <p:cNvPr name="TextBox 8" id="8"/>
          <p:cNvSpPr txBox="true"/>
          <p:nvPr/>
        </p:nvSpPr>
        <p:spPr>
          <a:xfrm rot="0">
            <a:off x="3129087" y="7106929"/>
            <a:ext cx="12029827" cy="417195"/>
          </a:xfrm>
          <a:prstGeom prst="rect">
            <a:avLst/>
          </a:prstGeom>
        </p:spPr>
        <p:txBody>
          <a:bodyPr anchor="t" rtlCol="false" tIns="0" lIns="0" bIns="0" rIns="0">
            <a:spAutoFit/>
          </a:bodyPr>
          <a:lstStyle/>
          <a:p>
            <a:pPr algn="ctr" marL="0" indent="0" lvl="0">
              <a:lnSpc>
                <a:spcPts val="3450"/>
              </a:lnSpc>
              <a:spcBef>
                <a:spcPct val="0"/>
              </a:spcBef>
            </a:pPr>
            <a:r>
              <a:rPr lang="en-US" b="true" sz="2300">
                <a:solidFill>
                  <a:srgbClr val="3D5E89"/>
                </a:solidFill>
                <a:latin typeface="League Spartan"/>
                <a:ea typeface="League Spartan"/>
                <a:cs typeface="League Spartan"/>
                <a:sym typeface="League Spartan"/>
              </a:rPr>
              <a:t>Programa de Escuela Sabática</a:t>
            </a:r>
          </a:p>
        </p:txBody>
      </p:sp>
      <p:sp>
        <p:nvSpPr>
          <p:cNvPr name="TextBox 9" id="9"/>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TextBox 2" id="2"/>
          <p:cNvSpPr txBox="true"/>
          <p:nvPr/>
        </p:nvSpPr>
        <p:spPr>
          <a:xfrm rot="0">
            <a:off x="9144000" y="5514975"/>
            <a:ext cx="7422454" cy="819150"/>
          </a:xfrm>
          <a:prstGeom prst="rect">
            <a:avLst/>
          </a:prstGeom>
        </p:spPr>
        <p:txBody>
          <a:bodyPr anchor="t" rtlCol="false" tIns="0" lIns="0" bIns="0" rIns="0">
            <a:spAutoFit/>
          </a:bodyPr>
          <a:lstStyle/>
          <a:p>
            <a:pPr algn="l" marL="0" indent="0" lvl="0">
              <a:lnSpc>
                <a:spcPts val="6750"/>
              </a:lnSpc>
              <a:spcBef>
                <a:spcPct val="0"/>
              </a:spcBef>
            </a:pPr>
            <a:r>
              <a:rPr lang="en-US" sz="4500">
                <a:solidFill>
                  <a:srgbClr val="3D5E89"/>
                </a:solidFill>
                <a:latin typeface="Raleway"/>
                <a:ea typeface="Raleway"/>
                <a:cs typeface="Raleway"/>
                <a:sym typeface="Raleway"/>
              </a:rPr>
              <a:t>“E</a:t>
            </a:r>
            <a:r>
              <a:rPr lang="en-US" sz="4500" u="none">
                <a:solidFill>
                  <a:srgbClr val="3D5E89"/>
                </a:solidFill>
                <a:latin typeface="Raleway"/>
                <a:ea typeface="Raleway"/>
                <a:cs typeface="Raleway"/>
                <a:sym typeface="Raleway"/>
              </a:rPr>
              <a:t>l Señor del sábado”</a:t>
            </a:r>
          </a:p>
        </p:txBody>
      </p:sp>
      <p:sp>
        <p:nvSpPr>
          <p:cNvPr name="Freeform 3" id="3"/>
          <p:cNvSpPr/>
          <p:nvPr/>
        </p:nvSpPr>
        <p:spPr>
          <a:xfrm flipH="false" flipV="false" rot="-10708336">
            <a:off x="-1796822" y="1666931"/>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205081" y="-1223122"/>
            <a:ext cx="4223721" cy="4223721"/>
          </a:xfrm>
          <a:custGeom>
            <a:avLst/>
            <a:gdLst/>
            <a:ahLst/>
            <a:cxnLst/>
            <a:rect r="r" b="b" t="t" l="l"/>
            <a:pathLst>
              <a:path h="4223721" w="4223721">
                <a:moveTo>
                  <a:pt x="4223722" y="4223721"/>
                </a:moveTo>
                <a:lnTo>
                  <a:pt x="0" y="4223721"/>
                </a:lnTo>
                <a:lnTo>
                  <a:pt x="0" y="0"/>
                </a:lnTo>
                <a:lnTo>
                  <a:pt x="4223722" y="0"/>
                </a:lnTo>
                <a:lnTo>
                  <a:pt x="4223722" y="422372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646504" y="1972945"/>
            <a:ext cx="6937690" cy="1741805"/>
          </a:xfrm>
          <a:prstGeom prst="rect">
            <a:avLst/>
          </a:prstGeom>
        </p:spPr>
        <p:txBody>
          <a:bodyPr anchor="t" rtlCol="false" tIns="0" lIns="0" bIns="0" rIns="0">
            <a:spAutoFit/>
          </a:bodyPr>
          <a:lstStyle/>
          <a:p>
            <a:pPr algn="l" marL="0" indent="0" lvl="0">
              <a:lnSpc>
                <a:spcPts val="6700"/>
              </a:lnSpc>
            </a:pPr>
            <a:r>
              <a:rPr lang="en-US" b="true" sz="6700">
                <a:solidFill>
                  <a:srgbClr val="3D5E89"/>
                </a:solidFill>
                <a:latin typeface="League Spartan"/>
                <a:ea typeface="League Spartan"/>
                <a:cs typeface="League Spartan"/>
                <a:sym typeface="League Spartan"/>
              </a:rPr>
              <a:t>Informe Misionero</a:t>
            </a:r>
          </a:p>
        </p:txBody>
      </p:sp>
      <p:grpSp>
        <p:nvGrpSpPr>
          <p:cNvPr name="Group 6" id="6"/>
          <p:cNvGrpSpPr/>
          <p:nvPr/>
        </p:nvGrpSpPr>
        <p:grpSpPr>
          <a:xfrm rot="0">
            <a:off x="2193469" y="4114487"/>
            <a:ext cx="6209106" cy="5143500"/>
            <a:chOff x="0" y="0"/>
            <a:chExt cx="8278808" cy="6858000"/>
          </a:xfrm>
        </p:grpSpPr>
        <p:pic>
          <p:nvPicPr>
            <p:cNvPr name="Picture 7" id="7"/>
            <p:cNvPicPr>
              <a:picLocks noChangeAspect="true"/>
            </p:cNvPicPr>
            <p:nvPr/>
          </p:nvPicPr>
          <p:blipFill>
            <a:blip r:embed="rId6"/>
            <a:srcRect l="17516" t="0" r="17516" b="0"/>
            <a:stretch>
              <a:fillRect/>
            </a:stretch>
          </p:blipFill>
          <p:spPr>
            <a:xfrm flipH="false" flipV="false">
              <a:off x="0" y="0"/>
              <a:ext cx="8278808" cy="6858000"/>
            </a:xfrm>
            <a:prstGeom prst="rect">
              <a:avLst/>
            </a:prstGeom>
          </p:spPr>
        </p:pic>
      </p:grpSp>
      <p:sp>
        <p:nvSpPr>
          <p:cNvPr name="TextBox 8" id="8"/>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TextBox 2" id="2"/>
          <p:cNvSpPr txBox="true"/>
          <p:nvPr/>
        </p:nvSpPr>
        <p:spPr>
          <a:xfrm rot="0">
            <a:off x="1882683" y="1363745"/>
            <a:ext cx="14084886" cy="923925"/>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3D5E89"/>
                </a:solidFill>
                <a:latin typeface="League Spartan"/>
                <a:ea typeface="League Spartan"/>
                <a:cs typeface="League Spartan"/>
                <a:sym typeface="League Spartan"/>
              </a:rPr>
              <a:t>Predica el evangelio</a:t>
            </a:r>
          </a:p>
        </p:txBody>
      </p:sp>
      <p:sp>
        <p:nvSpPr>
          <p:cNvPr name="Freeform 3" id="3"/>
          <p:cNvSpPr/>
          <p:nvPr/>
        </p:nvSpPr>
        <p:spPr>
          <a:xfrm flipH="false" flipV="false" rot="-10708336">
            <a:off x="-1674902" y="1806892"/>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537897" y="-554514"/>
            <a:ext cx="4223721" cy="4223721"/>
          </a:xfrm>
          <a:custGeom>
            <a:avLst/>
            <a:gdLst/>
            <a:ahLst/>
            <a:cxnLst/>
            <a:rect r="r" b="b" t="t" l="l"/>
            <a:pathLst>
              <a:path h="4223721" w="4223721">
                <a:moveTo>
                  <a:pt x="4223721" y="4223722"/>
                </a:moveTo>
                <a:lnTo>
                  <a:pt x="0" y="4223722"/>
                </a:lnTo>
                <a:lnTo>
                  <a:pt x="0" y="0"/>
                </a:lnTo>
                <a:lnTo>
                  <a:pt x="4223721" y="0"/>
                </a:lnTo>
                <a:lnTo>
                  <a:pt x="4223721" y="422372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188639" y="669226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99048" y="3782430"/>
            <a:ext cx="7242095" cy="4262551"/>
            <a:chOff x="0" y="0"/>
            <a:chExt cx="1907383" cy="1122647"/>
          </a:xfrm>
        </p:grpSpPr>
        <p:sp>
          <p:nvSpPr>
            <p:cNvPr name="Freeform 7" id="7"/>
            <p:cNvSpPr/>
            <p:nvPr/>
          </p:nvSpPr>
          <p:spPr>
            <a:xfrm flipH="false" flipV="false" rot="0">
              <a:off x="0" y="0"/>
              <a:ext cx="1907383" cy="1122647"/>
            </a:xfrm>
            <a:custGeom>
              <a:avLst/>
              <a:gdLst/>
              <a:ahLst/>
              <a:cxnLst/>
              <a:rect r="r" b="b" t="t" l="l"/>
              <a:pathLst>
                <a:path h="1122647" w="1907383">
                  <a:moveTo>
                    <a:pt x="54520" y="0"/>
                  </a:moveTo>
                  <a:lnTo>
                    <a:pt x="1852863" y="0"/>
                  </a:lnTo>
                  <a:cubicBezTo>
                    <a:pt x="1867323" y="0"/>
                    <a:pt x="1881190" y="5744"/>
                    <a:pt x="1891415" y="15968"/>
                  </a:cubicBezTo>
                  <a:cubicBezTo>
                    <a:pt x="1901639" y="26193"/>
                    <a:pt x="1907383" y="40060"/>
                    <a:pt x="1907383" y="54520"/>
                  </a:cubicBezTo>
                  <a:lnTo>
                    <a:pt x="1907383" y="1068127"/>
                  </a:lnTo>
                  <a:cubicBezTo>
                    <a:pt x="1907383" y="1082587"/>
                    <a:pt x="1901639" y="1096454"/>
                    <a:pt x="1891415" y="1106679"/>
                  </a:cubicBezTo>
                  <a:cubicBezTo>
                    <a:pt x="1881190" y="1116903"/>
                    <a:pt x="1867323" y="1122647"/>
                    <a:pt x="1852863" y="1122647"/>
                  </a:cubicBezTo>
                  <a:lnTo>
                    <a:pt x="54520" y="1122647"/>
                  </a:lnTo>
                  <a:cubicBezTo>
                    <a:pt x="40060" y="1122647"/>
                    <a:pt x="26193" y="1116903"/>
                    <a:pt x="15968" y="1106679"/>
                  </a:cubicBezTo>
                  <a:cubicBezTo>
                    <a:pt x="5744" y="1096454"/>
                    <a:pt x="0" y="1082587"/>
                    <a:pt x="0" y="1068127"/>
                  </a:cubicBezTo>
                  <a:lnTo>
                    <a:pt x="0" y="54520"/>
                  </a:lnTo>
                  <a:cubicBezTo>
                    <a:pt x="0" y="40060"/>
                    <a:pt x="5744" y="26193"/>
                    <a:pt x="15968" y="15968"/>
                  </a:cubicBezTo>
                  <a:cubicBezTo>
                    <a:pt x="26193" y="5744"/>
                    <a:pt x="40060" y="0"/>
                    <a:pt x="54520" y="0"/>
                  </a:cubicBezTo>
                  <a:close/>
                </a:path>
              </a:pathLst>
            </a:custGeom>
            <a:solidFill>
              <a:srgbClr val="8CA9D8"/>
            </a:solidFill>
          </p:spPr>
        </p:sp>
        <p:sp>
          <p:nvSpPr>
            <p:cNvPr name="TextBox 8" id="8"/>
            <p:cNvSpPr txBox="true"/>
            <p:nvPr/>
          </p:nvSpPr>
          <p:spPr>
            <a:xfrm>
              <a:off x="0" y="-38100"/>
              <a:ext cx="1907383" cy="116074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010242" y="0"/>
            <a:ext cx="3698177" cy="4114800"/>
          </a:xfrm>
          <a:custGeom>
            <a:avLst/>
            <a:gdLst/>
            <a:ahLst/>
            <a:cxnLst/>
            <a:rect r="r" b="b" t="t" l="l"/>
            <a:pathLst>
              <a:path h="4114800" w="3698177">
                <a:moveTo>
                  <a:pt x="0" y="0"/>
                </a:moveTo>
                <a:lnTo>
                  <a:pt x="3698176" y="0"/>
                </a:lnTo>
                <a:lnTo>
                  <a:pt x="369817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9443064" y="3858521"/>
            <a:ext cx="7232450" cy="3981450"/>
          </a:xfrm>
          <a:prstGeom prst="rect">
            <a:avLst/>
          </a:prstGeom>
        </p:spPr>
        <p:txBody>
          <a:bodyPr anchor="t" rtlCol="false" tIns="0" lIns="0" bIns="0" rIns="0">
            <a:spAutoFit/>
          </a:bodyPr>
          <a:lstStyle/>
          <a:p>
            <a:pPr algn="ctr" marL="0" indent="0" lvl="0">
              <a:lnSpc>
                <a:spcPts val="4500"/>
              </a:lnSpc>
              <a:spcBef>
                <a:spcPct val="0"/>
              </a:spcBef>
            </a:pPr>
            <a:r>
              <a:rPr lang="en-US" sz="3000">
                <a:solidFill>
                  <a:srgbClr val="3D5E89"/>
                </a:solidFill>
                <a:latin typeface="Raleway"/>
                <a:ea typeface="Raleway"/>
                <a:cs typeface="Raleway"/>
                <a:sym typeface="Raleway"/>
              </a:rPr>
              <a:t>Compartir la Palabra es el corazón del evangelismo. Pero predicar no significa discutir, sino contar lo que Cristo ha hecho por nosotros. Cada testimonio personal es un sermón vivo. No tenemos que saberlo todo, solo contar lo que sabemos: que Jesús transforma vidas.</a:t>
            </a:r>
          </a:p>
        </p:txBody>
      </p:sp>
      <p:sp>
        <p:nvSpPr>
          <p:cNvPr name="TextBox 11" id="11"/>
          <p:cNvSpPr txBox="true"/>
          <p:nvPr/>
        </p:nvSpPr>
        <p:spPr>
          <a:xfrm rot="0">
            <a:off x="1492827" y="4140424"/>
            <a:ext cx="6254536" cy="2933700"/>
          </a:xfrm>
          <a:prstGeom prst="rect">
            <a:avLst/>
          </a:prstGeom>
        </p:spPr>
        <p:txBody>
          <a:bodyPr anchor="t" rtlCol="false" tIns="0" lIns="0" bIns="0" rIns="0">
            <a:spAutoFit/>
          </a:bodyPr>
          <a:lstStyle/>
          <a:p>
            <a:pPr algn="l">
              <a:lnSpc>
                <a:spcPts val="5249"/>
              </a:lnSpc>
            </a:pPr>
            <a:r>
              <a:rPr lang="en-US" sz="3499" b="true">
                <a:solidFill>
                  <a:srgbClr val="FFFFFF"/>
                </a:solidFill>
                <a:latin typeface="Raleway Bold"/>
                <a:ea typeface="Raleway Bold"/>
                <a:cs typeface="Raleway Bold"/>
                <a:sym typeface="Raleway Bold"/>
              </a:rPr>
              <a:t>2 Timoteo 4: 1</a:t>
            </a:r>
          </a:p>
          <a:p>
            <a:pPr algn="l">
              <a:lnSpc>
                <a:spcPts val="4500"/>
              </a:lnSpc>
            </a:pPr>
            <a:r>
              <a:rPr lang="en-US" sz="3000">
                <a:solidFill>
                  <a:srgbClr val="FFFFFF"/>
                </a:solidFill>
                <a:latin typeface="Raleway"/>
                <a:ea typeface="Raleway"/>
                <a:cs typeface="Raleway"/>
                <a:sym typeface="Raleway"/>
              </a:rPr>
              <a:t>“Te encarezco del</a:t>
            </a:r>
            <a:r>
              <a:rPr lang="en-US" sz="3000">
                <a:solidFill>
                  <a:srgbClr val="FFFFFF"/>
                </a:solidFill>
                <a:latin typeface="Raleway"/>
                <a:ea typeface="Raleway"/>
                <a:cs typeface="Raleway"/>
                <a:sym typeface="Raleway"/>
              </a:rPr>
              <a:t>ante de Dios y del Señor Jesucristo, que juzgará a los vivos y a los muertos en su manifestación y en su reino.”</a:t>
            </a:r>
          </a:p>
        </p:txBody>
      </p:sp>
      <p:sp>
        <p:nvSpPr>
          <p:cNvPr name="TextBox 12" id="12"/>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4E1F6"/>
        </a:solidFill>
      </p:bgPr>
    </p:bg>
    <p:spTree>
      <p:nvGrpSpPr>
        <p:cNvPr id="1" name=""/>
        <p:cNvGrpSpPr/>
        <p:nvPr/>
      </p:nvGrpSpPr>
      <p:grpSpPr>
        <a:xfrm>
          <a:off x="0" y="0"/>
          <a:ext cx="0" cy="0"/>
          <a:chOff x="0" y="0"/>
          <a:chExt cx="0" cy="0"/>
        </a:xfrm>
      </p:grpSpPr>
      <p:sp>
        <p:nvSpPr>
          <p:cNvPr name="Freeform 2" id="2"/>
          <p:cNvSpPr/>
          <p:nvPr/>
        </p:nvSpPr>
        <p:spPr>
          <a:xfrm flipH="false" flipV="false" rot="-10708336">
            <a:off x="-3066093" y="-1258023"/>
            <a:ext cx="4978964" cy="6413186"/>
          </a:xfrm>
          <a:custGeom>
            <a:avLst/>
            <a:gdLst/>
            <a:ahLst/>
            <a:cxnLst/>
            <a:rect r="r" b="b" t="t" l="l"/>
            <a:pathLst>
              <a:path h="6413186" w="4978964">
                <a:moveTo>
                  <a:pt x="0" y="0"/>
                </a:moveTo>
                <a:lnTo>
                  <a:pt x="4978964" y="0"/>
                </a:lnTo>
                <a:lnTo>
                  <a:pt x="4978964" y="6413186"/>
                </a:lnTo>
                <a:lnTo>
                  <a:pt x="0" y="64131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492200" y="4979451"/>
            <a:ext cx="5534201" cy="7128361"/>
          </a:xfrm>
          <a:custGeom>
            <a:avLst/>
            <a:gdLst/>
            <a:ahLst/>
            <a:cxnLst/>
            <a:rect r="r" b="b" t="t" l="l"/>
            <a:pathLst>
              <a:path h="7128361" w="5534201">
                <a:moveTo>
                  <a:pt x="0" y="0"/>
                </a:moveTo>
                <a:lnTo>
                  <a:pt x="5534200" y="0"/>
                </a:lnTo>
                <a:lnTo>
                  <a:pt x="5534200" y="7128361"/>
                </a:lnTo>
                <a:lnTo>
                  <a:pt x="0" y="71283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311608" y="2349092"/>
            <a:ext cx="4012148" cy="6339194"/>
          </a:xfrm>
          <a:custGeom>
            <a:avLst/>
            <a:gdLst/>
            <a:ahLst/>
            <a:cxnLst/>
            <a:rect r="r" b="b" t="t" l="l"/>
            <a:pathLst>
              <a:path h="6339194" w="4012148">
                <a:moveTo>
                  <a:pt x="0" y="0"/>
                </a:moveTo>
                <a:lnTo>
                  <a:pt x="4012148" y="0"/>
                </a:lnTo>
                <a:lnTo>
                  <a:pt x="4012148" y="6339194"/>
                </a:lnTo>
                <a:lnTo>
                  <a:pt x="0" y="6339194"/>
                </a:lnTo>
                <a:lnTo>
                  <a:pt x="0" y="0"/>
                </a:lnTo>
                <a:close/>
              </a:path>
            </a:pathLst>
          </a:custGeom>
          <a:blipFill>
            <a:blip r:embed="rId6"/>
            <a:stretch>
              <a:fillRect l="0" t="0" r="0" b="0"/>
            </a:stretch>
          </a:blipFill>
        </p:spPr>
      </p:sp>
      <p:sp>
        <p:nvSpPr>
          <p:cNvPr name="TextBox 5" id="5"/>
          <p:cNvSpPr txBox="true"/>
          <p:nvPr/>
        </p:nvSpPr>
        <p:spPr>
          <a:xfrm rot="0">
            <a:off x="1997477" y="2968487"/>
            <a:ext cx="6141690" cy="1838325"/>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3D5E89"/>
                </a:solidFill>
                <a:latin typeface="League Spartan"/>
                <a:ea typeface="League Spartan"/>
                <a:cs typeface="League Spartan"/>
                <a:sym typeface="League Spartan"/>
              </a:rPr>
              <a:t>Nuevo Horizonte</a:t>
            </a:r>
          </a:p>
        </p:txBody>
      </p:sp>
      <p:sp>
        <p:nvSpPr>
          <p:cNvPr name="TextBox 6" id="6"/>
          <p:cNvSpPr txBox="true"/>
          <p:nvPr/>
        </p:nvSpPr>
        <p:spPr>
          <a:xfrm rot="0">
            <a:off x="1805962" y="5404389"/>
            <a:ext cx="7619094" cy="1466850"/>
          </a:xfrm>
          <a:prstGeom prst="rect">
            <a:avLst/>
          </a:prstGeom>
        </p:spPr>
        <p:txBody>
          <a:bodyPr anchor="t" rtlCol="false" tIns="0" lIns="0" bIns="0" rIns="0">
            <a:spAutoFit/>
          </a:bodyPr>
          <a:lstStyle/>
          <a:p>
            <a:pPr algn="l" marL="0" indent="0" lvl="0">
              <a:lnSpc>
                <a:spcPts val="5999"/>
              </a:lnSpc>
              <a:spcBef>
                <a:spcPct val="0"/>
              </a:spcBef>
            </a:pPr>
            <a:r>
              <a:rPr lang="en-US" sz="3999">
                <a:solidFill>
                  <a:srgbClr val="3D5E89"/>
                </a:solidFill>
                <a:latin typeface="Raleway"/>
                <a:ea typeface="Raleway"/>
                <a:cs typeface="Raleway"/>
                <a:sym typeface="Raleway"/>
              </a:rPr>
              <a:t>“Inversión: ¿Lo gastas o lo inviertes?”</a:t>
            </a:r>
          </a:p>
        </p:txBody>
      </p:sp>
      <p:sp>
        <p:nvSpPr>
          <p:cNvPr name="TextBox 7" id="7"/>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TextBox 2" id="2"/>
          <p:cNvSpPr txBox="true"/>
          <p:nvPr/>
        </p:nvSpPr>
        <p:spPr>
          <a:xfrm rot="0">
            <a:off x="1882683" y="1363745"/>
            <a:ext cx="14084886" cy="923925"/>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3D5E89"/>
                </a:solidFill>
                <a:latin typeface="League Spartan"/>
                <a:ea typeface="League Spartan"/>
                <a:cs typeface="League Spartan"/>
                <a:sym typeface="League Spartan"/>
              </a:rPr>
              <a:t>Ten paciencia</a:t>
            </a:r>
          </a:p>
        </p:txBody>
      </p:sp>
      <p:sp>
        <p:nvSpPr>
          <p:cNvPr name="Freeform 3" id="3"/>
          <p:cNvSpPr/>
          <p:nvPr/>
        </p:nvSpPr>
        <p:spPr>
          <a:xfrm flipH="false" flipV="false" rot="-10708336">
            <a:off x="-1674902" y="1806892"/>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537897" y="-554514"/>
            <a:ext cx="4223721" cy="4223721"/>
          </a:xfrm>
          <a:custGeom>
            <a:avLst/>
            <a:gdLst/>
            <a:ahLst/>
            <a:cxnLst/>
            <a:rect r="r" b="b" t="t" l="l"/>
            <a:pathLst>
              <a:path h="4223721" w="4223721">
                <a:moveTo>
                  <a:pt x="4223721" y="4223722"/>
                </a:moveTo>
                <a:lnTo>
                  <a:pt x="0" y="4223722"/>
                </a:lnTo>
                <a:lnTo>
                  <a:pt x="0" y="0"/>
                </a:lnTo>
                <a:lnTo>
                  <a:pt x="4223721" y="0"/>
                </a:lnTo>
                <a:lnTo>
                  <a:pt x="4223721" y="422372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188639" y="669226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99048" y="3782430"/>
            <a:ext cx="7242095" cy="4967235"/>
            <a:chOff x="0" y="0"/>
            <a:chExt cx="1907383" cy="1308243"/>
          </a:xfrm>
        </p:grpSpPr>
        <p:sp>
          <p:nvSpPr>
            <p:cNvPr name="Freeform 7" id="7"/>
            <p:cNvSpPr/>
            <p:nvPr/>
          </p:nvSpPr>
          <p:spPr>
            <a:xfrm flipH="false" flipV="false" rot="0">
              <a:off x="0" y="0"/>
              <a:ext cx="1907383" cy="1308243"/>
            </a:xfrm>
            <a:custGeom>
              <a:avLst/>
              <a:gdLst/>
              <a:ahLst/>
              <a:cxnLst/>
              <a:rect r="r" b="b" t="t" l="l"/>
              <a:pathLst>
                <a:path h="1308243" w="1907383">
                  <a:moveTo>
                    <a:pt x="54520" y="0"/>
                  </a:moveTo>
                  <a:lnTo>
                    <a:pt x="1852863" y="0"/>
                  </a:lnTo>
                  <a:cubicBezTo>
                    <a:pt x="1867323" y="0"/>
                    <a:pt x="1881190" y="5744"/>
                    <a:pt x="1891415" y="15968"/>
                  </a:cubicBezTo>
                  <a:cubicBezTo>
                    <a:pt x="1901639" y="26193"/>
                    <a:pt x="1907383" y="40060"/>
                    <a:pt x="1907383" y="54520"/>
                  </a:cubicBezTo>
                  <a:lnTo>
                    <a:pt x="1907383" y="1253723"/>
                  </a:lnTo>
                  <a:cubicBezTo>
                    <a:pt x="1907383" y="1268183"/>
                    <a:pt x="1901639" y="1282050"/>
                    <a:pt x="1891415" y="1292275"/>
                  </a:cubicBezTo>
                  <a:cubicBezTo>
                    <a:pt x="1881190" y="1302499"/>
                    <a:pt x="1867323" y="1308243"/>
                    <a:pt x="1852863" y="1308243"/>
                  </a:cubicBezTo>
                  <a:lnTo>
                    <a:pt x="54520" y="1308243"/>
                  </a:lnTo>
                  <a:cubicBezTo>
                    <a:pt x="40060" y="1308243"/>
                    <a:pt x="26193" y="1302499"/>
                    <a:pt x="15968" y="1292275"/>
                  </a:cubicBezTo>
                  <a:cubicBezTo>
                    <a:pt x="5744" y="1282050"/>
                    <a:pt x="0" y="1268183"/>
                    <a:pt x="0" y="1253723"/>
                  </a:cubicBezTo>
                  <a:lnTo>
                    <a:pt x="0" y="54520"/>
                  </a:lnTo>
                  <a:cubicBezTo>
                    <a:pt x="0" y="40060"/>
                    <a:pt x="5744" y="26193"/>
                    <a:pt x="15968" y="15968"/>
                  </a:cubicBezTo>
                  <a:cubicBezTo>
                    <a:pt x="26193" y="5744"/>
                    <a:pt x="40060" y="0"/>
                    <a:pt x="54520" y="0"/>
                  </a:cubicBezTo>
                  <a:close/>
                </a:path>
              </a:pathLst>
            </a:custGeom>
            <a:solidFill>
              <a:srgbClr val="8CA9D8"/>
            </a:solidFill>
          </p:spPr>
        </p:sp>
        <p:sp>
          <p:nvSpPr>
            <p:cNvPr name="TextBox 8" id="8"/>
            <p:cNvSpPr txBox="true"/>
            <p:nvPr/>
          </p:nvSpPr>
          <p:spPr>
            <a:xfrm>
              <a:off x="0" y="-38100"/>
              <a:ext cx="1907383" cy="1346343"/>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594305" y="0"/>
            <a:ext cx="2967799" cy="4114800"/>
          </a:xfrm>
          <a:custGeom>
            <a:avLst/>
            <a:gdLst/>
            <a:ahLst/>
            <a:cxnLst/>
            <a:rect r="r" b="b" t="t" l="l"/>
            <a:pathLst>
              <a:path h="4114800" w="2967799">
                <a:moveTo>
                  <a:pt x="0" y="0"/>
                </a:moveTo>
                <a:lnTo>
                  <a:pt x="2967800" y="0"/>
                </a:lnTo>
                <a:lnTo>
                  <a:pt x="2967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9443064" y="3858521"/>
            <a:ext cx="7232450" cy="5124450"/>
          </a:xfrm>
          <a:prstGeom prst="rect">
            <a:avLst/>
          </a:prstGeom>
        </p:spPr>
        <p:txBody>
          <a:bodyPr anchor="t" rtlCol="false" tIns="0" lIns="0" bIns="0" rIns="0">
            <a:spAutoFit/>
          </a:bodyPr>
          <a:lstStyle/>
          <a:p>
            <a:pPr algn="ctr" marL="0" indent="0" lvl="0">
              <a:lnSpc>
                <a:spcPts val="4500"/>
              </a:lnSpc>
              <a:spcBef>
                <a:spcPct val="0"/>
              </a:spcBef>
            </a:pPr>
            <a:r>
              <a:rPr lang="en-US" sz="3000">
                <a:solidFill>
                  <a:srgbClr val="3D5E89"/>
                </a:solidFill>
                <a:latin typeface="Raleway"/>
                <a:ea typeface="Raleway"/>
                <a:cs typeface="Raleway"/>
                <a:sym typeface="Raleway"/>
              </a:rPr>
              <a:t>Santiago nos invita a tener paciencia como el labrador que espera el fruto. A veces sembramos y no vemos resultados, pero Dios sigue obrando. Nuestra tarea no es convertir, sino perseverar en amor. Cada visita, cada mensaje y cada oración cuentan. No te rindas; el Espíritu Santo nunca deja de trabajar</a:t>
            </a:r>
          </a:p>
        </p:txBody>
      </p:sp>
      <p:sp>
        <p:nvSpPr>
          <p:cNvPr name="TextBox 11" id="11"/>
          <p:cNvSpPr txBox="true"/>
          <p:nvPr/>
        </p:nvSpPr>
        <p:spPr>
          <a:xfrm rot="0">
            <a:off x="1328671" y="3839471"/>
            <a:ext cx="6254536" cy="4648200"/>
          </a:xfrm>
          <a:prstGeom prst="rect">
            <a:avLst/>
          </a:prstGeom>
        </p:spPr>
        <p:txBody>
          <a:bodyPr anchor="t" rtlCol="false" tIns="0" lIns="0" bIns="0" rIns="0">
            <a:spAutoFit/>
          </a:bodyPr>
          <a:lstStyle/>
          <a:p>
            <a:pPr algn="l">
              <a:lnSpc>
                <a:spcPts val="5249"/>
              </a:lnSpc>
            </a:pPr>
            <a:r>
              <a:rPr lang="en-US" sz="3499" b="true">
                <a:solidFill>
                  <a:srgbClr val="FFFFFF"/>
                </a:solidFill>
                <a:latin typeface="Raleway Bold"/>
                <a:ea typeface="Raleway Bold"/>
                <a:cs typeface="Raleway Bold"/>
                <a:sym typeface="Raleway Bold"/>
              </a:rPr>
              <a:t>Santiago 5: 7</a:t>
            </a:r>
          </a:p>
          <a:p>
            <a:pPr algn="l">
              <a:lnSpc>
                <a:spcPts val="4500"/>
              </a:lnSpc>
            </a:pPr>
            <a:r>
              <a:rPr lang="en-US" sz="3000">
                <a:solidFill>
                  <a:srgbClr val="FFFFFF"/>
                </a:solidFill>
                <a:latin typeface="Raleway"/>
                <a:ea typeface="Raleway"/>
                <a:cs typeface="Raleway"/>
                <a:sym typeface="Raleway"/>
              </a:rPr>
              <a:t>“Por tanto, herm</a:t>
            </a:r>
            <a:r>
              <a:rPr lang="en-US" sz="3000">
                <a:solidFill>
                  <a:srgbClr val="FFFFFF"/>
                </a:solidFill>
                <a:latin typeface="Raleway"/>
                <a:ea typeface="Raleway"/>
                <a:cs typeface="Raleway"/>
                <a:sym typeface="Raleway"/>
              </a:rPr>
              <a:t>anos, tened paciencia hasta la venida del Señor. Mirad cómo el labrador espera el precioso fruto de la tierra, aguardando con paciencia hasta que reciba la lluvia temprana y la tardía.”</a:t>
            </a:r>
          </a:p>
        </p:txBody>
      </p:sp>
      <p:sp>
        <p:nvSpPr>
          <p:cNvPr name="TextBox 12" id="12"/>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Freeform 2" id="2"/>
          <p:cNvSpPr/>
          <p:nvPr/>
        </p:nvSpPr>
        <p:spPr>
          <a:xfrm flipH="true" flipV="true" rot="-5400000">
            <a:off x="-1807061" y="6755222"/>
            <a:ext cx="4614938" cy="4614938"/>
          </a:xfrm>
          <a:custGeom>
            <a:avLst/>
            <a:gdLst/>
            <a:ahLst/>
            <a:cxnLst/>
            <a:rect r="r" b="b" t="t" l="l"/>
            <a:pathLst>
              <a:path h="4614938" w="4614938">
                <a:moveTo>
                  <a:pt x="4614939" y="4614939"/>
                </a:moveTo>
                <a:lnTo>
                  <a:pt x="0" y="4614939"/>
                </a:lnTo>
                <a:lnTo>
                  <a:pt x="0" y="0"/>
                </a:lnTo>
                <a:lnTo>
                  <a:pt x="4614939" y="0"/>
                </a:lnTo>
                <a:lnTo>
                  <a:pt x="4614939" y="461493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46265" y="4302125"/>
            <a:ext cx="5879182" cy="1816100"/>
          </a:xfrm>
          <a:prstGeom prst="rect">
            <a:avLst/>
          </a:prstGeom>
        </p:spPr>
        <p:txBody>
          <a:bodyPr anchor="t" rtlCol="false" tIns="0" lIns="0" bIns="0" rIns="0">
            <a:spAutoFit/>
          </a:bodyPr>
          <a:lstStyle/>
          <a:p>
            <a:pPr algn="l" marL="0" indent="0" lvl="0">
              <a:lnSpc>
                <a:spcPts val="6999"/>
              </a:lnSpc>
            </a:pPr>
            <a:r>
              <a:rPr lang="en-US" b="true" sz="6999">
                <a:solidFill>
                  <a:srgbClr val="3D5E89"/>
                </a:solidFill>
                <a:latin typeface="League Spartan"/>
                <a:ea typeface="League Spartan"/>
                <a:cs typeface="League Spartan"/>
                <a:sym typeface="League Spartan"/>
              </a:rPr>
              <a:t>Informe Secretarial </a:t>
            </a:r>
          </a:p>
        </p:txBody>
      </p:sp>
      <p:grpSp>
        <p:nvGrpSpPr>
          <p:cNvPr name="Group 4" id="4"/>
          <p:cNvGrpSpPr/>
          <p:nvPr/>
        </p:nvGrpSpPr>
        <p:grpSpPr>
          <a:xfrm rot="0">
            <a:off x="10309860" y="0"/>
            <a:ext cx="8332545" cy="10287000"/>
            <a:chOff x="0" y="0"/>
            <a:chExt cx="11110060" cy="13716000"/>
          </a:xfrm>
        </p:grpSpPr>
        <p:pic>
          <p:nvPicPr>
            <p:cNvPr name="Picture 5" id="5"/>
            <p:cNvPicPr>
              <a:picLocks noChangeAspect="true"/>
            </p:cNvPicPr>
            <p:nvPr/>
          </p:nvPicPr>
          <p:blipFill>
            <a:blip r:embed="rId4"/>
            <a:srcRect l="33566" t="0" r="22251" b="0"/>
            <a:stretch>
              <a:fillRect/>
            </a:stretch>
          </p:blipFill>
          <p:spPr>
            <a:xfrm flipH="false" flipV="false">
              <a:off x="0" y="0"/>
              <a:ext cx="11110060" cy="13716000"/>
            </a:xfrm>
            <a:prstGeom prst="rect">
              <a:avLst/>
            </a:prstGeom>
          </p:spPr>
        </p:pic>
      </p:grpSp>
      <p:sp>
        <p:nvSpPr>
          <p:cNvPr name="TextBox 6" id="6"/>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Freeform 2" id="2"/>
          <p:cNvSpPr/>
          <p:nvPr/>
        </p:nvSpPr>
        <p:spPr>
          <a:xfrm flipH="false" flipV="false" rot="-10708336">
            <a:off x="-1796822" y="1666931"/>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205081" y="-1223122"/>
            <a:ext cx="4223721" cy="4223721"/>
          </a:xfrm>
          <a:custGeom>
            <a:avLst/>
            <a:gdLst/>
            <a:ahLst/>
            <a:cxnLst/>
            <a:rect r="r" b="b" t="t" l="l"/>
            <a:pathLst>
              <a:path h="4223721" w="4223721">
                <a:moveTo>
                  <a:pt x="4223722" y="4223721"/>
                </a:moveTo>
                <a:lnTo>
                  <a:pt x="0" y="4223721"/>
                </a:lnTo>
                <a:lnTo>
                  <a:pt x="0" y="0"/>
                </a:lnTo>
                <a:lnTo>
                  <a:pt x="4223722" y="0"/>
                </a:lnTo>
                <a:lnTo>
                  <a:pt x="4223722" y="422372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80205" y="3724331"/>
            <a:ext cx="10527591" cy="5729053"/>
          </a:xfrm>
          <a:custGeom>
            <a:avLst/>
            <a:gdLst/>
            <a:ahLst/>
            <a:cxnLst/>
            <a:rect r="r" b="b" t="t" l="l"/>
            <a:pathLst>
              <a:path h="5729053" w="10527591">
                <a:moveTo>
                  <a:pt x="0" y="0"/>
                </a:moveTo>
                <a:lnTo>
                  <a:pt x="10527590" y="0"/>
                </a:lnTo>
                <a:lnTo>
                  <a:pt x="10527590" y="5729053"/>
                </a:lnTo>
                <a:lnTo>
                  <a:pt x="0" y="5729053"/>
                </a:lnTo>
                <a:lnTo>
                  <a:pt x="0" y="0"/>
                </a:lnTo>
                <a:close/>
              </a:path>
            </a:pathLst>
          </a:custGeom>
          <a:blipFill>
            <a:blip r:embed="rId6"/>
            <a:stretch>
              <a:fillRect l="0" t="0" r="0" b="0"/>
            </a:stretch>
          </a:blipFill>
        </p:spPr>
      </p:sp>
      <p:sp>
        <p:nvSpPr>
          <p:cNvPr name="TextBox 5" id="5"/>
          <p:cNvSpPr txBox="true"/>
          <p:nvPr/>
        </p:nvSpPr>
        <p:spPr>
          <a:xfrm rot="0">
            <a:off x="4225111" y="1748902"/>
            <a:ext cx="9837778" cy="894080"/>
          </a:xfrm>
          <a:prstGeom prst="rect">
            <a:avLst/>
          </a:prstGeom>
        </p:spPr>
        <p:txBody>
          <a:bodyPr anchor="t" rtlCol="false" tIns="0" lIns="0" bIns="0" rIns="0">
            <a:spAutoFit/>
          </a:bodyPr>
          <a:lstStyle/>
          <a:p>
            <a:pPr algn="l" marL="0" indent="0" lvl="0">
              <a:lnSpc>
                <a:spcPts val="6700"/>
              </a:lnSpc>
            </a:pPr>
            <a:r>
              <a:rPr lang="en-US" b="true" sz="6700">
                <a:solidFill>
                  <a:srgbClr val="3D5E89"/>
                </a:solidFill>
                <a:latin typeface="League Spartan"/>
                <a:ea typeface="League Spartan"/>
                <a:cs typeface="League Spartan"/>
                <a:sym typeface="League Spartan"/>
              </a:rPr>
              <a:t>Tiempo de la Lección</a:t>
            </a:r>
          </a:p>
        </p:txBody>
      </p:sp>
      <p:sp>
        <p:nvSpPr>
          <p:cNvPr name="TextBox 6" id="6"/>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D4E1F6"/>
        </a:solidFill>
      </p:bgPr>
    </p:bg>
    <p:spTree>
      <p:nvGrpSpPr>
        <p:cNvPr id="1" name=""/>
        <p:cNvGrpSpPr/>
        <p:nvPr/>
      </p:nvGrpSpPr>
      <p:grpSpPr>
        <a:xfrm>
          <a:off x="0" y="0"/>
          <a:ext cx="0" cy="0"/>
          <a:chOff x="0" y="0"/>
          <a:chExt cx="0" cy="0"/>
        </a:xfrm>
      </p:grpSpPr>
      <p:sp>
        <p:nvSpPr>
          <p:cNvPr name="Freeform 2" id="2"/>
          <p:cNvSpPr/>
          <p:nvPr/>
        </p:nvSpPr>
        <p:spPr>
          <a:xfrm flipH="false" flipV="false" rot="-10708336">
            <a:off x="-3066093" y="-1258023"/>
            <a:ext cx="4978964" cy="6413186"/>
          </a:xfrm>
          <a:custGeom>
            <a:avLst/>
            <a:gdLst/>
            <a:ahLst/>
            <a:cxnLst/>
            <a:rect r="r" b="b" t="t" l="l"/>
            <a:pathLst>
              <a:path h="6413186" w="4978964">
                <a:moveTo>
                  <a:pt x="0" y="0"/>
                </a:moveTo>
                <a:lnTo>
                  <a:pt x="4978964" y="0"/>
                </a:lnTo>
                <a:lnTo>
                  <a:pt x="4978964" y="6413186"/>
                </a:lnTo>
                <a:lnTo>
                  <a:pt x="0" y="64131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73155" y="1419933"/>
            <a:ext cx="6141690" cy="1057275"/>
          </a:xfrm>
          <a:prstGeom prst="rect">
            <a:avLst/>
          </a:prstGeom>
        </p:spPr>
        <p:txBody>
          <a:bodyPr anchor="t" rtlCol="false" tIns="0" lIns="0" bIns="0" rIns="0">
            <a:spAutoFit/>
          </a:bodyPr>
          <a:lstStyle/>
          <a:p>
            <a:pPr algn="l" marL="0" indent="0" lvl="0">
              <a:lnSpc>
                <a:spcPts val="8399"/>
              </a:lnSpc>
              <a:spcBef>
                <a:spcPct val="0"/>
              </a:spcBef>
            </a:pPr>
            <a:r>
              <a:rPr lang="en-US" b="true" sz="6999">
                <a:solidFill>
                  <a:srgbClr val="3D5E89"/>
                </a:solidFill>
                <a:latin typeface="League Spartan"/>
                <a:ea typeface="League Spartan"/>
                <a:cs typeface="League Spartan"/>
                <a:sym typeface="League Spartan"/>
              </a:rPr>
              <a:t>Conclusión</a:t>
            </a:r>
          </a:p>
        </p:txBody>
      </p:sp>
      <p:sp>
        <p:nvSpPr>
          <p:cNvPr name="TextBox 4" id="4"/>
          <p:cNvSpPr txBox="true"/>
          <p:nvPr/>
        </p:nvSpPr>
        <p:spPr>
          <a:xfrm rot="0">
            <a:off x="3679214" y="3226130"/>
            <a:ext cx="10929572" cy="6267450"/>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3D5E89"/>
                </a:solidFill>
                <a:latin typeface="Raleway"/>
                <a:ea typeface="Raleway"/>
                <a:cs typeface="Raleway"/>
                <a:sym typeface="Raleway"/>
              </a:rPr>
              <a:t>Jesús no nos llamó solo a predicar, sino a amar, orar, servir y esperar. Evangelizar es un proceso guiado por el Espíritu, donde cada creyente se convierte en un puente hacia Cristo. Si aplicamos estos principios -paciencia, oración, amor, amistad, testimonio, mansedumbre y hospitalidad- veremos el fruto en su tiempo. Esta semana, decide traer un amigo para Cristo. Dedica tiempo a orar por alguien, muestra interés genuino у permite que Dios use tus palabras y tus silencios para tocar corazones. Que nuestra iglesia sea conocida como un lugar donde compartir a Jesús es tan natural como respirar.</a:t>
            </a:r>
          </a:p>
        </p:txBody>
      </p:sp>
      <p:sp>
        <p:nvSpPr>
          <p:cNvPr name="Freeform 5" id="5"/>
          <p:cNvSpPr/>
          <p:nvPr/>
        </p:nvSpPr>
        <p:spPr>
          <a:xfrm flipH="false" flipV="false" rot="0">
            <a:off x="14492200" y="4979451"/>
            <a:ext cx="5534201" cy="7128361"/>
          </a:xfrm>
          <a:custGeom>
            <a:avLst/>
            <a:gdLst/>
            <a:ahLst/>
            <a:cxnLst/>
            <a:rect r="r" b="b" t="t" l="l"/>
            <a:pathLst>
              <a:path h="7128361" w="5534201">
                <a:moveTo>
                  <a:pt x="0" y="0"/>
                </a:moveTo>
                <a:lnTo>
                  <a:pt x="5534200" y="0"/>
                </a:lnTo>
                <a:lnTo>
                  <a:pt x="5534200" y="7128361"/>
                </a:lnTo>
                <a:lnTo>
                  <a:pt x="0" y="71283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3D5E89"/>
        </a:solidFill>
      </p:bgPr>
    </p:bg>
    <p:spTree>
      <p:nvGrpSpPr>
        <p:cNvPr id="1" name=""/>
        <p:cNvGrpSpPr/>
        <p:nvPr/>
      </p:nvGrpSpPr>
      <p:grpSpPr>
        <a:xfrm>
          <a:off x="0" y="0"/>
          <a:ext cx="0" cy="0"/>
          <a:chOff x="0" y="0"/>
          <a:chExt cx="0" cy="0"/>
        </a:xfrm>
      </p:grpSpPr>
      <p:sp>
        <p:nvSpPr>
          <p:cNvPr name="Freeform 2" id="2"/>
          <p:cNvSpPr/>
          <p:nvPr/>
        </p:nvSpPr>
        <p:spPr>
          <a:xfrm flipH="false" flipV="false" rot="9142812">
            <a:off x="-2089358" y="4986565"/>
            <a:ext cx="4709171" cy="6065677"/>
          </a:xfrm>
          <a:custGeom>
            <a:avLst/>
            <a:gdLst/>
            <a:ahLst/>
            <a:cxnLst/>
            <a:rect r="r" b="b" t="t" l="l"/>
            <a:pathLst>
              <a:path h="6065677" w="4709171">
                <a:moveTo>
                  <a:pt x="0" y="0"/>
                </a:moveTo>
                <a:lnTo>
                  <a:pt x="4709171" y="0"/>
                </a:lnTo>
                <a:lnTo>
                  <a:pt x="4709171" y="6065676"/>
                </a:lnTo>
                <a:lnTo>
                  <a:pt x="0" y="60656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81050">
            <a:off x="15784994" y="-92035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12286" y="3727247"/>
            <a:ext cx="14265333" cy="923925"/>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FFFFFF"/>
                </a:solidFill>
                <a:latin typeface="League Spartan"/>
                <a:ea typeface="League Spartan"/>
                <a:cs typeface="League Spartan"/>
                <a:sym typeface="League Spartan"/>
              </a:rPr>
              <a:t>Himno final y oración final </a:t>
            </a:r>
          </a:p>
        </p:txBody>
      </p:sp>
      <p:sp>
        <p:nvSpPr>
          <p:cNvPr name="TextBox 5" id="5"/>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FFFFFF">
                    <a:alpha val="33725"/>
                  </a:srgbClr>
                </a:solidFill>
                <a:latin typeface="Raleway Bold"/>
                <a:ea typeface="Raleway Bold"/>
                <a:cs typeface="Raleway Bold"/>
                <a:sym typeface="Raleway Bold"/>
              </a:rPr>
              <a:t>recursos-biblicos.com</a:t>
            </a:r>
          </a:p>
        </p:txBody>
      </p:sp>
      <p:sp>
        <p:nvSpPr>
          <p:cNvPr name="TextBox 6" id="6"/>
          <p:cNvSpPr txBox="true"/>
          <p:nvPr/>
        </p:nvSpPr>
        <p:spPr>
          <a:xfrm rot="0">
            <a:off x="2312286" y="4432855"/>
            <a:ext cx="14265333" cy="1609725"/>
          </a:xfrm>
          <a:prstGeom prst="rect">
            <a:avLst/>
          </a:prstGeom>
        </p:spPr>
        <p:txBody>
          <a:bodyPr anchor="t" rtlCol="false" tIns="0" lIns="0" bIns="0" rIns="0">
            <a:spAutoFit/>
          </a:bodyPr>
          <a:lstStyle/>
          <a:p>
            <a:pPr algn="ctr">
              <a:lnSpc>
                <a:spcPts val="7200"/>
              </a:lnSpc>
            </a:pPr>
          </a:p>
          <a:p>
            <a:pPr algn="ctr" marL="0" indent="0" lvl="0">
              <a:lnSpc>
                <a:spcPts val="5400"/>
              </a:lnSpc>
              <a:spcBef>
                <a:spcPct val="0"/>
              </a:spcBef>
            </a:pPr>
            <a:r>
              <a:rPr lang="en-US" b="true" sz="4500">
                <a:solidFill>
                  <a:srgbClr val="FFFFFF"/>
                </a:solidFill>
                <a:latin typeface="League Spartan"/>
                <a:ea typeface="League Spartan"/>
                <a:cs typeface="League Spartan"/>
                <a:sym typeface="League Spartan"/>
              </a:rPr>
              <a:t># 568, Hay lugar en la amplia viña.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4E1F6"/>
        </a:solidFill>
      </p:bgPr>
    </p:bg>
    <p:spTree>
      <p:nvGrpSpPr>
        <p:cNvPr id="1" name=""/>
        <p:cNvGrpSpPr/>
        <p:nvPr/>
      </p:nvGrpSpPr>
      <p:grpSpPr>
        <a:xfrm>
          <a:off x="0" y="0"/>
          <a:ext cx="0" cy="0"/>
          <a:chOff x="0" y="0"/>
          <a:chExt cx="0" cy="0"/>
        </a:xfrm>
      </p:grpSpPr>
      <p:sp>
        <p:nvSpPr>
          <p:cNvPr name="TextBox 2" id="2"/>
          <p:cNvSpPr txBox="true"/>
          <p:nvPr/>
        </p:nvSpPr>
        <p:spPr>
          <a:xfrm rot="0">
            <a:off x="2287229" y="3339601"/>
            <a:ext cx="14555423" cy="2838450"/>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3D5E89"/>
                </a:solidFill>
                <a:latin typeface="Raleway"/>
                <a:ea typeface="Raleway"/>
                <a:cs typeface="Raleway"/>
                <a:sym typeface="Raleway"/>
              </a:rPr>
              <a:t>Cuando pensamos en evangelismo, solemos imaginar grandes campañas, predicadores o afiches con mensajes de esperanza. Sin embargo, el evangelismo más poderoso no siempre ocurre en un púlpito, sino en una conversación, en un gesto amable o en una oración compartida.</a:t>
            </a:r>
            <a:r>
              <a:rPr lang="en-US" b="true" sz="3000">
                <a:solidFill>
                  <a:srgbClr val="3D5E89"/>
                </a:solidFill>
                <a:latin typeface="Raleway Bold"/>
                <a:ea typeface="Raleway Bold"/>
                <a:cs typeface="Raleway Bold"/>
                <a:sym typeface="Raleway Bold"/>
              </a:rPr>
              <a:t> Compartir a Jesús no se trata solo de hablar de él, sino de reflejarlo en nuestra forma de vivir.</a:t>
            </a:r>
          </a:p>
        </p:txBody>
      </p:sp>
      <p:sp>
        <p:nvSpPr>
          <p:cNvPr name="Freeform 3" id="3"/>
          <p:cNvSpPr/>
          <p:nvPr/>
        </p:nvSpPr>
        <p:spPr>
          <a:xfrm flipH="true" flipV="true" rot="0">
            <a:off x="-1585409" y="-1402653"/>
            <a:ext cx="5228218" cy="5228218"/>
          </a:xfrm>
          <a:custGeom>
            <a:avLst/>
            <a:gdLst/>
            <a:ahLst/>
            <a:cxnLst/>
            <a:rect r="r" b="b" t="t" l="l"/>
            <a:pathLst>
              <a:path h="5228218" w="5228218">
                <a:moveTo>
                  <a:pt x="5228218" y="5228218"/>
                </a:moveTo>
                <a:lnTo>
                  <a:pt x="0" y="5228218"/>
                </a:lnTo>
                <a:lnTo>
                  <a:pt x="0" y="0"/>
                </a:lnTo>
                <a:lnTo>
                  <a:pt x="5228218" y="0"/>
                </a:lnTo>
                <a:lnTo>
                  <a:pt x="5228218" y="5228218"/>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144894" y="1840520"/>
            <a:ext cx="6988030" cy="1228725"/>
          </a:xfrm>
          <a:prstGeom prst="rect">
            <a:avLst/>
          </a:prstGeom>
        </p:spPr>
        <p:txBody>
          <a:bodyPr anchor="t" rtlCol="false" tIns="0" lIns="0" bIns="0" rIns="0">
            <a:spAutoFit/>
          </a:bodyPr>
          <a:lstStyle/>
          <a:p>
            <a:pPr algn="l" marL="0" indent="0" lvl="0">
              <a:lnSpc>
                <a:spcPts val="9600"/>
              </a:lnSpc>
              <a:spcBef>
                <a:spcPct val="0"/>
              </a:spcBef>
            </a:pPr>
            <a:r>
              <a:rPr lang="en-US" b="true" sz="8000" u="none">
                <a:solidFill>
                  <a:srgbClr val="3D5E89"/>
                </a:solidFill>
                <a:latin typeface="League Spartan"/>
                <a:ea typeface="League Spartan"/>
                <a:cs typeface="League Spartan"/>
                <a:sym typeface="League Spartan"/>
              </a:rPr>
              <a:t>Introducción</a:t>
            </a:r>
          </a:p>
        </p:txBody>
      </p:sp>
      <p:sp>
        <p:nvSpPr>
          <p:cNvPr name="Freeform 5" id="5"/>
          <p:cNvSpPr/>
          <p:nvPr/>
        </p:nvSpPr>
        <p:spPr>
          <a:xfrm flipH="false" flipV="false" rot="0">
            <a:off x="16240747" y="8121151"/>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287229" y="6654301"/>
            <a:ext cx="14391267" cy="2838450"/>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3D5E89"/>
                </a:solidFill>
                <a:latin typeface="Raleway"/>
                <a:ea typeface="Raleway"/>
                <a:cs typeface="Raleway"/>
                <a:sym typeface="Raleway"/>
              </a:rPr>
              <a:t>Hoy</a:t>
            </a:r>
            <a:r>
              <a:rPr lang="en-US" sz="3000" u="none">
                <a:solidFill>
                  <a:srgbClr val="3D5E89"/>
                </a:solidFill>
                <a:latin typeface="Raleway"/>
                <a:ea typeface="Raleway"/>
                <a:cs typeface="Raleway"/>
                <a:sym typeface="Raleway"/>
              </a:rPr>
              <a:t> queremos hablar sobre cómo evangelizar de manera sencilla y natural. Presentaremos varios principios bíblicos que nos enseñan a compartir la fe como lo hizo Jesús: con amor, tiempo, oración y paciencia. Esperamos que, al final de este programa, cada uno sienta el deseo de ser un amigo que lleva a otros a Cristo.</a:t>
            </a:r>
          </a:p>
        </p:txBody>
      </p:sp>
      <p:sp>
        <p:nvSpPr>
          <p:cNvPr name="TextBox 7" id="7"/>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TextBox 2" id="2"/>
          <p:cNvSpPr txBox="true"/>
          <p:nvPr/>
        </p:nvSpPr>
        <p:spPr>
          <a:xfrm rot="0">
            <a:off x="1882683" y="1363745"/>
            <a:ext cx="14084886" cy="1228725"/>
          </a:xfrm>
          <a:prstGeom prst="rect">
            <a:avLst/>
          </a:prstGeom>
        </p:spPr>
        <p:txBody>
          <a:bodyPr anchor="t" rtlCol="false" tIns="0" lIns="0" bIns="0" rIns="0">
            <a:spAutoFit/>
          </a:bodyPr>
          <a:lstStyle/>
          <a:p>
            <a:pPr algn="ctr" marL="0" indent="0" lvl="0">
              <a:lnSpc>
                <a:spcPts val="9600"/>
              </a:lnSpc>
              <a:spcBef>
                <a:spcPct val="0"/>
              </a:spcBef>
            </a:pPr>
            <a:r>
              <a:rPr lang="en-US" b="true" sz="8000">
                <a:solidFill>
                  <a:srgbClr val="3D5E89"/>
                </a:solidFill>
                <a:latin typeface="League Spartan"/>
                <a:ea typeface="League Spartan"/>
                <a:cs typeface="League Spartan"/>
                <a:sym typeface="League Spartan"/>
              </a:rPr>
              <a:t>No te apresures</a:t>
            </a:r>
          </a:p>
        </p:txBody>
      </p:sp>
      <p:sp>
        <p:nvSpPr>
          <p:cNvPr name="Freeform 3" id="3"/>
          <p:cNvSpPr/>
          <p:nvPr/>
        </p:nvSpPr>
        <p:spPr>
          <a:xfrm flipH="false" flipV="false" rot="-10708336">
            <a:off x="-1674902" y="1806892"/>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537897" y="-554514"/>
            <a:ext cx="4223721" cy="4223721"/>
          </a:xfrm>
          <a:custGeom>
            <a:avLst/>
            <a:gdLst/>
            <a:ahLst/>
            <a:cxnLst/>
            <a:rect r="r" b="b" t="t" l="l"/>
            <a:pathLst>
              <a:path h="4223721" w="4223721">
                <a:moveTo>
                  <a:pt x="4223721" y="4223722"/>
                </a:moveTo>
                <a:lnTo>
                  <a:pt x="0" y="4223722"/>
                </a:lnTo>
                <a:lnTo>
                  <a:pt x="0" y="0"/>
                </a:lnTo>
                <a:lnTo>
                  <a:pt x="4223721" y="0"/>
                </a:lnTo>
                <a:lnTo>
                  <a:pt x="4223721" y="422372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188639" y="669226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a:grpSpLocks noChangeAspect="true"/>
          </p:cNvGrpSpPr>
          <p:nvPr/>
        </p:nvGrpSpPr>
        <p:grpSpPr>
          <a:xfrm rot="0">
            <a:off x="14819027" y="-554514"/>
            <a:ext cx="4205442" cy="4205425"/>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5555" r="0" b="-5555"/>
              </a:stretch>
            </a:blipFill>
          </p:spPr>
        </p:sp>
      </p:grpSp>
      <p:sp>
        <p:nvSpPr>
          <p:cNvPr name="TextBox 8" id="8"/>
          <p:cNvSpPr txBox="true"/>
          <p:nvPr/>
        </p:nvSpPr>
        <p:spPr>
          <a:xfrm rot="0">
            <a:off x="9388345" y="3372718"/>
            <a:ext cx="7232450" cy="5695950"/>
          </a:xfrm>
          <a:prstGeom prst="rect">
            <a:avLst/>
          </a:prstGeom>
        </p:spPr>
        <p:txBody>
          <a:bodyPr anchor="t" rtlCol="false" tIns="0" lIns="0" bIns="0" rIns="0">
            <a:spAutoFit/>
          </a:bodyPr>
          <a:lstStyle/>
          <a:p>
            <a:pPr algn="ctr" marL="0" indent="0" lvl="0">
              <a:lnSpc>
                <a:spcPts val="4500"/>
              </a:lnSpc>
              <a:spcBef>
                <a:spcPct val="0"/>
              </a:spcBef>
            </a:pPr>
            <a:r>
              <a:rPr lang="en-US" sz="3000">
                <a:solidFill>
                  <a:srgbClr val="3D5E89"/>
                </a:solidFill>
                <a:latin typeface="Raleway"/>
                <a:ea typeface="Raleway"/>
                <a:cs typeface="Raleway"/>
                <a:sym typeface="Raleway"/>
              </a:rPr>
              <a:t>El primer paso para evangelizar es entender que los resultados no llegan de la noche a la mañana. Así como una semilla necesita tiempo para crecer, una persona necesita tiempo para conocer a Jesús. No debemos apresurarnos; debemos acompañar, escuchar y orar. Jesús pasó tres años formando discípulos, y aún así algunos necesitaron más tiempo </a:t>
            </a:r>
          </a:p>
        </p:txBody>
      </p:sp>
      <p:grpSp>
        <p:nvGrpSpPr>
          <p:cNvPr name="Group 9" id="9"/>
          <p:cNvGrpSpPr/>
          <p:nvPr/>
        </p:nvGrpSpPr>
        <p:grpSpPr>
          <a:xfrm rot="0">
            <a:off x="999048" y="3782430"/>
            <a:ext cx="7242095" cy="4262551"/>
            <a:chOff x="0" y="0"/>
            <a:chExt cx="1907383" cy="1122647"/>
          </a:xfrm>
        </p:grpSpPr>
        <p:sp>
          <p:nvSpPr>
            <p:cNvPr name="Freeform 10" id="10"/>
            <p:cNvSpPr/>
            <p:nvPr/>
          </p:nvSpPr>
          <p:spPr>
            <a:xfrm flipH="false" flipV="false" rot="0">
              <a:off x="0" y="0"/>
              <a:ext cx="1907383" cy="1122647"/>
            </a:xfrm>
            <a:custGeom>
              <a:avLst/>
              <a:gdLst/>
              <a:ahLst/>
              <a:cxnLst/>
              <a:rect r="r" b="b" t="t" l="l"/>
              <a:pathLst>
                <a:path h="1122647" w="1907383">
                  <a:moveTo>
                    <a:pt x="54520" y="0"/>
                  </a:moveTo>
                  <a:lnTo>
                    <a:pt x="1852863" y="0"/>
                  </a:lnTo>
                  <a:cubicBezTo>
                    <a:pt x="1867323" y="0"/>
                    <a:pt x="1881190" y="5744"/>
                    <a:pt x="1891415" y="15968"/>
                  </a:cubicBezTo>
                  <a:cubicBezTo>
                    <a:pt x="1901639" y="26193"/>
                    <a:pt x="1907383" y="40060"/>
                    <a:pt x="1907383" y="54520"/>
                  </a:cubicBezTo>
                  <a:lnTo>
                    <a:pt x="1907383" y="1068127"/>
                  </a:lnTo>
                  <a:cubicBezTo>
                    <a:pt x="1907383" y="1082587"/>
                    <a:pt x="1901639" y="1096454"/>
                    <a:pt x="1891415" y="1106679"/>
                  </a:cubicBezTo>
                  <a:cubicBezTo>
                    <a:pt x="1881190" y="1116903"/>
                    <a:pt x="1867323" y="1122647"/>
                    <a:pt x="1852863" y="1122647"/>
                  </a:cubicBezTo>
                  <a:lnTo>
                    <a:pt x="54520" y="1122647"/>
                  </a:lnTo>
                  <a:cubicBezTo>
                    <a:pt x="40060" y="1122647"/>
                    <a:pt x="26193" y="1116903"/>
                    <a:pt x="15968" y="1106679"/>
                  </a:cubicBezTo>
                  <a:cubicBezTo>
                    <a:pt x="5744" y="1096454"/>
                    <a:pt x="0" y="1082587"/>
                    <a:pt x="0" y="1068127"/>
                  </a:cubicBezTo>
                  <a:lnTo>
                    <a:pt x="0" y="54520"/>
                  </a:lnTo>
                  <a:cubicBezTo>
                    <a:pt x="0" y="40060"/>
                    <a:pt x="5744" y="26193"/>
                    <a:pt x="15968" y="15968"/>
                  </a:cubicBezTo>
                  <a:cubicBezTo>
                    <a:pt x="26193" y="5744"/>
                    <a:pt x="40060" y="0"/>
                    <a:pt x="54520" y="0"/>
                  </a:cubicBezTo>
                  <a:close/>
                </a:path>
              </a:pathLst>
            </a:custGeom>
            <a:solidFill>
              <a:srgbClr val="8CA9D8"/>
            </a:solidFill>
          </p:spPr>
        </p:sp>
        <p:sp>
          <p:nvSpPr>
            <p:cNvPr name="TextBox 11" id="11"/>
            <p:cNvSpPr txBox="true"/>
            <p:nvPr/>
          </p:nvSpPr>
          <p:spPr>
            <a:xfrm>
              <a:off x="0" y="-38100"/>
              <a:ext cx="1907383" cy="1160747"/>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492827" y="4675455"/>
            <a:ext cx="6254536" cy="2362200"/>
          </a:xfrm>
          <a:prstGeom prst="rect">
            <a:avLst/>
          </a:prstGeom>
        </p:spPr>
        <p:txBody>
          <a:bodyPr anchor="t" rtlCol="false" tIns="0" lIns="0" bIns="0" rIns="0">
            <a:spAutoFit/>
          </a:bodyPr>
          <a:lstStyle/>
          <a:p>
            <a:pPr algn="l">
              <a:lnSpc>
                <a:spcPts val="5249"/>
              </a:lnSpc>
            </a:pPr>
            <a:r>
              <a:rPr lang="en-US" sz="3499" b="true">
                <a:solidFill>
                  <a:srgbClr val="FFFFFF"/>
                </a:solidFill>
                <a:latin typeface="Raleway Bold"/>
                <a:ea typeface="Raleway Bold"/>
                <a:cs typeface="Raleway Bold"/>
                <a:sym typeface="Raleway Bold"/>
              </a:rPr>
              <a:t>Eclesiastés 11: 1</a:t>
            </a:r>
          </a:p>
          <a:p>
            <a:pPr algn="l">
              <a:lnSpc>
                <a:spcPts val="4500"/>
              </a:lnSpc>
            </a:pPr>
            <a:r>
              <a:rPr lang="en-US" sz="3000">
                <a:solidFill>
                  <a:srgbClr val="FFFFFF"/>
                </a:solidFill>
                <a:latin typeface="Raleway"/>
                <a:ea typeface="Raleway"/>
                <a:cs typeface="Raleway"/>
                <a:sym typeface="Raleway"/>
              </a:rPr>
              <a:t>“Ech</a:t>
            </a:r>
            <a:r>
              <a:rPr lang="en-US" sz="3000">
                <a:solidFill>
                  <a:srgbClr val="FFFFFF"/>
                </a:solidFill>
                <a:latin typeface="Raleway"/>
                <a:ea typeface="Raleway"/>
                <a:cs typeface="Raleway"/>
                <a:sym typeface="Raleway"/>
              </a:rPr>
              <a:t>a tu pan sobre las aguas; porque después de muchos días lo hallarás.”</a:t>
            </a:r>
          </a:p>
        </p:txBody>
      </p:sp>
      <p:sp>
        <p:nvSpPr>
          <p:cNvPr name="TextBox 13" id="13"/>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Freeform 2" id="2"/>
          <p:cNvSpPr/>
          <p:nvPr/>
        </p:nvSpPr>
        <p:spPr>
          <a:xfrm flipH="false" flipV="false" rot="7325645">
            <a:off x="-1148602" y="5296891"/>
            <a:ext cx="5124362" cy="6600466"/>
          </a:xfrm>
          <a:custGeom>
            <a:avLst/>
            <a:gdLst/>
            <a:ahLst/>
            <a:cxnLst/>
            <a:rect r="r" b="b" t="t" l="l"/>
            <a:pathLst>
              <a:path h="6600466" w="5124362">
                <a:moveTo>
                  <a:pt x="0" y="0"/>
                </a:moveTo>
                <a:lnTo>
                  <a:pt x="5124362" y="0"/>
                </a:lnTo>
                <a:lnTo>
                  <a:pt x="5124362" y="6600467"/>
                </a:lnTo>
                <a:lnTo>
                  <a:pt x="0" y="6600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5147439" y="-1212179"/>
            <a:ext cx="4223721" cy="4223721"/>
          </a:xfrm>
          <a:custGeom>
            <a:avLst/>
            <a:gdLst/>
            <a:ahLst/>
            <a:cxnLst/>
            <a:rect r="r" b="b" t="t" l="l"/>
            <a:pathLst>
              <a:path h="4223721" w="4223721">
                <a:moveTo>
                  <a:pt x="4223722" y="4223721"/>
                </a:moveTo>
                <a:lnTo>
                  <a:pt x="0" y="4223721"/>
                </a:lnTo>
                <a:lnTo>
                  <a:pt x="0" y="0"/>
                </a:lnTo>
                <a:lnTo>
                  <a:pt x="4223722" y="0"/>
                </a:lnTo>
                <a:lnTo>
                  <a:pt x="4223722" y="422372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082258" y="6172200"/>
            <a:ext cx="5765044" cy="4114800"/>
          </a:xfrm>
          <a:custGeom>
            <a:avLst/>
            <a:gdLst/>
            <a:ahLst/>
            <a:cxnLst/>
            <a:rect r="r" b="b" t="t" l="l"/>
            <a:pathLst>
              <a:path h="4114800" w="5765044">
                <a:moveTo>
                  <a:pt x="0" y="0"/>
                </a:moveTo>
                <a:lnTo>
                  <a:pt x="5765044" y="0"/>
                </a:lnTo>
                <a:lnTo>
                  <a:pt x="576504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5984746" y="3011542"/>
            <a:ext cx="6318507" cy="1057275"/>
          </a:xfrm>
          <a:prstGeom prst="rect">
            <a:avLst/>
          </a:prstGeom>
        </p:spPr>
        <p:txBody>
          <a:bodyPr anchor="t" rtlCol="false" tIns="0" lIns="0" bIns="0" rIns="0">
            <a:spAutoFit/>
          </a:bodyPr>
          <a:lstStyle/>
          <a:p>
            <a:pPr algn="l" marL="0" indent="0" lvl="0">
              <a:lnSpc>
                <a:spcPts val="8399"/>
              </a:lnSpc>
              <a:spcBef>
                <a:spcPct val="0"/>
              </a:spcBef>
            </a:pPr>
            <a:r>
              <a:rPr lang="en-US" b="true" sz="6999">
                <a:solidFill>
                  <a:srgbClr val="3D5E89"/>
                </a:solidFill>
                <a:latin typeface="League Spartan"/>
                <a:ea typeface="League Spartan"/>
                <a:cs typeface="League Spartan"/>
                <a:sym typeface="League Spartan"/>
              </a:rPr>
              <a:t>Himno Inicial</a:t>
            </a:r>
          </a:p>
        </p:txBody>
      </p:sp>
      <p:sp>
        <p:nvSpPr>
          <p:cNvPr name="TextBox 6" id="6"/>
          <p:cNvSpPr txBox="true"/>
          <p:nvPr/>
        </p:nvSpPr>
        <p:spPr>
          <a:xfrm rot="0">
            <a:off x="3599782" y="4845994"/>
            <a:ext cx="11088435" cy="1676400"/>
          </a:xfrm>
          <a:prstGeom prst="rect">
            <a:avLst/>
          </a:prstGeom>
        </p:spPr>
        <p:txBody>
          <a:bodyPr anchor="t" rtlCol="false" tIns="0" lIns="0" bIns="0" rIns="0">
            <a:spAutoFit/>
          </a:bodyPr>
          <a:lstStyle/>
          <a:p>
            <a:pPr algn="ctr">
              <a:lnSpc>
                <a:spcPts val="6750"/>
              </a:lnSpc>
            </a:pPr>
            <a:r>
              <a:rPr lang="en-US" sz="4500">
                <a:solidFill>
                  <a:srgbClr val="3D5E89"/>
                </a:solidFill>
                <a:latin typeface="Raleway"/>
                <a:ea typeface="Raleway"/>
                <a:cs typeface="Raleway"/>
                <a:sym typeface="Raleway"/>
              </a:rPr>
              <a:t>Himno # 560 </a:t>
            </a:r>
          </a:p>
          <a:p>
            <a:pPr algn="ctr" marL="0" indent="0" lvl="0">
              <a:lnSpc>
                <a:spcPts val="6750"/>
              </a:lnSpc>
              <a:spcBef>
                <a:spcPct val="0"/>
              </a:spcBef>
            </a:pPr>
            <a:r>
              <a:rPr lang="en-US" b="true" sz="4500">
                <a:solidFill>
                  <a:srgbClr val="3D5E89"/>
                </a:solidFill>
                <a:latin typeface="Raleway Bold"/>
                <a:ea typeface="Raleway Bold"/>
                <a:cs typeface="Raleway Bold"/>
                <a:sym typeface="Raleway Bold"/>
              </a:rPr>
              <a:t>“Cristo está buscando obreros”</a:t>
            </a:r>
          </a:p>
        </p:txBody>
      </p:sp>
      <p:sp>
        <p:nvSpPr>
          <p:cNvPr name="TextBox 7" id="7"/>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4E1F6"/>
        </a:solidFill>
      </p:bgPr>
    </p:bg>
    <p:spTree>
      <p:nvGrpSpPr>
        <p:cNvPr id="1" name=""/>
        <p:cNvGrpSpPr/>
        <p:nvPr/>
      </p:nvGrpSpPr>
      <p:grpSpPr>
        <a:xfrm>
          <a:off x="0" y="0"/>
          <a:ext cx="0" cy="0"/>
          <a:chOff x="0" y="0"/>
          <a:chExt cx="0" cy="0"/>
        </a:xfrm>
      </p:grpSpPr>
      <p:sp>
        <p:nvSpPr>
          <p:cNvPr name="TextBox 2" id="2"/>
          <p:cNvSpPr txBox="true"/>
          <p:nvPr/>
        </p:nvSpPr>
        <p:spPr>
          <a:xfrm rot="0">
            <a:off x="9144000" y="3523393"/>
            <a:ext cx="8430293" cy="4914045"/>
          </a:xfrm>
          <a:prstGeom prst="rect">
            <a:avLst/>
          </a:prstGeom>
        </p:spPr>
        <p:txBody>
          <a:bodyPr anchor="t" rtlCol="false" tIns="0" lIns="0" bIns="0" rIns="0">
            <a:spAutoFit/>
          </a:bodyPr>
          <a:lstStyle/>
          <a:p>
            <a:pPr algn="l">
              <a:lnSpc>
                <a:spcPts val="4854"/>
              </a:lnSpc>
            </a:pPr>
            <a:r>
              <a:rPr lang="en-US" sz="3236">
                <a:solidFill>
                  <a:srgbClr val="3D5E89"/>
                </a:solidFill>
                <a:latin typeface="Raleway"/>
                <a:ea typeface="Raleway"/>
                <a:cs typeface="Raleway"/>
                <a:sym typeface="Raleway"/>
              </a:rPr>
              <a:t>Jesús oró toda la noche antes de escoger a sus discípulos. Si él dependía del Padre, ¿cuánto más nosotros? La oración prepara el terreno donde germina la fe. Cuando oramos por nuestros amigos, Dios obra aunque no lo veamos. Evangelizar sin oración es como sembrar sin agua </a:t>
            </a:r>
          </a:p>
          <a:p>
            <a:pPr algn="l">
              <a:lnSpc>
                <a:spcPts val="4854"/>
              </a:lnSpc>
            </a:pPr>
          </a:p>
        </p:txBody>
      </p:sp>
      <p:sp>
        <p:nvSpPr>
          <p:cNvPr name="Freeform 3" id="3"/>
          <p:cNvSpPr/>
          <p:nvPr/>
        </p:nvSpPr>
        <p:spPr>
          <a:xfrm flipH="true" flipV="true" rot="0">
            <a:off x="-682954" y="-135063"/>
            <a:ext cx="4114800" cy="4114800"/>
          </a:xfrm>
          <a:custGeom>
            <a:avLst/>
            <a:gdLst/>
            <a:ahLst/>
            <a:cxnLst/>
            <a:rect r="r" b="b" t="t" l="l"/>
            <a:pathLst>
              <a:path h="4114800" w="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029675" y="783016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999048" y="3782430"/>
            <a:ext cx="7242095" cy="4262551"/>
            <a:chOff x="0" y="0"/>
            <a:chExt cx="1907383" cy="1122647"/>
          </a:xfrm>
        </p:grpSpPr>
        <p:sp>
          <p:nvSpPr>
            <p:cNvPr name="Freeform 6" id="6"/>
            <p:cNvSpPr/>
            <p:nvPr/>
          </p:nvSpPr>
          <p:spPr>
            <a:xfrm flipH="false" flipV="false" rot="0">
              <a:off x="0" y="0"/>
              <a:ext cx="1907383" cy="1122647"/>
            </a:xfrm>
            <a:custGeom>
              <a:avLst/>
              <a:gdLst/>
              <a:ahLst/>
              <a:cxnLst/>
              <a:rect r="r" b="b" t="t" l="l"/>
              <a:pathLst>
                <a:path h="1122647" w="1907383">
                  <a:moveTo>
                    <a:pt x="54520" y="0"/>
                  </a:moveTo>
                  <a:lnTo>
                    <a:pt x="1852863" y="0"/>
                  </a:lnTo>
                  <a:cubicBezTo>
                    <a:pt x="1867323" y="0"/>
                    <a:pt x="1881190" y="5744"/>
                    <a:pt x="1891415" y="15968"/>
                  </a:cubicBezTo>
                  <a:cubicBezTo>
                    <a:pt x="1901639" y="26193"/>
                    <a:pt x="1907383" y="40060"/>
                    <a:pt x="1907383" y="54520"/>
                  </a:cubicBezTo>
                  <a:lnTo>
                    <a:pt x="1907383" y="1068127"/>
                  </a:lnTo>
                  <a:cubicBezTo>
                    <a:pt x="1907383" y="1082587"/>
                    <a:pt x="1901639" y="1096454"/>
                    <a:pt x="1891415" y="1106679"/>
                  </a:cubicBezTo>
                  <a:cubicBezTo>
                    <a:pt x="1881190" y="1116903"/>
                    <a:pt x="1867323" y="1122647"/>
                    <a:pt x="1852863" y="1122647"/>
                  </a:cubicBezTo>
                  <a:lnTo>
                    <a:pt x="54520" y="1122647"/>
                  </a:lnTo>
                  <a:cubicBezTo>
                    <a:pt x="40060" y="1122647"/>
                    <a:pt x="26193" y="1116903"/>
                    <a:pt x="15968" y="1106679"/>
                  </a:cubicBezTo>
                  <a:cubicBezTo>
                    <a:pt x="5744" y="1096454"/>
                    <a:pt x="0" y="1082587"/>
                    <a:pt x="0" y="1068127"/>
                  </a:cubicBezTo>
                  <a:lnTo>
                    <a:pt x="0" y="54520"/>
                  </a:lnTo>
                  <a:cubicBezTo>
                    <a:pt x="0" y="40060"/>
                    <a:pt x="5744" y="26193"/>
                    <a:pt x="15968" y="15968"/>
                  </a:cubicBezTo>
                  <a:cubicBezTo>
                    <a:pt x="26193" y="5744"/>
                    <a:pt x="40060" y="0"/>
                    <a:pt x="54520" y="0"/>
                  </a:cubicBezTo>
                  <a:close/>
                </a:path>
              </a:pathLst>
            </a:custGeom>
            <a:solidFill>
              <a:srgbClr val="FFFFFF"/>
            </a:solidFill>
          </p:spPr>
        </p:sp>
        <p:sp>
          <p:nvSpPr>
            <p:cNvPr name="TextBox 7" id="7"/>
            <p:cNvSpPr txBox="true"/>
            <p:nvPr/>
          </p:nvSpPr>
          <p:spPr>
            <a:xfrm>
              <a:off x="0" y="-38100"/>
              <a:ext cx="1907383" cy="1160747"/>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4280104" y="5913705"/>
            <a:ext cx="4978349" cy="4885005"/>
          </a:xfrm>
          <a:custGeom>
            <a:avLst/>
            <a:gdLst/>
            <a:ahLst/>
            <a:cxnLst/>
            <a:rect r="r" b="b" t="t" l="l"/>
            <a:pathLst>
              <a:path h="4885005" w="4978349">
                <a:moveTo>
                  <a:pt x="0" y="0"/>
                </a:moveTo>
                <a:lnTo>
                  <a:pt x="4978349" y="0"/>
                </a:lnTo>
                <a:lnTo>
                  <a:pt x="4978349" y="4885005"/>
                </a:lnTo>
                <a:lnTo>
                  <a:pt x="0" y="4885005"/>
                </a:lnTo>
                <a:lnTo>
                  <a:pt x="0" y="0"/>
                </a:lnTo>
                <a:close/>
              </a:path>
            </a:pathLst>
          </a:custGeom>
          <a:blipFill>
            <a:blip r:embed="rId4"/>
            <a:stretch>
              <a:fillRect l="0" t="0" r="0" b="0"/>
            </a:stretch>
          </a:blipFill>
        </p:spPr>
      </p:sp>
      <p:sp>
        <p:nvSpPr>
          <p:cNvPr name="TextBox 9" id="9"/>
          <p:cNvSpPr txBox="true"/>
          <p:nvPr/>
        </p:nvSpPr>
        <p:spPr>
          <a:xfrm rot="0">
            <a:off x="5369555" y="1019175"/>
            <a:ext cx="7548891" cy="1838325"/>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3D5E89"/>
                </a:solidFill>
                <a:latin typeface="League Spartan"/>
                <a:ea typeface="League Spartan"/>
                <a:cs typeface="League Spartan"/>
                <a:sym typeface="League Spartan"/>
              </a:rPr>
              <a:t>De</a:t>
            </a:r>
            <a:r>
              <a:rPr lang="en-US" b="true" sz="6000" u="none">
                <a:solidFill>
                  <a:srgbClr val="3D5E89"/>
                </a:solidFill>
                <a:latin typeface="League Spartan"/>
                <a:ea typeface="League Spartan"/>
                <a:cs typeface="League Spartan"/>
                <a:sym typeface="League Spartan"/>
              </a:rPr>
              <a:t>dica tiempo a la oración                    </a:t>
            </a:r>
          </a:p>
        </p:txBody>
      </p:sp>
      <p:sp>
        <p:nvSpPr>
          <p:cNvPr name="TextBox 10" id="10"/>
          <p:cNvSpPr txBox="true"/>
          <p:nvPr/>
        </p:nvSpPr>
        <p:spPr>
          <a:xfrm rot="0">
            <a:off x="1164515" y="4112528"/>
            <a:ext cx="6911160" cy="3488055"/>
          </a:xfrm>
          <a:prstGeom prst="rect">
            <a:avLst/>
          </a:prstGeom>
        </p:spPr>
        <p:txBody>
          <a:bodyPr anchor="t" rtlCol="false" tIns="0" lIns="0" bIns="0" rIns="0">
            <a:spAutoFit/>
          </a:bodyPr>
          <a:lstStyle/>
          <a:p>
            <a:pPr algn="l">
              <a:lnSpc>
                <a:spcPts val="5099"/>
              </a:lnSpc>
            </a:pPr>
            <a:r>
              <a:rPr lang="en-US" sz="3399" b="true">
                <a:solidFill>
                  <a:srgbClr val="3D5E89"/>
                </a:solidFill>
                <a:latin typeface="Raleway Bold"/>
                <a:ea typeface="Raleway Bold"/>
                <a:cs typeface="Raleway Bold"/>
                <a:sym typeface="Raleway Bold"/>
              </a:rPr>
              <a:t>Lucas 6: 12, 13</a:t>
            </a:r>
          </a:p>
          <a:p>
            <a:pPr algn="l">
              <a:lnSpc>
                <a:spcPts val="4500"/>
              </a:lnSpc>
            </a:pPr>
            <a:r>
              <a:rPr lang="en-US" sz="3000">
                <a:solidFill>
                  <a:srgbClr val="3D5E89"/>
                </a:solidFill>
                <a:latin typeface="Raleway"/>
                <a:ea typeface="Raleway"/>
                <a:cs typeface="Raleway"/>
                <a:sym typeface="Raleway"/>
              </a:rPr>
              <a:t>“En</a:t>
            </a:r>
            <a:r>
              <a:rPr lang="en-US" sz="3000">
                <a:solidFill>
                  <a:srgbClr val="3D5E89"/>
                </a:solidFill>
                <a:latin typeface="Raleway"/>
                <a:ea typeface="Raleway"/>
                <a:cs typeface="Raleway"/>
                <a:sym typeface="Raleway"/>
              </a:rPr>
              <a:t> aquellos días él fue al monte a orar, y pasó la noche orando a Dios. Y cuando era de día, llamó a sus discípulos, y escogió a doce de ellos, a los cuales también llamó apóstoles:”</a:t>
            </a:r>
          </a:p>
        </p:txBody>
      </p:sp>
      <p:sp>
        <p:nvSpPr>
          <p:cNvPr name="TextBox 11" id="11"/>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D5E89"/>
        </a:solidFill>
      </p:bgPr>
    </p:bg>
    <p:spTree>
      <p:nvGrpSpPr>
        <p:cNvPr id="1" name=""/>
        <p:cNvGrpSpPr/>
        <p:nvPr/>
      </p:nvGrpSpPr>
      <p:grpSpPr>
        <a:xfrm>
          <a:off x="0" y="0"/>
          <a:ext cx="0" cy="0"/>
          <a:chOff x="0" y="0"/>
          <a:chExt cx="0" cy="0"/>
        </a:xfrm>
      </p:grpSpPr>
      <p:sp>
        <p:nvSpPr>
          <p:cNvPr name="Freeform 2" id="2"/>
          <p:cNvSpPr/>
          <p:nvPr/>
        </p:nvSpPr>
        <p:spPr>
          <a:xfrm flipH="false" flipV="false" rot="9142812">
            <a:off x="-2089358" y="4986565"/>
            <a:ext cx="4709171" cy="6065677"/>
          </a:xfrm>
          <a:custGeom>
            <a:avLst/>
            <a:gdLst/>
            <a:ahLst/>
            <a:cxnLst/>
            <a:rect r="r" b="b" t="t" l="l"/>
            <a:pathLst>
              <a:path h="6065677" w="4709171">
                <a:moveTo>
                  <a:pt x="0" y="0"/>
                </a:moveTo>
                <a:lnTo>
                  <a:pt x="4709171" y="0"/>
                </a:lnTo>
                <a:lnTo>
                  <a:pt x="4709171" y="6065676"/>
                </a:lnTo>
                <a:lnTo>
                  <a:pt x="0" y="60656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81050">
            <a:off x="15784994" y="-92035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017488" y="6172200"/>
            <a:ext cx="4253023" cy="4114800"/>
          </a:xfrm>
          <a:custGeom>
            <a:avLst/>
            <a:gdLst/>
            <a:ahLst/>
            <a:cxnLst/>
            <a:rect r="r" b="b" t="t" l="l"/>
            <a:pathLst>
              <a:path h="4114800" w="4253023">
                <a:moveTo>
                  <a:pt x="0" y="0"/>
                </a:moveTo>
                <a:lnTo>
                  <a:pt x="4253024" y="0"/>
                </a:lnTo>
                <a:lnTo>
                  <a:pt x="425302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011334" y="3914775"/>
            <a:ext cx="14265333" cy="1228725"/>
          </a:xfrm>
          <a:prstGeom prst="rect">
            <a:avLst/>
          </a:prstGeom>
        </p:spPr>
        <p:txBody>
          <a:bodyPr anchor="t" rtlCol="false" tIns="0" lIns="0" bIns="0" rIns="0">
            <a:spAutoFit/>
          </a:bodyPr>
          <a:lstStyle/>
          <a:p>
            <a:pPr algn="ctr" marL="0" indent="0" lvl="0">
              <a:lnSpc>
                <a:spcPts val="9600"/>
              </a:lnSpc>
              <a:spcBef>
                <a:spcPct val="0"/>
              </a:spcBef>
            </a:pPr>
            <a:r>
              <a:rPr lang="en-US" b="true" sz="8000">
                <a:solidFill>
                  <a:srgbClr val="FFFFFF"/>
                </a:solidFill>
                <a:latin typeface="League Spartan"/>
                <a:ea typeface="League Spartan"/>
                <a:cs typeface="League Spartan"/>
                <a:sym typeface="League Spartan"/>
              </a:rPr>
              <a:t>Momento de Oración</a:t>
            </a:r>
          </a:p>
        </p:txBody>
      </p:sp>
      <p:sp>
        <p:nvSpPr>
          <p:cNvPr name="TextBox 6" id="6"/>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FFFFFF">
                    <a:alpha val="33725"/>
                  </a:srgbClr>
                </a:solidFill>
                <a:latin typeface="Raleway Bold"/>
                <a:ea typeface="Raleway Bold"/>
                <a:cs typeface="Raleway Bold"/>
                <a:sym typeface="Raleway Bold"/>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F8FA"/>
        </a:solidFill>
      </p:bgPr>
    </p:bg>
    <p:spTree>
      <p:nvGrpSpPr>
        <p:cNvPr id="1" name=""/>
        <p:cNvGrpSpPr/>
        <p:nvPr/>
      </p:nvGrpSpPr>
      <p:grpSpPr>
        <a:xfrm>
          <a:off x="0" y="0"/>
          <a:ext cx="0" cy="0"/>
          <a:chOff x="0" y="0"/>
          <a:chExt cx="0" cy="0"/>
        </a:xfrm>
      </p:grpSpPr>
      <p:sp>
        <p:nvSpPr>
          <p:cNvPr name="TextBox 2" id="2"/>
          <p:cNvSpPr txBox="true"/>
          <p:nvPr/>
        </p:nvSpPr>
        <p:spPr>
          <a:xfrm rot="0">
            <a:off x="1882683" y="1363745"/>
            <a:ext cx="14084886" cy="923925"/>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3D5E89"/>
                </a:solidFill>
                <a:latin typeface="League Spartan"/>
                <a:ea typeface="League Spartan"/>
                <a:cs typeface="League Spartan"/>
                <a:sym typeface="League Spartan"/>
              </a:rPr>
              <a:t>Ama a las personas</a:t>
            </a:r>
          </a:p>
        </p:txBody>
      </p:sp>
      <p:sp>
        <p:nvSpPr>
          <p:cNvPr name="Freeform 3" id="3"/>
          <p:cNvSpPr/>
          <p:nvPr/>
        </p:nvSpPr>
        <p:spPr>
          <a:xfrm flipH="false" flipV="false" rot="-10708336">
            <a:off x="-1674902" y="1806892"/>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537897" y="-554514"/>
            <a:ext cx="4223721" cy="4223721"/>
          </a:xfrm>
          <a:custGeom>
            <a:avLst/>
            <a:gdLst/>
            <a:ahLst/>
            <a:cxnLst/>
            <a:rect r="r" b="b" t="t" l="l"/>
            <a:pathLst>
              <a:path h="4223721" w="4223721">
                <a:moveTo>
                  <a:pt x="4223721" y="4223722"/>
                </a:moveTo>
                <a:lnTo>
                  <a:pt x="0" y="4223722"/>
                </a:lnTo>
                <a:lnTo>
                  <a:pt x="0" y="0"/>
                </a:lnTo>
                <a:lnTo>
                  <a:pt x="4223721" y="0"/>
                </a:lnTo>
                <a:lnTo>
                  <a:pt x="4223721" y="422372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188639" y="669226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99048" y="3782430"/>
            <a:ext cx="7242095" cy="4262551"/>
            <a:chOff x="0" y="0"/>
            <a:chExt cx="1907383" cy="1122647"/>
          </a:xfrm>
        </p:grpSpPr>
        <p:sp>
          <p:nvSpPr>
            <p:cNvPr name="Freeform 7" id="7"/>
            <p:cNvSpPr/>
            <p:nvPr/>
          </p:nvSpPr>
          <p:spPr>
            <a:xfrm flipH="false" flipV="false" rot="0">
              <a:off x="0" y="0"/>
              <a:ext cx="1907383" cy="1122647"/>
            </a:xfrm>
            <a:custGeom>
              <a:avLst/>
              <a:gdLst/>
              <a:ahLst/>
              <a:cxnLst/>
              <a:rect r="r" b="b" t="t" l="l"/>
              <a:pathLst>
                <a:path h="1122647" w="1907383">
                  <a:moveTo>
                    <a:pt x="54520" y="0"/>
                  </a:moveTo>
                  <a:lnTo>
                    <a:pt x="1852863" y="0"/>
                  </a:lnTo>
                  <a:cubicBezTo>
                    <a:pt x="1867323" y="0"/>
                    <a:pt x="1881190" y="5744"/>
                    <a:pt x="1891415" y="15968"/>
                  </a:cubicBezTo>
                  <a:cubicBezTo>
                    <a:pt x="1901639" y="26193"/>
                    <a:pt x="1907383" y="40060"/>
                    <a:pt x="1907383" y="54520"/>
                  </a:cubicBezTo>
                  <a:lnTo>
                    <a:pt x="1907383" y="1068127"/>
                  </a:lnTo>
                  <a:cubicBezTo>
                    <a:pt x="1907383" y="1082587"/>
                    <a:pt x="1901639" y="1096454"/>
                    <a:pt x="1891415" y="1106679"/>
                  </a:cubicBezTo>
                  <a:cubicBezTo>
                    <a:pt x="1881190" y="1116903"/>
                    <a:pt x="1867323" y="1122647"/>
                    <a:pt x="1852863" y="1122647"/>
                  </a:cubicBezTo>
                  <a:lnTo>
                    <a:pt x="54520" y="1122647"/>
                  </a:lnTo>
                  <a:cubicBezTo>
                    <a:pt x="40060" y="1122647"/>
                    <a:pt x="26193" y="1116903"/>
                    <a:pt x="15968" y="1106679"/>
                  </a:cubicBezTo>
                  <a:cubicBezTo>
                    <a:pt x="5744" y="1096454"/>
                    <a:pt x="0" y="1082587"/>
                    <a:pt x="0" y="1068127"/>
                  </a:cubicBezTo>
                  <a:lnTo>
                    <a:pt x="0" y="54520"/>
                  </a:lnTo>
                  <a:cubicBezTo>
                    <a:pt x="0" y="40060"/>
                    <a:pt x="5744" y="26193"/>
                    <a:pt x="15968" y="15968"/>
                  </a:cubicBezTo>
                  <a:cubicBezTo>
                    <a:pt x="26193" y="5744"/>
                    <a:pt x="40060" y="0"/>
                    <a:pt x="54520" y="0"/>
                  </a:cubicBezTo>
                  <a:close/>
                </a:path>
              </a:pathLst>
            </a:custGeom>
            <a:solidFill>
              <a:srgbClr val="8CA9D8"/>
            </a:solidFill>
          </p:spPr>
        </p:sp>
        <p:sp>
          <p:nvSpPr>
            <p:cNvPr name="TextBox 8" id="8"/>
            <p:cNvSpPr txBox="true"/>
            <p:nvPr/>
          </p:nvSpPr>
          <p:spPr>
            <a:xfrm>
              <a:off x="0" y="-38100"/>
              <a:ext cx="1907383" cy="116074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4688218" y="-332370"/>
            <a:ext cx="3673394" cy="4114800"/>
          </a:xfrm>
          <a:custGeom>
            <a:avLst/>
            <a:gdLst/>
            <a:ahLst/>
            <a:cxnLst/>
            <a:rect r="r" b="b" t="t" l="l"/>
            <a:pathLst>
              <a:path h="4114800" w="3673394">
                <a:moveTo>
                  <a:pt x="0" y="0"/>
                </a:moveTo>
                <a:lnTo>
                  <a:pt x="3673394" y="0"/>
                </a:lnTo>
                <a:lnTo>
                  <a:pt x="367339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9443064" y="3858521"/>
            <a:ext cx="7232450" cy="3981450"/>
          </a:xfrm>
          <a:prstGeom prst="rect">
            <a:avLst/>
          </a:prstGeom>
        </p:spPr>
        <p:txBody>
          <a:bodyPr anchor="t" rtlCol="false" tIns="0" lIns="0" bIns="0" rIns="0">
            <a:spAutoFit/>
          </a:bodyPr>
          <a:lstStyle/>
          <a:p>
            <a:pPr algn="ctr" marL="0" indent="0" lvl="0">
              <a:lnSpc>
                <a:spcPts val="4500"/>
              </a:lnSpc>
              <a:spcBef>
                <a:spcPct val="0"/>
              </a:spcBef>
            </a:pPr>
            <a:r>
              <a:rPr lang="en-US" sz="3000">
                <a:solidFill>
                  <a:srgbClr val="3D5E89"/>
                </a:solidFill>
                <a:latin typeface="Raleway"/>
                <a:ea typeface="Raleway"/>
                <a:cs typeface="Raleway"/>
                <a:sym typeface="Raleway"/>
              </a:rPr>
              <a:t>Evangelizar no comienza con un estudio bíblico, sino con amor. Dios nos llama a rodear a las personas de afecto, a mostrarles que valen, aun antes de que crean lo mismo que nosotros. Cuando la iglesia ama de verdad, se convierte en el mejor reflejo de Jesús</a:t>
            </a:r>
          </a:p>
        </p:txBody>
      </p:sp>
      <p:sp>
        <p:nvSpPr>
          <p:cNvPr name="TextBox 11" id="11"/>
          <p:cNvSpPr txBox="true"/>
          <p:nvPr/>
        </p:nvSpPr>
        <p:spPr>
          <a:xfrm rot="0">
            <a:off x="1328671" y="3839471"/>
            <a:ext cx="6254536" cy="4076700"/>
          </a:xfrm>
          <a:prstGeom prst="rect">
            <a:avLst/>
          </a:prstGeom>
        </p:spPr>
        <p:txBody>
          <a:bodyPr anchor="t" rtlCol="false" tIns="0" lIns="0" bIns="0" rIns="0">
            <a:spAutoFit/>
          </a:bodyPr>
          <a:lstStyle/>
          <a:p>
            <a:pPr algn="l">
              <a:lnSpc>
                <a:spcPts val="5249"/>
              </a:lnSpc>
            </a:pPr>
            <a:r>
              <a:rPr lang="en-US" sz="3499" b="true">
                <a:solidFill>
                  <a:srgbClr val="FFFFFF"/>
                </a:solidFill>
                <a:latin typeface="Raleway Bold"/>
                <a:ea typeface="Raleway Bold"/>
                <a:cs typeface="Raleway Bold"/>
                <a:sym typeface="Raleway Bold"/>
              </a:rPr>
              <a:t>2 Corintios 4: 15</a:t>
            </a:r>
          </a:p>
          <a:p>
            <a:pPr algn="l">
              <a:lnSpc>
                <a:spcPts val="4500"/>
              </a:lnSpc>
            </a:pPr>
            <a:r>
              <a:rPr lang="en-US" sz="3000">
                <a:solidFill>
                  <a:srgbClr val="FFFFFF"/>
                </a:solidFill>
                <a:latin typeface="Raleway"/>
                <a:ea typeface="Raleway"/>
                <a:cs typeface="Raleway"/>
                <a:sym typeface="Raleway"/>
              </a:rPr>
              <a:t>“Porque tod</a:t>
            </a:r>
            <a:r>
              <a:rPr lang="en-US" sz="3000">
                <a:solidFill>
                  <a:srgbClr val="FFFFFF"/>
                </a:solidFill>
                <a:latin typeface="Raleway"/>
                <a:ea typeface="Raleway"/>
                <a:cs typeface="Raleway"/>
                <a:sym typeface="Raleway"/>
              </a:rPr>
              <a:t>as estas cosas padecemos por amor a vosotros, para que abundando la gracia por medio de muchos, la acción de gracias sobreabunde para gloria de Dios.”</a:t>
            </a:r>
          </a:p>
        </p:txBody>
      </p:sp>
      <p:sp>
        <p:nvSpPr>
          <p:cNvPr name="TextBox 12" id="12"/>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D5E89"/>
        </a:solidFill>
      </p:bgPr>
    </p:bg>
    <p:spTree>
      <p:nvGrpSpPr>
        <p:cNvPr id="1" name=""/>
        <p:cNvGrpSpPr/>
        <p:nvPr/>
      </p:nvGrpSpPr>
      <p:grpSpPr>
        <a:xfrm>
          <a:off x="0" y="0"/>
          <a:ext cx="0" cy="0"/>
          <a:chOff x="0" y="0"/>
          <a:chExt cx="0" cy="0"/>
        </a:xfrm>
      </p:grpSpPr>
      <p:sp>
        <p:nvSpPr>
          <p:cNvPr name="Freeform 2" id="2"/>
          <p:cNvSpPr/>
          <p:nvPr/>
        </p:nvSpPr>
        <p:spPr>
          <a:xfrm flipH="false" flipV="false" rot="9142812">
            <a:off x="-2089358" y="4986565"/>
            <a:ext cx="4709171" cy="6065677"/>
          </a:xfrm>
          <a:custGeom>
            <a:avLst/>
            <a:gdLst/>
            <a:ahLst/>
            <a:cxnLst/>
            <a:rect r="r" b="b" t="t" l="l"/>
            <a:pathLst>
              <a:path h="6065677" w="4709171">
                <a:moveTo>
                  <a:pt x="0" y="0"/>
                </a:moveTo>
                <a:lnTo>
                  <a:pt x="4709171" y="0"/>
                </a:lnTo>
                <a:lnTo>
                  <a:pt x="4709171" y="6065676"/>
                </a:lnTo>
                <a:lnTo>
                  <a:pt x="0" y="60656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81050">
            <a:off x="15784994" y="-92035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240166" y="6599709"/>
            <a:ext cx="7315200" cy="2231136"/>
          </a:xfrm>
          <a:custGeom>
            <a:avLst/>
            <a:gdLst/>
            <a:ahLst/>
            <a:cxnLst/>
            <a:rect r="r" b="b" t="t" l="l"/>
            <a:pathLst>
              <a:path h="2231136" w="7315200">
                <a:moveTo>
                  <a:pt x="0" y="0"/>
                </a:moveTo>
                <a:lnTo>
                  <a:pt x="7315200" y="0"/>
                </a:lnTo>
                <a:lnTo>
                  <a:pt x="7315200" y="2231136"/>
                </a:lnTo>
                <a:lnTo>
                  <a:pt x="0" y="22311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692980" y="471784"/>
            <a:ext cx="7315200" cy="3511296"/>
          </a:xfrm>
          <a:custGeom>
            <a:avLst/>
            <a:gdLst/>
            <a:ahLst/>
            <a:cxnLst/>
            <a:rect r="r" b="b" t="t" l="l"/>
            <a:pathLst>
              <a:path h="3511296" w="7315200">
                <a:moveTo>
                  <a:pt x="0" y="0"/>
                </a:moveTo>
                <a:lnTo>
                  <a:pt x="7315200" y="0"/>
                </a:lnTo>
                <a:lnTo>
                  <a:pt x="7315200" y="3511296"/>
                </a:lnTo>
                <a:lnTo>
                  <a:pt x="0" y="35112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2011334" y="3516355"/>
            <a:ext cx="14265333" cy="923925"/>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FFFFFF"/>
                </a:solidFill>
                <a:latin typeface="League Spartan"/>
                <a:ea typeface="League Spartan"/>
                <a:cs typeface="League Spartan"/>
                <a:sym typeface="League Spartan"/>
              </a:rPr>
              <a:t>Bienvenida y Música Especial</a:t>
            </a:r>
          </a:p>
        </p:txBody>
      </p:sp>
      <p:sp>
        <p:nvSpPr>
          <p:cNvPr name="TextBox 7" id="7"/>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FFFFFF">
                    <a:alpha val="33725"/>
                  </a:srgbClr>
                </a:solidFill>
                <a:latin typeface="Raleway Bold"/>
                <a:ea typeface="Raleway Bold"/>
                <a:cs typeface="Raleway Bold"/>
                <a:sym typeface="Raleway Bold"/>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4E1F6"/>
        </a:solidFill>
      </p:bgPr>
    </p:bg>
    <p:spTree>
      <p:nvGrpSpPr>
        <p:cNvPr id="1" name=""/>
        <p:cNvGrpSpPr/>
        <p:nvPr/>
      </p:nvGrpSpPr>
      <p:grpSpPr>
        <a:xfrm>
          <a:off x="0" y="0"/>
          <a:ext cx="0" cy="0"/>
          <a:chOff x="0" y="0"/>
          <a:chExt cx="0" cy="0"/>
        </a:xfrm>
      </p:grpSpPr>
      <p:sp>
        <p:nvSpPr>
          <p:cNvPr name="TextBox 2" id="2"/>
          <p:cNvSpPr txBox="true"/>
          <p:nvPr/>
        </p:nvSpPr>
        <p:spPr>
          <a:xfrm rot="0">
            <a:off x="9144000" y="3523393"/>
            <a:ext cx="8430293" cy="4914045"/>
          </a:xfrm>
          <a:prstGeom prst="rect">
            <a:avLst/>
          </a:prstGeom>
        </p:spPr>
        <p:txBody>
          <a:bodyPr anchor="t" rtlCol="false" tIns="0" lIns="0" bIns="0" rIns="0">
            <a:spAutoFit/>
          </a:bodyPr>
          <a:lstStyle/>
          <a:p>
            <a:pPr algn="l">
              <a:lnSpc>
                <a:spcPts val="4854"/>
              </a:lnSpc>
            </a:pPr>
            <a:r>
              <a:rPr lang="en-US" sz="3236">
                <a:solidFill>
                  <a:srgbClr val="3D5E89"/>
                </a:solidFill>
                <a:latin typeface="Raleway"/>
                <a:ea typeface="Raleway"/>
                <a:cs typeface="Raleway"/>
                <a:sym typeface="Raleway"/>
              </a:rPr>
              <a:t>El apóstol Pablo se hizo «todo para todos» con tal de ganar a algunos. Ser amigable no es fingir, es acercarse con empatía. Una sonrisa, una palabra amable o una visita sincera pueden abrir puertas que un sermón no logra. Recordemos que las personas primero ven a Cristo en nosotros antes de escucharlo en nuestras palabras.</a:t>
            </a:r>
          </a:p>
        </p:txBody>
      </p:sp>
      <p:sp>
        <p:nvSpPr>
          <p:cNvPr name="Freeform 3" id="3"/>
          <p:cNvSpPr/>
          <p:nvPr/>
        </p:nvSpPr>
        <p:spPr>
          <a:xfrm flipH="true" flipV="true" rot="0">
            <a:off x="-682954" y="-135063"/>
            <a:ext cx="4114800" cy="4114800"/>
          </a:xfrm>
          <a:custGeom>
            <a:avLst/>
            <a:gdLst/>
            <a:ahLst/>
            <a:cxnLst/>
            <a:rect r="r" b="b" t="t" l="l"/>
            <a:pathLst>
              <a:path h="4114800" w="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029675" y="783016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999048" y="3782430"/>
            <a:ext cx="7242095" cy="4262551"/>
            <a:chOff x="0" y="0"/>
            <a:chExt cx="1907383" cy="1122647"/>
          </a:xfrm>
        </p:grpSpPr>
        <p:sp>
          <p:nvSpPr>
            <p:cNvPr name="Freeform 6" id="6"/>
            <p:cNvSpPr/>
            <p:nvPr/>
          </p:nvSpPr>
          <p:spPr>
            <a:xfrm flipH="false" flipV="false" rot="0">
              <a:off x="0" y="0"/>
              <a:ext cx="1907383" cy="1122647"/>
            </a:xfrm>
            <a:custGeom>
              <a:avLst/>
              <a:gdLst/>
              <a:ahLst/>
              <a:cxnLst/>
              <a:rect r="r" b="b" t="t" l="l"/>
              <a:pathLst>
                <a:path h="1122647" w="1907383">
                  <a:moveTo>
                    <a:pt x="54520" y="0"/>
                  </a:moveTo>
                  <a:lnTo>
                    <a:pt x="1852863" y="0"/>
                  </a:lnTo>
                  <a:cubicBezTo>
                    <a:pt x="1867323" y="0"/>
                    <a:pt x="1881190" y="5744"/>
                    <a:pt x="1891415" y="15968"/>
                  </a:cubicBezTo>
                  <a:cubicBezTo>
                    <a:pt x="1901639" y="26193"/>
                    <a:pt x="1907383" y="40060"/>
                    <a:pt x="1907383" y="54520"/>
                  </a:cubicBezTo>
                  <a:lnTo>
                    <a:pt x="1907383" y="1068127"/>
                  </a:lnTo>
                  <a:cubicBezTo>
                    <a:pt x="1907383" y="1082587"/>
                    <a:pt x="1901639" y="1096454"/>
                    <a:pt x="1891415" y="1106679"/>
                  </a:cubicBezTo>
                  <a:cubicBezTo>
                    <a:pt x="1881190" y="1116903"/>
                    <a:pt x="1867323" y="1122647"/>
                    <a:pt x="1852863" y="1122647"/>
                  </a:cubicBezTo>
                  <a:lnTo>
                    <a:pt x="54520" y="1122647"/>
                  </a:lnTo>
                  <a:cubicBezTo>
                    <a:pt x="40060" y="1122647"/>
                    <a:pt x="26193" y="1116903"/>
                    <a:pt x="15968" y="1106679"/>
                  </a:cubicBezTo>
                  <a:cubicBezTo>
                    <a:pt x="5744" y="1096454"/>
                    <a:pt x="0" y="1082587"/>
                    <a:pt x="0" y="1068127"/>
                  </a:cubicBezTo>
                  <a:lnTo>
                    <a:pt x="0" y="54520"/>
                  </a:lnTo>
                  <a:cubicBezTo>
                    <a:pt x="0" y="40060"/>
                    <a:pt x="5744" y="26193"/>
                    <a:pt x="15968" y="15968"/>
                  </a:cubicBezTo>
                  <a:cubicBezTo>
                    <a:pt x="26193" y="5744"/>
                    <a:pt x="40060" y="0"/>
                    <a:pt x="54520" y="0"/>
                  </a:cubicBezTo>
                  <a:close/>
                </a:path>
              </a:pathLst>
            </a:custGeom>
            <a:solidFill>
              <a:srgbClr val="FFFFFF"/>
            </a:solidFill>
          </p:spPr>
        </p:sp>
        <p:sp>
          <p:nvSpPr>
            <p:cNvPr name="TextBox 7" id="7"/>
            <p:cNvSpPr txBox="true"/>
            <p:nvPr/>
          </p:nvSpPr>
          <p:spPr>
            <a:xfrm>
              <a:off x="0" y="-38100"/>
              <a:ext cx="1907383" cy="1160747"/>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4688218" y="-8008"/>
            <a:ext cx="3540726" cy="3636175"/>
          </a:xfrm>
          <a:custGeom>
            <a:avLst/>
            <a:gdLst/>
            <a:ahLst/>
            <a:cxnLst/>
            <a:rect r="r" b="b" t="t" l="l"/>
            <a:pathLst>
              <a:path h="3636175" w="3540726">
                <a:moveTo>
                  <a:pt x="0" y="0"/>
                </a:moveTo>
                <a:lnTo>
                  <a:pt x="3540725" y="0"/>
                </a:lnTo>
                <a:lnTo>
                  <a:pt x="3540725" y="3636176"/>
                </a:lnTo>
                <a:lnTo>
                  <a:pt x="0" y="3636176"/>
                </a:lnTo>
                <a:lnTo>
                  <a:pt x="0" y="0"/>
                </a:lnTo>
                <a:close/>
              </a:path>
            </a:pathLst>
          </a:custGeom>
          <a:blipFill>
            <a:blip r:embed="rId4"/>
            <a:stretch>
              <a:fillRect l="0" t="0" r="0" b="0"/>
            </a:stretch>
          </a:blipFill>
        </p:spPr>
      </p:sp>
      <p:sp>
        <p:nvSpPr>
          <p:cNvPr name="TextBox 9" id="9"/>
          <p:cNvSpPr txBox="true"/>
          <p:nvPr/>
        </p:nvSpPr>
        <p:spPr>
          <a:xfrm rot="0">
            <a:off x="5369555" y="1019175"/>
            <a:ext cx="8643264" cy="923925"/>
          </a:xfrm>
          <a:prstGeom prst="rect">
            <a:avLst/>
          </a:prstGeom>
        </p:spPr>
        <p:txBody>
          <a:bodyPr anchor="t" rtlCol="false" tIns="0" lIns="0" bIns="0" rIns="0">
            <a:spAutoFit/>
          </a:bodyPr>
          <a:lstStyle/>
          <a:p>
            <a:pPr algn="l" marL="0" indent="0" lvl="0">
              <a:lnSpc>
                <a:spcPts val="7200"/>
              </a:lnSpc>
              <a:spcBef>
                <a:spcPct val="0"/>
              </a:spcBef>
            </a:pPr>
            <a:r>
              <a:rPr lang="en-US" b="true" sz="6000" u="none">
                <a:solidFill>
                  <a:srgbClr val="3D5E89"/>
                </a:solidFill>
                <a:latin typeface="League Spartan"/>
                <a:ea typeface="League Spartan"/>
                <a:cs typeface="League Spartan"/>
                <a:sym typeface="League Spartan"/>
              </a:rPr>
              <a:t> Muéstrate amigable  </a:t>
            </a:r>
          </a:p>
        </p:txBody>
      </p:sp>
      <p:sp>
        <p:nvSpPr>
          <p:cNvPr name="TextBox 10" id="10"/>
          <p:cNvSpPr txBox="true"/>
          <p:nvPr/>
        </p:nvSpPr>
        <p:spPr>
          <a:xfrm rot="0">
            <a:off x="1164515" y="3826778"/>
            <a:ext cx="6911160" cy="4059555"/>
          </a:xfrm>
          <a:prstGeom prst="rect">
            <a:avLst/>
          </a:prstGeom>
        </p:spPr>
        <p:txBody>
          <a:bodyPr anchor="t" rtlCol="false" tIns="0" lIns="0" bIns="0" rIns="0">
            <a:spAutoFit/>
          </a:bodyPr>
          <a:lstStyle/>
          <a:p>
            <a:pPr algn="l">
              <a:lnSpc>
                <a:spcPts val="5099"/>
              </a:lnSpc>
            </a:pPr>
            <a:r>
              <a:rPr lang="en-US" sz="3399" b="true">
                <a:solidFill>
                  <a:srgbClr val="3D5E89"/>
                </a:solidFill>
                <a:latin typeface="Raleway Bold"/>
                <a:ea typeface="Raleway Bold"/>
                <a:cs typeface="Raleway Bold"/>
                <a:sym typeface="Raleway Bold"/>
              </a:rPr>
              <a:t>1 Corintios 9: 20</a:t>
            </a:r>
          </a:p>
          <a:p>
            <a:pPr algn="l">
              <a:lnSpc>
                <a:spcPts val="4500"/>
              </a:lnSpc>
            </a:pPr>
            <a:r>
              <a:rPr lang="en-US" sz="3000">
                <a:solidFill>
                  <a:srgbClr val="3D5E89"/>
                </a:solidFill>
                <a:latin typeface="Raleway"/>
                <a:ea typeface="Raleway"/>
                <a:cs typeface="Raleway"/>
                <a:sym typeface="Raleway"/>
              </a:rPr>
              <a:t>“Me</a:t>
            </a:r>
            <a:r>
              <a:rPr lang="en-US" sz="3000">
                <a:solidFill>
                  <a:srgbClr val="3D5E89"/>
                </a:solidFill>
                <a:latin typeface="Raleway"/>
                <a:ea typeface="Raleway"/>
                <a:cs typeface="Raleway"/>
                <a:sym typeface="Raleway"/>
              </a:rPr>
              <a:t> he hecho a los judíos como judío, para ganar a los judíos; a los que están sujetos a la ley (aunque yo no esté sujeto a la ley) como sujeto a la ley, para ganar a los que están sujetos a la ley”</a:t>
            </a:r>
          </a:p>
        </p:txBody>
      </p:sp>
      <p:sp>
        <p:nvSpPr>
          <p:cNvPr name="TextBox 11" id="11"/>
          <p:cNvSpPr txBox="true"/>
          <p:nvPr/>
        </p:nvSpPr>
        <p:spPr>
          <a:xfrm rot="0">
            <a:off x="3599782" y="9610099"/>
            <a:ext cx="11088435" cy="281940"/>
          </a:xfrm>
          <a:prstGeom prst="rect">
            <a:avLst/>
          </a:prstGeom>
        </p:spPr>
        <p:txBody>
          <a:bodyPr anchor="t" rtlCol="false" tIns="0" lIns="0" bIns="0" rIns="0">
            <a:spAutoFit/>
          </a:bodyPr>
          <a:lstStyle/>
          <a:p>
            <a:pPr algn="ctr" marL="0" indent="0" lvl="0">
              <a:lnSpc>
                <a:spcPts val="2399"/>
              </a:lnSpc>
              <a:spcBef>
                <a:spcPct val="0"/>
              </a:spcBef>
            </a:pPr>
            <a:r>
              <a:rPr lang="en-US" b="true" sz="1599">
                <a:solidFill>
                  <a:srgbClr val="3D5E89">
                    <a:alpha val="33725"/>
                  </a:srgbClr>
                </a:solidFill>
                <a:latin typeface="Raleway Bold"/>
                <a:ea typeface="Raleway Bold"/>
                <a:cs typeface="Raleway Bold"/>
                <a:sym typeface="Raleway Bold"/>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DAHMxRL74WE</dc:identifier>
  <dcterms:modified xsi:type="dcterms:W3CDTF">2011-08-01T06:04:30Z</dcterms:modified>
  <cp:revision>1</cp:revision>
  <dc:title>Programa DIA PPT 20-06-26</dc:title>
</cp:coreProperties>
</file>