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Open Sans 1 Ultra-Bold" charset="1" panose="00000000000000000000"/>
      <p:regular r:id="rId23"/>
    </p:embeddedFont>
    <p:embeddedFont>
      <p:font typeface="Open Sans 2" charset="1" panose="020B0606030504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92216" y="3786767"/>
            <a:ext cx="5476447" cy="6500233"/>
          </a:xfrm>
          <a:custGeom>
            <a:avLst/>
            <a:gdLst/>
            <a:ahLst/>
            <a:cxnLst/>
            <a:rect r="r" b="b" t="t" l="l"/>
            <a:pathLst>
              <a:path h="6500233" w="5476447">
                <a:moveTo>
                  <a:pt x="0" y="0"/>
                </a:moveTo>
                <a:lnTo>
                  <a:pt x="5476447" y="0"/>
                </a:lnTo>
                <a:lnTo>
                  <a:pt x="5476447" y="6500233"/>
                </a:lnTo>
                <a:lnTo>
                  <a:pt x="0" y="65002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2320406" y="-1378921"/>
            <a:ext cx="8366506" cy="8229600"/>
          </a:xfrm>
          <a:custGeom>
            <a:avLst/>
            <a:gdLst/>
            <a:ahLst/>
            <a:cxnLst/>
            <a:rect r="r" b="b" t="t" l="l"/>
            <a:pathLst>
              <a:path h="8229600" w="8366506">
                <a:moveTo>
                  <a:pt x="0" y="0"/>
                </a:moveTo>
                <a:lnTo>
                  <a:pt x="8366506" y="0"/>
                </a:lnTo>
                <a:lnTo>
                  <a:pt x="8366506" y="8229600"/>
                </a:lnTo>
                <a:lnTo>
                  <a:pt x="0" y="8229600"/>
                </a:lnTo>
                <a:lnTo>
                  <a:pt x="0" y="0"/>
                </a:lnTo>
                <a:close/>
              </a:path>
            </a:pathLst>
          </a:custGeom>
          <a:blipFill>
            <a:blip r:embed="rId5"/>
            <a:stretch>
              <a:fillRect l="0" t="0" r="0" b="0"/>
            </a:stretch>
          </a:blipFill>
        </p:spPr>
      </p:sp>
      <p:sp>
        <p:nvSpPr>
          <p:cNvPr name="TextBox 5" id="5"/>
          <p:cNvSpPr txBox="true"/>
          <p:nvPr/>
        </p:nvSpPr>
        <p:spPr>
          <a:xfrm rot="0">
            <a:off x="3900824" y="3524049"/>
            <a:ext cx="10910396" cy="1619451"/>
          </a:xfrm>
          <a:prstGeom prst="rect">
            <a:avLst/>
          </a:prstGeom>
        </p:spPr>
        <p:txBody>
          <a:bodyPr anchor="t" rtlCol="false" tIns="0" lIns="0" bIns="0" rIns="0">
            <a:spAutoFit/>
          </a:bodyPr>
          <a:lstStyle/>
          <a:p>
            <a:pPr algn="ctr">
              <a:lnSpc>
                <a:spcPts val="12026"/>
              </a:lnSpc>
            </a:pPr>
            <a:r>
              <a:rPr lang="en-US" b="true" sz="12398">
                <a:solidFill>
                  <a:srgbClr val="191A26"/>
                </a:solidFill>
                <a:latin typeface="Open Sans 1 Ultra-Bold"/>
                <a:ea typeface="Open Sans 1 Ultra-Bold"/>
                <a:cs typeface="Open Sans 1 Ultra-Bold"/>
                <a:sym typeface="Open Sans 1 Ultra-Bold"/>
              </a:rPr>
              <a:t>OBSTACULOS</a:t>
            </a:r>
          </a:p>
        </p:txBody>
      </p:sp>
      <p:sp>
        <p:nvSpPr>
          <p:cNvPr name="TextBox 6" id="6"/>
          <p:cNvSpPr txBox="true"/>
          <p:nvPr/>
        </p:nvSpPr>
        <p:spPr>
          <a:xfrm rot="0">
            <a:off x="4914102" y="7932745"/>
            <a:ext cx="8459795" cy="587551"/>
          </a:xfrm>
          <a:prstGeom prst="rect">
            <a:avLst/>
          </a:prstGeom>
        </p:spPr>
        <p:txBody>
          <a:bodyPr anchor="t" rtlCol="false" tIns="0" lIns="0" bIns="0" rIns="0">
            <a:spAutoFit/>
          </a:bodyPr>
          <a:lstStyle/>
          <a:p>
            <a:pPr algn="ctr">
              <a:lnSpc>
                <a:spcPts val="4381"/>
              </a:lnSpc>
            </a:pPr>
            <a:r>
              <a:rPr lang="en-US" b="true" sz="4381" spc="-87">
                <a:solidFill>
                  <a:srgbClr val="191A26"/>
                </a:solidFill>
                <a:latin typeface="Open Sans 1 Ultra-Bold"/>
                <a:ea typeface="Open Sans 1 Ultra-Bold"/>
                <a:cs typeface="Open Sans 1 Ultra-Bold"/>
                <a:sym typeface="Open Sans 1 Ultra-Bold"/>
              </a:rPr>
              <a:t>Programa de Escuela Sabática</a:t>
            </a:r>
          </a:p>
        </p:txBody>
      </p:sp>
      <p:sp>
        <p:nvSpPr>
          <p:cNvPr name="TextBox 7" id="7"/>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4516536" y="5303578"/>
            <a:ext cx="9254927" cy="4983422"/>
          </a:xfrm>
          <a:custGeom>
            <a:avLst/>
            <a:gdLst/>
            <a:ahLst/>
            <a:cxnLst/>
            <a:rect r="r" b="b" t="t" l="l"/>
            <a:pathLst>
              <a:path h="4983422" w="9254927">
                <a:moveTo>
                  <a:pt x="0" y="0"/>
                </a:moveTo>
                <a:lnTo>
                  <a:pt x="9254928" y="0"/>
                </a:lnTo>
                <a:lnTo>
                  <a:pt x="9254928" y="4983422"/>
                </a:lnTo>
                <a:lnTo>
                  <a:pt x="0" y="4983422"/>
                </a:lnTo>
                <a:lnTo>
                  <a:pt x="0" y="0"/>
                </a:lnTo>
                <a:close/>
              </a:path>
            </a:pathLst>
          </a:custGeom>
          <a:blipFill>
            <a:blip r:embed="rId3"/>
            <a:stretch>
              <a:fillRect l="0" t="0" r="0" b="0"/>
            </a:stretch>
          </a:blipFill>
        </p:spPr>
      </p:sp>
      <p:sp>
        <p:nvSpPr>
          <p:cNvPr name="TextBox 4" id="4"/>
          <p:cNvSpPr txBox="true"/>
          <p:nvPr/>
        </p:nvSpPr>
        <p:spPr>
          <a:xfrm rot="0">
            <a:off x="3572891" y="3754812"/>
            <a:ext cx="11142219" cy="769494"/>
          </a:xfrm>
          <a:prstGeom prst="rect">
            <a:avLst/>
          </a:prstGeom>
        </p:spPr>
        <p:txBody>
          <a:bodyPr anchor="t" rtlCol="false" tIns="0" lIns="0" bIns="0" rIns="0">
            <a:spAutoFit/>
          </a:bodyPr>
          <a:lstStyle/>
          <a:p>
            <a:pPr algn="ctr">
              <a:lnSpc>
                <a:spcPts val="5626"/>
              </a:lnSpc>
            </a:pPr>
            <a:r>
              <a:rPr lang="en-US" b="true" sz="5800">
                <a:solidFill>
                  <a:srgbClr val="191A26"/>
                </a:solidFill>
                <a:latin typeface="Open Sans 1 Ultra-Bold"/>
                <a:ea typeface="Open Sans 1 Ultra-Bold"/>
                <a:cs typeface="Open Sans 1 Ultra-Bold"/>
                <a:sym typeface="Open Sans 1 Ultra-Bold"/>
              </a:rPr>
              <a:t>“En busca de la verdad pura”</a:t>
            </a:r>
          </a:p>
        </p:txBody>
      </p:sp>
      <p:sp>
        <p:nvSpPr>
          <p:cNvPr name="TextBox 5" id="5"/>
          <p:cNvSpPr txBox="true"/>
          <p:nvPr/>
        </p:nvSpPr>
        <p:spPr>
          <a:xfrm rot="0">
            <a:off x="5486467" y="910665"/>
            <a:ext cx="7315066" cy="2272665"/>
          </a:xfrm>
          <a:prstGeom prst="rect">
            <a:avLst/>
          </a:prstGeom>
        </p:spPr>
        <p:txBody>
          <a:bodyPr anchor="t" rtlCol="false" tIns="0" lIns="0" bIns="0" rIns="0">
            <a:spAutoFit/>
          </a:bodyPr>
          <a:lstStyle/>
          <a:p>
            <a:pPr algn="ctr">
              <a:lnSpc>
                <a:spcPts val="8730"/>
              </a:lnSpc>
            </a:pPr>
            <a:r>
              <a:rPr lang="en-US" b="true" sz="9000">
                <a:solidFill>
                  <a:srgbClr val="191A26"/>
                </a:solidFill>
                <a:latin typeface="Open Sans 1 Ultra-Bold"/>
                <a:ea typeface="Open Sans 1 Ultra-Bold"/>
                <a:cs typeface="Open Sans 1 Ultra-Bold"/>
                <a:sym typeface="Open Sans 1 Ultra-Bold"/>
              </a:rPr>
              <a:t>Informe Misionero</a:t>
            </a:r>
          </a:p>
        </p:txBody>
      </p:sp>
      <p:sp>
        <p:nvSpPr>
          <p:cNvPr name="TextBox 6" id="6"/>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grpSp>
        <p:nvGrpSpPr>
          <p:cNvPr name="Group 3" id="3"/>
          <p:cNvGrpSpPr/>
          <p:nvPr/>
        </p:nvGrpSpPr>
        <p:grpSpPr>
          <a:xfrm rot="0">
            <a:off x="8694192" y="1208401"/>
            <a:ext cx="8808596" cy="8231001"/>
            <a:chOff x="0" y="0"/>
            <a:chExt cx="2342659" cy="2189047"/>
          </a:xfrm>
        </p:grpSpPr>
        <p:sp>
          <p:nvSpPr>
            <p:cNvPr name="Freeform 4" id="4"/>
            <p:cNvSpPr/>
            <p:nvPr/>
          </p:nvSpPr>
          <p:spPr>
            <a:xfrm flipH="false" flipV="false" rot="0">
              <a:off x="0" y="0"/>
              <a:ext cx="2342659" cy="2189047"/>
            </a:xfrm>
            <a:custGeom>
              <a:avLst/>
              <a:gdLst/>
              <a:ahLst/>
              <a:cxnLst/>
              <a:rect r="r" b="b" t="t" l="l"/>
              <a:pathLst>
                <a:path h="2189047" w="2342659">
                  <a:moveTo>
                    <a:pt x="48340" y="0"/>
                  </a:moveTo>
                  <a:lnTo>
                    <a:pt x="2294319" y="0"/>
                  </a:lnTo>
                  <a:cubicBezTo>
                    <a:pt x="2321016" y="0"/>
                    <a:pt x="2342659" y="21642"/>
                    <a:pt x="2342659" y="48340"/>
                  </a:cubicBezTo>
                  <a:lnTo>
                    <a:pt x="2342659" y="2140707"/>
                  </a:lnTo>
                  <a:cubicBezTo>
                    <a:pt x="2342659" y="2167404"/>
                    <a:pt x="2321016" y="2189047"/>
                    <a:pt x="2294319" y="2189047"/>
                  </a:cubicBezTo>
                  <a:lnTo>
                    <a:pt x="48340" y="2189047"/>
                  </a:lnTo>
                  <a:cubicBezTo>
                    <a:pt x="35519" y="2189047"/>
                    <a:pt x="23224" y="2183954"/>
                    <a:pt x="14158" y="2174888"/>
                  </a:cubicBezTo>
                  <a:cubicBezTo>
                    <a:pt x="5093" y="2165823"/>
                    <a:pt x="0" y="2153527"/>
                    <a:pt x="0" y="2140707"/>
                  </a:cubicBezTo>
                  <a:lnTo>
                    <a:pt x="0" y="48340"/>
                  </a:lnTo>
                  <a:cubicBezTo>
                    <a:pt x="0" y="35519"/>
                    <a:pt x="5093" y="23224"/>
                    <a:pt x="14158" y="14158"/>
                  </a:cubicBezTo>
                  <a:cubicBezTo>
                    <a:pt x="23224" y="5093"/>
                    <a:pt x="35519" y="0"/>
                    <a:pt x="48340" y="0"/>
                  </a:cubicBezTo>
                  <a:close/>
                </a:path>
              </a:pathLst>
            </a:custGeom>
            <a:solidFill>
              <a:srgbClr val="8AE2D0"/>
            </a:solidFill>
            <a:ln cap="rnd">
              <a:noFill/>
              <a:prstDash val="solid"/>
              <a:round/>
            </a:ln>
          </p:spPr>
        </p:sp>
        <p:sp>
          <p:nvSpPr>
            <p:cNvPr name="TextBox 5" id="5"/>
            <p:cNvSpPr txBox="true"/>
            <p:nvPr/>
          </p:nvSpPr>
          <p:spPr>
            <a:xfrm>
              <a:off x="0" y="95250"/>
              <a:ext cx="2342659" cy="2093797"/>
            </a:xfrm>
            <a:prstGeom prst="rect">
              <a:avLst/>
            </a:prstGeom>
          </p:spPr>
          <p:txBody>
            <a:bodyPr anchor="ctr" rtlCol="false" tIns="50800" lIns="50800" bIns="50800" rIns="50800"/>
            <a:lstStyle/>
            <a:p>
              <a:pPr algn="ctr">
                <a:lnSpc>
                  <a:spcPts val="1925"/>
                </a:lnSpc>
              </a:pPr>
            </a:p>
          </p:txBody>
        </p:sp>
      </p:grpSp>
      <p:sp>
        <p:nvSpPr>
          <p:cNvPr name="TextBox 6" id="6"/>
          <p:cNvSpPr txBox="true"/>
          <p:nvPr/>
        </p:nvSpPr>
        <p:spPr>
          <a:xfrm rot="0">
            <a:off x="1676687" y="1228725"/>
            <a:ext cx="7025086" cy="1167765"/>
          </a:xfrm>
          <a:prstGeom prst="rect">
            <a:avLst/>
          </a:prstGeom>
        </p:spPr>
        <p:txBody>
          <a:bodyPr anchor="t" rtlCol="false" tIns="0" lIns="0" bIns="0" rIns="0">
            <a:spAutoFit/>
          </a:bodyPr>
          <a:lstStyle/>
          <a:p>
            <a:pPr algn="l">
              <a:lnSpc>
                <a:spcPts val="8730"/>
              </a:lnSpc>
            </a:pPr>
            <a:r>
              <a:rPr lang="en-US" sz="9000" b="true">
                <a:solidFill>
                  <a:srgbClr val="191A26"/>
                </a:solidFill>
                <a:latin typeface="Open Sans 1 Ultra-Bold"/>
                <a:ea typeface="Open Sans 1 Ultra-Bold"/>
                <a:cs typeface="Open Sans 1 Ultra-Bold"/>
                <a:sym typeface="Open Sans 1 Ultra-Bold"/>
              </a:rPr>
              <a:t>Rencor</a:t>
            </a:r>
          </a:p>
        </p:txBody>
      </p:sp>
      <p:sp>
        <p:nvSpPr>
          <p:cNvPr name="TextBox 7" id="7"/>
          <p:cNvSpPr txBox="true"/>
          <p:nvPr/>
        </p:nvSpPr>
        <p:spPr>
          <a:xfrm rot="0">
            <a:off x="9964389" y="1790700"/>
            <a:ext cx="6268203" cy="6667500"/>
          </a:xfrm>
          <a:prstGeom prst="rect">
            <a:avLst/>
          </a:prstGeom>
        </p:spPr>
        <p:txBody>
          <a:bodyPr anchor="t" rtlCol="false" tIns="0" lIns="0" bIns="0" rIns="0">
            <a:spAutoFit/>
          </a:bodyPr>
          <a:lstStyle/>
          <a:p>
            <a:pPr algn="just" marL="0" indent="0" lvl="0">
              <a:lnSpc>
                <a:spcPts val="4050"/>
              </a:lnSpc>
              <a:spcBef>
                <a:spcPct val="0"/>
              </a:spcBef>
            </a:pPr>
            <a:r>
              <a:rPr lang="en-US" sz="3000" spc="48">
                <a:solidFill>
                  <a:srgbClr val="191A26"/>
                </a:solidFill>
                <a:latin typeface="Open Sans 2"/>
                <a:ea typeface="Open Sans 2"/>
                <a:cs typeface="Open Sans 2"/>
                <a:sym typeface="Open Sans 2"/>
              </a:rPr>
              <a:t>Cu</a:t>
            </a:r>
            <a:r>
              <a:rPr lang="en-US" sz="3000" spc="48" u="none">
                <a:solidFill>
                  <a:srgbClr val="191A26"/>
                </a:solidFill>
                <a:latin typeface="Open Sans 2"/>
                <a:ea typeface="Open Sans 2"/>
                <a:cs typeface="Open Sans 2"/>
                <a:sym typeface="Open Sans 2"/>
              </a:rPr>
              <a:t>ando imploramos misericordia, debemos tener un espíritu de perdón. ¿Cómo podemos orar: «Perdónanos nuestras deudas, como también nosotros perdonamos», si guardamos resentimiento? Recuerda las palabras de Mateo 6: 14: «Si perdonáis a los hombres sus ofensas, os perdonará también a vosotros vuestro Padre cеlestial». El rencor apaga la oración; el perdón la enciende. </a:t>
            </a:r>
          </a:p>
        </p:txBody>
      </p:sp>
      <p:grpSp>
        <p:nvGrpSpPr>
          <p:cNvPr name="Group 8" id="8"/>
          <p:cNvGrpSpPr/>
          <p:nvPr/>
        </p:nvGrpSpPr>
        <p:grpSpPr>
          <a:xfrm rot="0">
            <a:off x="1676687" y="3122655"/>
            <a:ext cx="5587239" cy="5715081"/>
            <a:chOff x="0" y="0"/>
            <a:chExt cx="2065940" cy="2113211"/>
          </a:xfrm>
        </p:grpSpPr>
        <p:sp>
          <p:nvSpPr>
            <p:cNvPr name="Freeform 9" id="9"/>
            <p:cNvSpPr/>
            <p:nvPr/>
          </p:nvSpPr>
          <p:spPr>
            <a:xfrm flipH="false" flipV="false" rot="0">
              <a:off x="0" y="0"/>
              <a:ext cx="2065940" cy="2113211"/>
            </a:xfrm>
            <a:custGeom>
              <a:avLst/>
              <a:gdLst/>
              <a:ahLst/>
              <a:cxnLst/>
              <a:rect r="r" b="b" t="t" l="l"/>
              <a:pathLst>
                <a:path h="2113211" w="2065940">
                  <a:moveTo>
                    <a:pt x="76210" y="0"/>
                  </a:moveTo>
                  <a:lnTo>
                    <a:pt x="1989730" y="0"/>
                  </a:lnTo>
                  <a:cubicBezTo>
                    <a:pt x="2031820" y="0"/>
                    <a:pt x="2065940" y="34121"/>
                    <a:pt x="2065940" y="76210"/>
                  </a:cubicBezTo>
                  <a:lnTo>
                    <a:pt x="2065940" y="2037001"/>
                  </a:lnTo>
                  <a:cubicBezTo>
                    <a:pt x="2065940" y="2079091"/>
                    <a:pt x="2031820" y="2113211"/>
                    <a:pt x="1989730" y="2113211"/>
                  </a:cubicBezTo>
                  <a:lnTo>
                    <a:pt x="76210" y="2113211"/>
                  </a:lnTo>
                  <a:cubicBezTo>
                    <a:pt x="34121" y="2113211"/>
                    <a:pt x="0" y="2079091"/>
                    <a:pt x="0" y="2037001"/>
                  </a:cubicBezTo>
                  <a:lnTo>
                    <a:pt x="0" y="76210"/>
                  </a:lnTo>
                  <a:cubicBezTo>
                    <a:pt x="0" y="34121"/>
                    <a:pt x="34121" y="0"/>
                    <a:pt x="76210" y="0"/>
                  </a:cubicBezTo>
                  <a:close/>
                </a:path>
              </a:pathLst>
            </a:custGeom>
            <a:solidFill>
              <a:srgbClr val="FFFFFF"/>
            </a:solidFill>
            <a:ln cap="rnd">
              <a:noFill/>
              <a:prstDash val="solid"/>
              <a:round/>
            </a:ln>
          </p:spPr>
        </p:sp>
        <p:sp>
          <p:nvSpPr>
            <p:cNvPr name="TextBox 10" id="10"/>
            <p:cNvSpPr txBox="true"/>
            <p:nvPr/>
          </p:nvSpPr>
          <p:spPr>
            <a:xfrm>
              <a:off x="0" y="-38100"/>
              <a:ext cx="2065940" cy="2151311"/>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1" id="11"/>
          <p:cNvSpPr txBox="true"/>
          <p:nvPr/>
        </p:nvSpPr>
        <p:spPr>
          <a:xfrm rot="0">
            <a:off x="1940261" y="4554302"/>
            <a:ext cx="5060092" cy="2213612"/>
          </a:xfrm>
          <a:prstGeom prst="rect">
            <a:avLst/>
          </a:prstGeom>
        </p:spPr>
        <p:txBody>
          <a:bodyPr anchor="t" rtlCol="false" tIns="0" lIns="0" bIns="0" rIns="0">
            <a:spAutoFit/>
          </a:bodyPr>
          <a:lstStyle/>
          <a:p>
            <a:pPr algn="l" marL="0" indent="0" lvl="0">
              <a:lnSpc>
                <a:spcPts val="4469"/>
              </a:lnSpc>
            </a:pPr>
            <a:r>
              <a:rPr lang="en-US" sz="2999">
                <a:solidFill>
                  <a:srgbClr val="191A26"/>
                </a:solidFill>
                <a:latin typeface="Open Sans 2"/>
                <a:ea typeface="Open Sans 2"/>
                <a:cs typeface="Open Sans 2"/>
                <a:sym typeface="Open Sans 2"/>
              </a:rPr>
              <a:t>«Señor, bendíceme... aunque no pienso perdonar a quien me ofendió. No se lo merecе».</a:t>
            </a:r>
          </a:p>
        </p:txBody>
      </p:sp>
      <p:sp>
        <p:nvSpPr>
          <p:cNvPr name="TextBox 12" id="12"/>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7782108" y="5143500"/>
            <a:ext cx="3259917" cy="5150669"/>
          </a:xfrm>
          <a:custGeom>
            <a:avLst/>
            <a:gdLst/>
            <a:ahLst/>
            <a:cxnLst/>
            <a:rect r="r" b="b" t="t" l="l"/>
            <a:pathLst>
              <a:path h="5150669" w="3259917">
                <a:moveTo>
                  <a:pt x="0" y="0"/>
                </a:moveTo>
                <a:lnTo>
                  <a:pt x="3259916" y="0"/>
                </a:lnTo>
                <a:lnTo>
                  <a:pt x="3259916" y="5150669"/>
                </a:lnTo>
                <a:lnTo>
                  <a:pt x="0" y="5150669"/>
                </a:lnTo>
                <a:lnTo>
                  <a:pt x="0" y="0"/>
                </a:lnTo>
                <a:close/>
              </a:path>
            </a:pathLst>
          </a:custGeom>
          <a:blipFill>
            <a:blip r:embed="rId3"/>
            <a:stretch>
              <a:fillRect l="0" t="0" r="0" b="0"/>
            </a:stretch>
          </a:blipFill>
        </p:spPr>
      </p:sp>
      <p:sp>
        <p:nvSpPr>
          <p:cNvPr name="TextBox 4" id="4"/>
          <p:cNvSpPr txBox="true"/>
          <p:nvPr/>
        </p:nvSpPr>
        <p:spPr>
          <a:xfrm rot="0">
            <a:off x="3572891" y="3754812"/>
            <a:ext cx="11142219" cy="769494"/>
          </a:xfrm>
          <a:prstGeom prst="rect">
            <a:avLst/>
          </a:prstGeom>
        </p:spPr>
        <p:txBody>
          <a:bodyPr anchor="t" rtlCol="false" tIns="0" lIns="0" bIns="0" rIns="0">
            <a:spAutoFit/>
          </a:bodyPr>
          <a:lstStyle/>
          <a:p>
            <a:pPr algn="ctr">
              <a:lnSpc>
                <a:spcPts val="5626"/>
              </a:lnSpc>
            </a:pPr>
            <a:r>
              <a:rPr lang="en-US" b="true" sz="5800">
                <a:solidFill>
                  <a:srgbClr val="191A26"/>
                </a:solidFill>
                <a:latin typeface="Open Sans 1 Ultra-Bold"/>
                <a:ea typeface="Open Sans 1 Ultra-Bold"/>
                <a:cs typeface="Open Sans 1 Ultra-Bold"/>
                <a:sym typeface="Open Sans 1 Ultra-Bold"/>
              </a:rPr>
              <a:t>“El ejemplo de la viuda”</a:t>
            </a:r>
          </a:p>
        </p:txBody>
      </p:sp>
      <p:sp>
        <p:nvSpPr>
          <p:cNvPr name="TextBox 5" id="5"/>
          <p:cNvSpPr txBox="true"/>
          <p:nvPr/>
        </p:nvSpPr>
        <p:spPr>
          <a:xfrm rot="0">
            <a:off x="5486467" y="910665"/>
            <a:ext cx="7315066" cy="2272665"/>
          </a:xfrm>
          <a:prstGeom prst="rect">
            <a:avLst/>
          </a:prstGeom>
        </p:spPr>
        <p:txBody>
          <a:bodyPr anchor="t" rtlCol="false" tIns="0" lIns="0" bIns="0" rIns="0">
            <a:spAutoFit/>
          </a:bodyPr>
          <a:lstStyle/>
          <a:p>
            <a:pPr algn="ctr">
              <a:lnSpc>
                <a:spcPts val="8730"/>
              </a:lnSpc>
            </a:pPr>
            <a:r>
              <a:rPr lang="en-US" b="true" sz="9000">
                <a:solidFill>
                  <a:srgbClr val="191A26"/>
                </a:solidFill>
                <a:latin typeface="Open Sans 1 Ultra-Bold"/>
                <a:ea typeface="Open Sans 1 Ultra-Bold"/>
                <a:cs typeface="Open Sans 1 Ultra-Bold"/>
                <a:sym typeface="Open Sans 1 Ultra-Bold"/>
              </a:rPr>
              <a:t>Nuevo Horizonte</a:t>
            </a:r>
          </a:p>
        </p:txBody>
      </p:sp>
      <p:sp>
        <p:nvSpPr>
          <p:cNvPr name="TextBox 6" id="6"/>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grpSp>
        <p:nvGrpSpPr>
          <p:cNvPr name="Group 3" id="3"/>
          <p:cNvGrpSpPr/>
          <p:nvPr/>
        </p:nvGrpSpPr>
        <p:grpSpPr>
          <a:xfrm rot="0">
            <a:off x="1028700" y="1028700"/>
            <a:ext cx="8808596" cy="8231001"/>
            <a:chOff x="0" y="0"/>
            <a:chExt cx="2342659" cy="2189047"/>
          </a:xfrm>
        </p:grpSpPr>
        <p:sp>
          <p:nvSpPr>
            <p:cNvPr name="Freeform 4" id="4"/>
            <p:cNvSpPr/>
            <p:nvPr/>
          </p:nvSpPr>
          <p:spPr>
            <a:xfrm flipH="false" flipV="false" rot="0">
              <a:off x="0" y="0"/>
              <a:ext cx="2342659" cy="2189047"/>
            </a:xfrm>
            <a:custGeom>
              <a:avLst/>
              <a:gdLst/>
              <a:ahLst/>
              <a:cxnLst/>
              <a:rect r="r" b="b" t="t" l="l"/>
              <a:pathLst>
                <a:path h="2189047" w="2342659">
                  <a:moveTo>
                    <a:pt x="48340" y="0"/>
                  </a:moveTo>
                  <a:lnTo>
                    <a:pt x="2294319" y="0"/>
                  </a:lnTo>
                  <a:cubicBezTo>
                    <a:pt x="2321016" y="0"/>
                    <a:pt x="2342659" y="21642"/>
                    <a:pt x="2342659" y="48340"/>
                  </a:cubicBezTo>
                  <a:lnTo>
                    <a:pt x="2342659" y="2140707"/>
                  </a:lnTo>
                  <a:cubicBezTo>
                    <a:pt x="2342659" y="2167404"/>
                    <a:pt x="2321016" y="2189047"/>
                    <a:pt x="2294319" y="2189047"/>
                  </a:cubicBezTo>
                  <a:lnTo>
                    <a:pt x="48340" y="2189047"/>
                  </a:lnTo>
                  <a:cubicBezTo>
                    <a:pt x="35519" y="2189047"/>
                    <a:pt x="23224" y="2183954"/>
                    <a:pt x="14158" y="2174888"/>
                  </a:cubicBezTo>
                  <a:cubicBezTo>
                    <a:pt x="5093" y="2165823"/>
                    <a:pt x="0" y="2153527"/>
                    <a:pt x="0" y="2140707"/>
                  </a:cubicBezTo>
                  <a:lnTo>
                    <a:pt x="0" y="48340"/>
                  </a:lnTo>
                  <a:cubicBezTo>
                    <a:pt x="0" y="35519"/>
                    <a:pt x="5093" y="23224"/>
                    <a:pt x="14158" y="14158"/>
                  </a:cubicBezTo>
                  <a:cubicBezTo>
                    <a:pt x="23224" y="5093"/>
                    <a:pt x="35519" y="0"/>
                    <a:pt x="48340" y="0"/>
                  </a:cubicBezTo>
                  <a:close/>
                </a:path>
              </a:pathLst>
            </a:custGeom>
            <a:solidFill>
              <a:srgbClr val="8AE2D0"/>
            </a:solidFill>
            <a:ln cap="rnd">
              <a:noFill/>
              <a:prstDash val="solid"/>
              <a:round/>
            </a:ln>
          </p:spPr>
        </p:sp>
        <p:sp>
          <p:nvSpPr>
            <p:cNvPr name="TextBox 5" id="5"/>
            <p:cNvSpPr txBox="true"/>
            <p:nvPr/>
          </p:nvSpPr>
          <p:spPr>
            <a:xfrm>
              <a:off x="0" y="95250"/>
              <a:ext cx="2342659" cy="2093797"/>
            </a:xfrm>
            <a:prstGeom prst="rect">
              <a:avLst/>
            </a:prstGeom>
          </p:spPr>
          <p:txBody>
            <a:bodyPr anchor="ctr" rtlCol="false" tIns="50800" lIns="50800" bIns="50800" rIns="50800"/>
            <a:lstStyle/>
            <a:p>
              <a:pPr algn="ctr">
                <a:lnSpc>
                  <a:spcPts val="1925"/>
                </a:lnSpc>
              </a:pPr>
            </a:p>
          </p:txBody>
        </p:sp>
      </p:grpSp>
      <p:sp>
        <p:nvSpPr>
          <p:cNvPr name="TextBox 6" id="6"/>
          <p:cNvSpPr txBox="true"/>
          <p:nvPr/>
        </p:nvSpPr>
        <p:spPr>
          <a:xfrm rot="0">
            <a:off x="10615606" y="1200150"/>
            <a:ext cx="7462210" cy="996451"/>
          </a:xfrm>
          <a:prstGeom prst="rect">
            <a:avLst/>
          </a:prstGeom>
        </p:spPr>
        <p:txBody>
          <a:bodyPr anchor="t" rtlCol="false" tIns="0" lIns="0" bIns="0" rIns="0">
            <a:spAutoFit/>
          </a:bodyPr>
          <a:lstStyle/>
          <a:p>
            <a:pPr algn="l">
              <a:lnSpc>
                <a:spcPts val="7469"/>
              </a:lnSpc>
            </a:pPr>
            <a:r>
              <a:rPr lang="en-US" sz="7700" b="true">
                <a:solidFill>
                  <a:srgbClr val="191A26"/>
                </a:solidFill>
                <a:latin typeface="Open Sans 1 Ultra-Bold"/>
                <a:ea typeface="Open Sans 1 Ultra-Bold"/>
                <a:cs typeface="Open Sans 1 Ultra-Bold"/>
                <a:sym typeface="Open Sans 1 Ultra-Bold"/>
              </a:rPr>
              <a:t>Desobediencia</a:t>
            </a:r>
          </a:p>
        </p:txBody>
      </p:sp>
      <p:sp>
        <p:nvSpPr>
          <p:cNvPr name="TextBox 7" id="7"/>
          <p:cNvSpPr txBox="true"/>
          <p:nvPr/>
        </p:nvSpPr>
        <p:spPr>
          <a:xfrm rot="0">
            <a:off x="2298897" y="2820101"/>
            <a:ext cx="6268203" cy="4610100"/>
          </a:xfrm>
          <a:prstGeom prst="rect">
            <a:avLst/>
          </a:prstGeom>
        </p:spPr>
        <p:txBody>
          <a:bodyPr anchor="t" rtlCol="false" tIns="0" lIns="0" bIns="0" rIns="0">
            <a:spAutoFit/>
          </a:bodyPr>
          <a:lstStyle/>
          <a:p>
            <a:pPr algn="just" marL="0" indent="0" lvl="0">
              <a:lnSpc>
                <a:spcPts val="4050"/>
              </a:lnSpc>
              <a:spcBef>
                <a:spcPct val="0"/>
              </a:spcBef>
            </a:pPr>
            <a:r>
              <a:rPr lang="en-US" sz="3000" spc="48">
                <a:solidFill>
                  <a:srgbClr val="191A26"/>
                </a:solidFill>
                <a:latin typeface="Open Sans 2"/>
                <a:ea typeface="Open Sans 2"/>
                <a:cs typeface="Open Sans 2"/>
                <a:sym typeface="Open Sans 2"/>
              </a:rPr>
              <a:t>La oración nunca sustituye al</a:t>
            </a:r>
            <a:r>
              <a:rPr lang="en-US" sz="3000" spc="48" u="none">
                <a:solidFill>
                  <a:srgbClr val="191A26"/>
                </a:solidFill>
                <a:latin typeface="Open Sans 2"/>
                <a:ea typeface="Open Sans 2"/>
                <a:cs typeface="Open Sans 2"/>
                <a:sym typeface="Open Sans 2"/>
              </a:rPr>
              <a:t> deber. Quien pide sin obedecer, insulta a Dios. No basta con invocar su nombre; debemos hacer su voluntad. Como dice 1 Juan 3: 22: «Y él nos dará todo lo que le pidamos, porque obedecemos sus mandamientos y hacemos lo que le agrada» (DHH).</a:t>
            </a:r>
          </a:p>
        </p:txBody>
      </p:sp>
      <p:grpSp>
        <p:nvGrpSpPr>
          <p:cNvPr name="Group 8" id="8"/>
          <p:cNvGrpSpPr/>
          <p:nvPr/>
        </p:nvGrpSpPr>
        <p:grpSpPr>
          <a:xfrm rot="0">
            <a:off x="11334530" y="3423608"/>
            <a:ext cx="5587239" cy="4413919"/>
            <a:chOff x="0" y="0"/>
            <a:chExt cx="2065940" cy="1632093"/>
          </a:xfrm>
        </p:grpSpPr>
        <p:sp>
          <p:nvSpPr>
            <p:cNvPr name="Freeform 9" id="9"/>
            <p:cNvSpPr/>
            <p:nvPr/>
          </p:nvSpPr>
          <p:spPr>
            <a:xfrm flipH="false" flipV="false" rot="0">
              <a:off x="0" y="0"/>
              <a:ext cx="2065940" cy="1632093"/>
            </a:xfrm>
            <a:custGeom>
              <a:avLst/>
              <a:gdLst/>
              <a:ahLst/>
              <a:cxnLst/>
              <a:rect r="r" b="b" t="t" l="l"/>
              <a:pathLst>
                <a:path h="1632093" w="2065940">
                  <a:moveTo>
                    <a:pt x="76210" y="0"/>
                  </a:moveTo>
                  <a:lnTo>
                    <a:pt x="1989730" y="0"/>
                  </a:lnTo>
                  <a:cubicBezTo>
                    <a:pt x="2031820" y="0"/>
                    <a:pt x="2065940" y="34121"/>
                    <a:pt x="2065940" y="76210"/>
                  </a:cubicBezTo>
                  <a:lnTo>
                    <a:pt x="2065940" y="1555883"/>
                  </a:lnTo>
                  <a:cubicBezTo>
                    <a:pt x="2065940" y="1597972"/>
                    <a:pt x="2031820" y="1632093"/>
                    <a:pt x="1989730" y="1632093"/>
                  </a:cubicBezTo>
                  <a:lnTo>
                    <a:pt x="76210" y="1632093"/>
                  </a:lnTo>
                  <a:cubicBezTo>
                    <a:pt x="34121" y="1632093"/>
                    <a:pt x="0" y="1597972"/>
                    <a:pt x="0" y="1555883"/>
                  </a:cubicBezTo>
                  <a:lnTo>
                    <a:pt x="0" y="76210"/>
                  </a:lnTo>
                  <a:cubicBezTo>
                    <a:pt x="0" y="34121"/>
                    <a:pt x="34121" y="0"/>
                    <a:pt x="76210" y="0"/>
                  </a:cubicBezTo>
                  <a:close/>
                </a:path>
              </a:pathLst>
            </a:custGeom>
            <a:solidFill>
              <a:srgbClr val="FFFFFF"/>
            </a:solidFill>
            <a:ln cap="rnd">
              <a:noFill/>
              <a:prstDash val="solid"/>
              <a:round/>
            </a:ln>
          </p:spPr>
        </p:sp>
        <p:sp>
          <p:nvSpPr>
            <p:cNvPr name="TextBox 10" id="10"/>
            <p:cNvSpPr txBox="true"/>
            <p:nvPr/>
          </p:nvSpPr>
          <p:spPr>
            <a:xfrm>
              <a:off x="0" y="-38100"/>
              <a:ext cx="2065940" cy="1670193"/>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1" id="11"/>
          <p:cNvSpPr txBox="true"/>
          <p:nvPr/>
        </p:nvSpPr>
        <p:spPr>
          <a:xfrm rot="0">
            <a:off x="11861676" y="3923687"/>
            <a:ext cx="5060092" cy="3337562"/>
          </a:xfrm>
          <a:prstGeom prst="rect">
            <a:avLst/>
          </a:prstGeom>
        </p:spPr>
        <p:txBody>
          <a:bodyPr anchor="t" rtlCol="false" tIns="0" lIns="0" bIns="0" rIns="0">
            <a:spAutoFit/>
          </a:bodyPr>
          <a:lstStyle/>
          <a:p>
            <a:pPr algn="l" marL="0" indent="0" lvl="0">
              <a:lnSpc>
                <a:spcPts val="4469"/>
              </a:lnSpc>
            </a:pPr>
            <a:r>
              <a:rPr lang="en-US" sz="2999">
                <a:solidFill>
                  <a:srgbClr val="191A26"/>
                </a:solidFill>
                <a:latin typeface="Open Sans 2"/>
                <a:ea typeface="Open Sans 2"/>
                <a:cs typeface="Open Sans 2"/>
                <a:sym typeface="Open Sans 2"/>
              </a:rPr>
              <a:t>«Señ</a:t>
            </a:r>
            <a:r>
              <a:rPr lang="en-US" sz="2999" strike="noStrike" u="none">
                <a:solidFill>
                  <a:srgbClr val="191A26"/>
                </a:solidFill>
                <a:latin typeface="Open Sans 2"/>
                <a:ea typeface="Open Sans 2"/>
                <a:cs typeface="Open Sans 2"/>
                <a:sym typeface="Open Sans 2"/>
              </a:rPr>
              <a:t>or, te pido que bendigas mis planes y prosperes lo que hago, aunque no he tenido tiempо de obedecer lo que me pediste».</a:t>
            </a:r>
          </a:p>
        </p:txBody>
      </p:sp>
      <p:sp>
        <p:nvSpPr>
          <p:cNvPr name="TextBox 12" id="12"/>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11089729" y="1993292"/>
            <a:ext cx="5207608" cy="5207608"/>
          </a:xfrm>
          <a:custGeom>
            <a:avLst/>
            <a:gdLst/>
            <a:ahLst/>
            <a:cxnLst/>
            <a:rect r="r" b="b" t="t" l="l"/>
            <a:pathLst>
              <a:path h="5207608" w="5207608">
                <a:moveTo>
                  <a:pt x="0" y="0"/>
                </a:moveTo>
                <a:lnTo>
                  <a:pt x="5207608" y="0"/>
                </a:lnTo>
                <a:lnTo>
                  <a:pt x="5207608" y="5207608"/>
                </a:lnTo>
                <a:lnTo>
                  <a:pt x="0" y="52076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642989" y="3560776"/>
            <a:ext cx="8282799" cy="2272665"/>
          </a:xfrm>
          <a:prstGeom prst="rect">
            <a:avLst/>
          </a:prstGeom>
        </p:spPr>
        <p:txBody>
          <a:bodyPr anchor="t" rtlCol="false" tIns="0" lIns="0" bIns="0" rIns="0">
            <a:spAutoFit/>
          </a:bodyPr>
          <a:lstStyle/>
          <a:p>
            <a:pPr algn="l">
              <a:lnSpc>
                <a:spcPts val="8730"/>
              </a:lnSpc>
            </a:pPr>
            <a:r>
              <a:rPr lang="en-US" sz="9000" b="true">
                <a:solidFill>
                  <a:srgbClr val="191A26"/>
                </a:solidFill>
                <a:latin typeface="Open Sans 1 Ultra-Bold"/>
                <a:ea typeface="Open Sans 1 Ultra-Bold"/>
                <a:cs typeface="Open Sans 1 Ultra-Bold"/>
                <a:sym typeface="Open Sans 1 Ultra-Bold"/>
              </a:rPr>
              <a:t>Informe Secretarial</a:t>
            </a:r>
          </a:p>
        </p:txBody>
      </p:sp>
      <p:sp>
        <p:nvSpPr>
          <p:cNvPr name="TextBox 5" id="5"/>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7230858" y="3108526"/>
            <a:ext cx="9071762" cy="5542364"/>
          </a:xfrm>
          <a:custGeom>
            <a:avLst/>
            <a:gdLst/>
            <a:ahLst/>
            <a:cxnLst/>
            <a:rect r="r" b="b" t="t" l="l"/>
            <a:pathLst>
              <a:path h="5542364" w="9071762">
                <a:moveTo>
                  <a:pt x="0" y="0"/>
                </a:moveTo>
                <a:lnTo>
                  <a:pt x="9071763" y="0"/>
                </a:lnTo>
                <a:lnTo>
                  <a:pt x="9071763" y="5542363"/>
                </a:lnTo>
                <a:lnTo>
                  <a:pt x="0" y="5542363"/>
                </a:lnTo>
                <a:lnTo>
                  <a:pt x="0" y="0"/>
                </a:lnTo>
                <a:close/>
              </a:path>
            </a:pathLst>
          </a:custGeom>
          <a:blipFill>
            <a:blip r:embed="rId3"/>
            <a:stretch>
              <a:fillRect l="0" t="0" r="0" b="0"/>
            </a:stretch>
          </a:blipFill>
        </p:spPr>
      </p:sp>
      <p:sp>
        <p:nvSpPr>
          <p:cNvPr name="TextBox 4" id="4"/>
          <p:cNvSpPr txBox="true"/>
          <p:nvPr/>
        </p:nvSpPr>
        <p:spPr>
          <a:xfrm rot="0">
            <a:off x="1028700" y="1228725"/>
            <a:ext cx="9145339" cy="2272665"/>
          </a:xfrm>
          <a:prstGeom prst="rect">
            <a:avLst/>
          </a:prstGeom>
        </p:spPr>
        <p:txBody>
          <a:bodyPr anchor="t" rtlCol="false" tIns="0" lIns="0" bIns="0" rIns="0">
            <a:spAutoFit/>
          </a:bodyPr>
          <a:lstStyle/>
          <a:p>
            <a:pPr algn="l">
              <a:lnSpc>
                <a:spcPts val="8730"/>
              </a:lnSpc>
            </a:pPr>
            <a:r>
              <a:rPr lang="en-US" sz="9000" b="true">
                <a:solidFill>
                  <a:srgbClr val="191A26"/>
                </a:solidFill>
                <a:latin typeface="Open Sans 1 Ultra-Bold"/>
                <a:ea typeface="Open Sans 1 Ultra-Bold"/>
                <a:cs typeface="Open Sans 1 Ultra-Bold"/>
                <a:sym typeface="Open Sans 1 Ultra-Bold"/>
              </a:rPr>
              <a:t>Repaso de la Lección</a:t>
            </a:r>
          </a:p>
        </p:txBody>
      </p:sp>
      <p:sp>
        <p:nvSpPr>
          <p:cNvPr name="TextBox 5" id="5"/>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TextBox 3" id="3"/>
          <p:cNvSpPr txBox="true"/>
          <p:nvPr/>
        </p:nvSpPr>
        <p:spPr>
          <a:xfrm rot="0">
            <a:off x="3688802" y="1452454"/>
            <a:ext cx="10910396" cy="1167765"/>
          </a:xfrm>
          <a:prstGeom prst="rect">
            <a:avLst/>
          </a:prstGeom>
        </p:spPr>
        <p:txBody>
          <a:bodyPr anchor="t" rtlCol="false" tIns="0" lIns="0" bIns="0" rIns="0">
            <a:spAutoFit/>
          </a:bodyPr>
          <a:lstStyle/>
          <a:p>
            <a:pPr algn="ctr" marL="0" indent="0" lvl="1">
              <a:lnSpc>
                <a:spcPts val="8730"/>
              </a:lnSpc>
              <a:spcBef>
                <a:spcPct val="0"/>
              </a:spcBef>
            </a:pPr>
            <a:r>
              <a:rPr lang="en-US" b="true" sz="9000">
                <a:solidFill>
                  <a:srgbClr val="191A26"/>
                </a:solidFill>
                <a:latin typeface="Open Sans 1 Ultra-Bold"/>
                <a:ea typeface="Open Sans 1 Ultra-Bold"/>
                <a:cs typeface="Open Sans 1 Ultra-Bold"/>
                <a:sym typeface="Open Sans 1 Ultra-Bold"/>
              </a:rPr>
              <a:t>Conclusión</a:t>
            </a:r>
          </a:p>
        </p:txBody>
      </p:sp>
      <p:sp>
        <p:nvSpPr>
          <p:cNvPr name="TextBox 4" id="4"/>
          <p:cNvSpPr txBox="true"/>
          <p:nvPr/>
        </p:nvSpPr>
        <p:spPr>
          <a:xfrm rot="0">
            <a:off x="3039074" y="3055770"/>
            <a:ext cx="12209852" cy="5353050"/>
          </a:xfrm>
          <a:prstGeom prst="rect">
            <a:avLst/>
          </a:prstGeom>
        </p:spPr>
        <p:txBody>
          <a:bodyPr anchor="t" rtlCol="false" tIns="0" lIns="0" bIns="0" rIns="0">
            <a:spAutoFit/>
          </a:bodyPr>
          <a:lstStyle/>
          <a:p>
            <a:pPr algn="ctr">
              <a:lnSpc>
                <a:spcPts val="3000"/>
              </a:lnSpc>
            </a:pPr>
            <a:r>
              <a:rPr lang="en-US" sz="3000" spc="-60">
                <a:solidFill>
                  <a:srgbClr val="191A26"/>
                </a:solidFill>
                <a:latin typeface="Open Sans 2"/>
                <a:ea typeface="Open Sans 2"/>
                <a:cs typeface="Open Sans 2"/>
                <a:sym typeface="Open Sans 2"/>
              </a:rPr>
              <a:t>En cada escena hemos visto que los mayores obstáculos para la oración no están fuera de nosotros, sino en nuestro propio corazón. Dios no ha cerrado el cielo; somos nosotros quienes, con actitudes equivocadas, levantamos muros que impiden el paso de sus bendiciones. Pero el Señor es paciente. Nos llama a examinar nuestra vida y a remover todo aquello que entorpece nuestra comunión con él. Cuando la presunción se transforma en confianza humilde, eto, la duda en fe, la impaciencia en esperanza, el rencor en perdón y la desobediencia en entrega, entonces la oración se convierte en un diálogo vivo con el Creador. Que esta mañana cada uno de nosotros pueda presentarse ante Dios con un corazón sincero y dispuesto. Que nuestras palabras no sean fórmulas vacías, sino expresión de una fe que espera, de un amor que perdona y de una obediencia que confía.l egocentrismo en arrepentimien</a:t>
            </a:r>
          </a:p>
        </p:txBody>
      </p:sp>
      <p:sp>
        <p:nvSpPr>
          <p:cNvPr name="TextBox 5" id="5"/>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TextBox 3" id="3"/>
          <p:cNvSpPr txBox="true"/>
          <p:nvPr/>
        </p:nvSpPr>
        <p:spPr>
          <a:xfrm rot="0">
            <a:off x="3802955" y="6361811"/>
            <a:ext cx="11924440" cy="769494"/>
          </a:xfrm>
          <a:prstGeom prst="rect">
            <a:avLst/>
          </a:prstGeom>
        </p:spPr>
        <p:txBody>
          <a:bodyPr anchor="t" rtlCol="false" tIns="0" lIns="0" bIns="0" rIns="0">
            <a:spAutoFit/>
          </a:bodyPr>
          <a:lstStyle/>
          <a:p>
            <a:pPr algn="ctr">
              <a:lnSpc>
                <a:spcPts val="5626"/>
              </a:lnSpc>
            </a:pPr>
            <a:r>
              <a:rPr lang="en-US" b="true" sz="5800">
                <a:solidFill>
                  <a:srgbClr val="191A26"/>
                </a:solidFill>
                <a:latin typeface="Open Sans 1 Ultra-Bold"/>
                <a:ea typeface="Open Sans 1 Ultra-Bold"/>
                <a:cs typeface="Open Sans 1 Ultra-Bold"/>
                <a:sym typeface="Open Sans 1 Ultra-Bold"/>
              </a:rPr>
              <a:t># 417 “Dame la fe de mi Jesús”</a:t>
            </a:r>
          </a:p>
        </p:txBody>
      </p:sp>
      <p:sp>
        <p:nvSpPr>
          <p:cNvPr name="TextBox 4" id="4"/>
          <p:cNvSpPr txBox="true"/>
          <p:nvPr/>
        </p:nvSpPr>
        <p:spPr>
          <a:xfrm rot="0">
            <a:off x="4759744" y="3355721"/>
            <a:ext cx="9228643" cy="2272665"/>
          </a:xfrm>
          <a:prstGeom prst="rect">
            <a:avLst/>
          </a:prstGeom>
        </p:spPr>
        <p:txBody>
          <a:bodyPr anchor="t" rtlCol="false" tIns="0" lIns="0" bIns="0" rIns="0">
            <a:spAutoFit/>
          </a:bodyPr>
          <a:lstStyle/>
          <a:p>
            <a:pPr algn="ctr">
              <a:lnSpc>
                <a:spcPts val="8730"/>
              </a:lnSpc>
            </a:pPr>
            <a:r>
              <a:rPr lang="en-US" b="true" sz="9000">
                <a:solidFill>
                  <a:srgbClr val="191A26"/>
                </a:solidFill>
                <a:latin typeface="Open Sans 1 Ultra-Bold"/>
                <a:ea typeface="Open Sans 1 Ultra-Bold"/>
                <a:cs typeface="Open Sans 1 Ultra-Bold"/>
                <a:sym typeface="Open Sans 1 Ultra-Bold"/>
              </a:rPr>
              <a:t>Himno y Oración Final</a:t>
            </a:r>
          </a:p>
        </p:txBody>
      </p:sp>
      <p:sp>
        <p:nvSpPr>
          <p:cNvPr name="TextBox 5" id="5"/>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Freeform 3" id="3"/>
          <p:cNvSpPr/>
          <p:nvPr/>
        </p:nvSpPr>
        <p:spPr>
          <a:xfrm flipH="false" flipV="false" rot="0">
            <a:off x="5831231" y="1712683"/>
            <a:ext cx="6204942" cy="7364917"/>
          </a:xfrm>
          <a:custGeom>
            <a:avLst/>
            <a:gdLst/>
            <a:ahLst/>
            <a:cxnLst/>
            <a:rect r="r" b="b" t="t" l="l"/>
            <a:pathLst>
              <a:path h="7364917" w="6204942">
                <a:moveTo>
                  <a:pt x="0" y="0"/>
                </a:moveTo>
                <a:lnTo>
                  <a:pt x="6204942" y="0"/>
                </a:lnTo>
                <a:lnTo>
                  <a:pt x="6204942" y="7364917"/>
                </a:lnTo>
                <a:lnTo>
                  <a:pt x="0" y="73649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1170371" y="1028700"/>
            <a:ext cx="6088929" cy="8229600"/>
            <a:chOff x="0" y="0"/>
            <a:chExt cx="943334" cy="1274980"/>
          </a:xfrm>
        </p:grpSpPr>
        <p:sp>
          <p:nvSpPr>
            <p:cNvPr name="Freeform 5" id="5"/>
            <p:cNvSpPr/>
            <p:nvPr/>
          </p:nvSpPr>
          <p:spPr>
            <a:xfrm flipH="false" flipV="false" rot="0">
              <a:off x="0" y="0"/>
              <a:ext cx="943334" cy="1274980"/>
            </a:xfrm>
            <a:custGeom>
              <a:avLst/>
              <a:gdLst/>
              <a:ahLst/>
              <a:cxnLst/>
              <a:rect r="r" b="b" t="t" l="l"/>
              <a:pathLst>
                <a:path h="1274980" w="943334">
                  <a:moveTo>
                    <a:pt x="69931" y="0"/>
                  </a:moveTo>
                  <a:lnTo>
                    <a:pt x="873403" y="0"/>
                  </a:lnTo>
                  <a:cubicBezTo>
                    <a:pt x="891950" y="0"/>
                    <a:pt x="909737" y="7368"/>
                    <a:pt x="922852" y="20482"/>
                  </a:cubicBezTo>
                  <a:cubicBezTo>
                    <a:pt x="935967" y="33597"/>
                    <a:pt x="943334" y="51384"/>
                    <a:pt x="943334" y="69931"/>
                  </a:cubicBezTo>
                  <a:lnTo>
                    <a:pt x="943334" y="1205049"/>
                  </a:lnTo>
                  <a:cubicBezTo>
                    <a:pt x="943334" y="1223596"/>
                    <a:pt x="935967" y="1241383"/>
                    <a:pt x="922852" y="1254498"/>
                  </a:cubicBezTo>
                  <a:cubicBezTo>
                    <a:pt x="909737" y="1267613"/>
                    <a:pt x="891950" y="1274980"/>
                    <a:pt x="873403" y="1274980"/>
                  </a:cubicBezTo>
                  <a:lnTo>
                    <a:pt x="69931" y="1274980"/>
                  </a:lnTo>
                  <a:cubicBezTo>
                    <a:pt x="51384" y="1274980"/>
                    <a:pt x="33597" y="1267613"/>
                    <a:pt x="20482" y="1254498"/>
                  </a:cubicBezTo>
                  <a:cubicBezTo>
                    <a:pt x="7368" y="1241383"/>
                    <a:pt x="0" y="1223596"/>
                    <a:pt x="0" y="1205049"/>
                  </a:cubicBezTo>
                  <a:lnTo>
                    <a:pt x="0" y="69931"/>
                  </a:lnTo>
                  <a:cubicBezTo>
                    <a:pt x="0" y="51384"/>
                    <a:pt x="7368" y="33597"/>
                    <a:pt x="20482" y="20482"/>
                  </a:cubicBezTo>
                  <a:cubicBezTo>
                    <a:pt x="33597" y="7368"/>
                    <a:pt x="51384" y="0"/>
                    <a:pt x="69931" y="0"/>
                  </a:cubicBezTo>
                  <a:close/>
                </a:path>
              </a:pathLst>
            </a:custGeom>
            <a:blipFill>
              <a:blip r:embed="rId5"/>
              <a:stretch>
                <a:fillRect l="-93218" t="0" r="-9643" b="0"/>
              </a:stretch>
            </a:blipFill>
          </p:spPr>
        </p:sp>
      </p:grpSp>
      <p:sp>
        <p:nvSpPr>
          <p:cNvPr name="TextBox 6" id="6"/>
          <p:cNvSpPr txBox="true"/>
          <p:nvPr/>
        </p:nvSpPr>
        <p:spPr>
          <a:xfrm rot="0">
            <a:off x="1504950" y="1228813"/>
            <a:ext cx="7848753" cy="1167765"/>
          </a:xfrm>
          <a:prstGeom prst="rect">
            <a:avLst/>
          </a:prstGeom>
        </p:spPr>
        <p:txBody>
          <a:bodyPr anchor="t" rtlCol="false" tIns="0" lIns="0" bIns="0" rIns="0">
            <a:spAutoFit/>
          </a:bodyPr>
          <a:lstStyle/>
          <a:p>
            <a:pPr algn="l" marL="0" indent="0" lvl="1">
              <a:lnSpc>
                <a:spcPts val="8730"/>
              </a:lnSpc>
              <a:spcBef>
                <a:spcPct val="0"/>
              </a:spcBef>
            </a:pPr>
            <a:r>
              <a:rPr lang="en-US" b="true" sz="9000">
                <a:solidFill>
                  <a:srgbClr val="191A26"/>
                </a:solidFill>
                <a:latin typeface="Open Sans 1 Ultra-Bold"/>
                <a:ea typeface="Open Sans 1 Ultra-Bold"/>
                <a:cs typeface="Open Sans 1 Ultra-Bold"/>
                <a:sym typeface="Open Sans 1 Ultra-Bold"/>
              </a:rPr>
              <a:t>Introducción</a:t>
            </a:r>
          </a:p>
        </p:txBody>
      </p:sp>
      <p:sp>
        <p:nvSpPr>
          <p:cNvPr name="TextBox 7" id="7"/>
          <p:cNvSpPr txBox="true"/>
          <p:nvPr/>
        </p:nvSpPr>
        <p:spPr>
          <a:xfrm rot="0">
            <a:off x="1504950" y="2581927"/>
            <a:ext cx="7707571" cy="7048501"/>
          </a:xfrm>
          <a:prstGeom prst="rect">
            <a:avLst/>
          </a:prstGeom>
        </p:spPr>
        <p:txBody>
          <a:bodyPr anchor="t" rtlCol="false" tIns="0" lIns="0" bIns="0" rIns="0">
            <a:spAutoFit/>
          </a:bodyPr>
          <a:lstStyle/>
          <a:p>
            <a:pPr algn="l" marL="0" indent="0" lvl="0">
              <a:lnSpc>
                <a:spcPts val="4049"/>
              </a:lnSpc>
              <a:spcBef>
                <a:spcPct val="0"/>
              </a:spcBef>
            </a:pPr>
            <a:r>
              <a:rPr lang="en-US" sz="2999" spc="179">
                <a:solidFill>
                  <a:srgbClr val="191A26"/>
                </a:solidFill>
                <a:latin typeface="Open Sans 2"/>
                <a:ea typeface="Open Sans 2"/>
                <a:cs typeface="Open Sans 2"/>
                <a:sym typeface="Open Sans 2"/>
              </a:rPr>
              <a:t>La oración es el aliento del alma, el canal por el cual nuestra vida se une con la de Dios. Sin embargo, hay ocаsiones en que nuestras oraciones no alcanzan el cielo. No porque Dios no escuche, sino porque algo en nosotros bloquea su respuesta. En esta mañana reflexionaremos sobre seis actitudes que se convierten en obstáculos entre el cielo y nosotros. Cada escena mostrará una oración con una actitud incorrecta, y un narrador nos recordará cómo Dios desea que nos acerquemos a él.</a:t>
            </a:r>
          </a:p>
        </p:txBody>
      </p:sp>
      <p:sp>
        <p:nvSpPr>
          <p:cNvPr name="TextBox 8" id="8"/>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grpSp>
        <p:nvGrpSpPr>
          <p:cNvPr name="Group 3" id="3"/>
          <p:cNvGrpSpPr/>
          <p:nvPr/>
        </p:nvGrpSpPr>
        <p:grpSpPr>
          <a:xfrm rot="0">
            <a:off x="8694192" y="1208401"/>
            <a:ext cx="8808596" cy="8231001"/>
            <a:chOff x="0" y="0"/>
            <a:chExt cx="2342659" cy="2189047"/>
          </a:xfrm>
        </p:grpSpPr>
        <p:sp>
          <p:nvSpPr>
            <p:cNvPr name="Freeform 4" id="4"/>
            <p:cNvSpPr/>
            <p:nvPr/>
          </p:nvSpPr>
          <p:spPr>
            <a:xfrm flipH="false" flipV="false" rot="0">
              <a:off x="0" y="0"/>
              <a:ext cx="2342659" cy="2189047"/>
            </a:xfrm>
            <a:custGeom>
              <a:avLst/>
              <a:gdLst/>
              <a:ahLst/>
              <a:cxnLst/>
              <a:rect r="r" b="b" t="t" l="l"/>
              <a:pathLst>
                <a:path h="2189047" w="2342659">
                  <a:moveTo>
                    <a:pt x="48340" y="0"/>
                  </a:moveTo>
                  <a:lnTo>
                    <a:pt x="2294319" y="0"/>
                  </a:lnTo>
                  <a:cubicBezTo>
                    <a:pt x="2321016" y="0"/>
                    <a:pt x="2342659" y="21642"/>
                    <a:pt x="2342659" y="48340"/>
                  </a:cubicBezTo>
                  <a:lnTo>
                    <a:pt x="2342659" y="2140707"/>
                  </a:lnTo>
                  <a:cubicBezTo>
                    <a:pt x="2342659" y="2167404"/>
                    <a:pt x="2321016" y="2189047"/>
                    <a:pt x="2294319" y="2189047"/>
                  </a:cubicBezTo>
                  <a:lnTo>
                    <a:pt x="48340" y="2189047"/>
                  </a:lnTo>
                  <a:cubicBezTo>
                    <a:pt x="35519" y="2189047"/>
                    <a:pt x="23224" y="2183954"/>
                    <a:pt x="14158" y="2174888"/>
                  </a:cubicBezTo>
                  <a:cubicBezTo>
                    <a:pt x="5093" y="2165823"/>
                    <a:pt x="0" y="2153527"/>
                    <a:pt x="0" y="2140707"/>
                  </a:cubicBezTo>
                  <a:lnTo>
                    <a:pt x="0" y="48340"/>
                  </a:lnTo>
                  <a:cubicBezTo>
                    <a:pt x="0" y="35519"/>
                    <a:pt x="5093" y="23224"/>
                    <a:pt x="14158" y="14158"/>
                  </a:cubicBezTo>
                  <a:cubicBezTo>
                    <a:pt x="23224" y="5093"/>
                    <a:pt x="35519" y="0"/>
                    <a:pt x="48340" y="0"/>
                  </a:cubicBezTo>
                  <a:close/>
                </a:path>
              </a:pathLst>
            </a:custGeom>
            <a:solidFill>
              <a:srgbClr val="8AE2D0"/>
            </a:solidFill>
            <a:ln cap="rnd">
              <a:noFill/>
              <a:prstDash val="solid"/>
              <a:round/>
            </a:ln>
          </p:spPr>
        </p:sp>
        <p:sp>
          <p:nvSpPr>
            <p:cNvPr name="TextBox 5" id="5"/>
            <p:cNvSpPr txBox="true"/>
            <p:nvPr/>
          </p:nvSpPr>
          <p:spPr>
            <a:xfrm>
              <a:off x="0" y="95250"/>
              <a:ext cx="2342659" cy="2093797"/>
            </a:xfrm>
            <a:prstGeom prst="rect">
              <a:avLst/>
            </a:prstGeom>
          </p:spPr>
          <p:txBody>
            <a:bodyPr anchor="ctr" rtlCol="false" tIns="50800" lIns="50800" bIns="50800" rIns="50800"/>
            <a:lstStyle/>
            <a:p>
              <a:pPr algn="ctr">
                <a:lnSpc>
                  <a:spcPts val="1925"/>
                </a:lnSpc>
              </a:pPr>
            </a:p>
          </p:txBody>
        </p:sp>
      </p:grpSp>
      <p:sp>
        <p:nvSpPr>
          <p:cNvPr name="TextBox 6" id="6"/>
          <p:cNvSpPr txBox="true"/>
          <p:nvPr/>
        </p:nvSpPr>
        <p:spPr>
          <a:xfrm rot="0">
            <a:off x="1340794" y="1408426"/>
            <a:ext cx="7025086" cy="1167765"/>
          </a:xfrm>
          <a:prstGeom prst="rect">
            <a:avLst/>
          </a:prstGeom>
        </p:spPr>
        <p:txBody>
          <a:bodyPr anchor="t" rtlCol="false" tIns="0" lIns="0" bIns="0" rIns="0">
            <a:spAutoFit/>
          </a:bodyPr>
          <a:lstStyle/>
          <a:p>
            <a:pPr algn="l">
              <a:lnSpc>
                <a:spcPts val="8730"/>
              </a:lnSpc>
            </a:pPr>
            <a:r>
              <a:rPr lang="en-US" sz="9000" b="true">
                <a:solidFill>
                  <a:srgbClr val="191A26"/>
                </a:solidFill>
                <a:latin typeface="Open Sans 1 Ultra-Bold"/>
                <a:ea typeface="Open Sans 1 Ultra-Bold"/>
                <a:cs typeface="Open Sans 1 Ultra-Bold"/>
                <a:sym typeface="Open Sans 1 Ultra-Bold"/>
              </a:rPr>
              <a:t>Presunción</a:t>
            </a:r>
          </a:p>
        </p:txBody>
      </p:sp>
      <p:sp>
        <p:nvSpPr>
          <p:cNvPr name="TextBox 7" id="7"/>
          <p:cNvSpPr txBox="true"/>
          <p:nvPr/>
        </p:nvSpPr>
        <p:spPr>
          <a:xfrm rot="0">
            <a:off x="9964389" y="2228276"/>
            <a:ext cx="6268203" cy="6153150"/>
          </a:xfrm>
          <a:prstGeom prst="rect">
            <a:avLst/>
          </a:prstGeom>
        </p:spPr>
        <p:txBody>
          <a:bodyPr anchor="t" rtlCol="false" tIns="0" lIns="0" bIns="0" rIns="0">
            <a:spAutoFit/>
          </a:bodyPr>
          <a:lstStyle/>
          <a:p>
            <a:pPr algn="just" marL="0" indent="0" lvl="0">
              <a:lnSpc>
                <a:spcPts val="4050"/>
              </a:lnSpc>
              <a:spcBef>
                <a:spcPct val="0"/>
              </a:spcBef>
            </a:pPr>
            <a:r>
              <a:rPr lang="en-US" sz="3000" spc="48">
                <a:solidFill>
                  <a:srgbClr val="191A26"/>
                </a:solidFill>
                <a:latin typeface="Open Sans 2"/>
                <a:ea typeface="Open Sans 2"/>
                <a:cs typeface="Open Sans 2"/>
                <a:sym typeface="Open Sans 2"/>
              </a:rPr>
              <a:t>P</a:t>
            </a:r>
            <a:r>
              <a:rPr lang="en-US" sz="3000" spc="48" u="none">
                <a:solidFill>
                  <a:srgbClr val="191A26"/>
                </a:solidFill>
                <a:latin typeface="Open Sans 2"/>
                <a:ea typeface="Open Sans 2"/>
                <a:cs typeface="Open Sans 2"/>
                <a:sym typeface="Open Sans 2"/>
              </a:rPr>
              <a:t>retender que nuestras oraciones sean siempre contestadas en la misma forma y según la cosa particular que pidamos, es presunción. Dios no es siervo de nuestros deseos. Él responde con sabiduría, no con capricho. Recuerda lo que dice 1 Juan 5: 14: «Esta es la confianza que tenemos en él, que si pedimos alguna cosa conforme a su voluntad, él nos oye»</a:t>
            </a:r>
          </a:p>
        </p:txBody>
      </p:sp>
      <p:grpSp>
        <p:nvGrpSpPr>
          <p:cNvPr name="Group 8" id="8"/>
          <p:cNvGrpSpPr/>
          <p:nvPr/>
        </p:nvGrpSpPr>
        <p:grpSpPr>
          <a:xfrm rot="0">
            <a:off x="1676687" y="3122655"/>
            <a:ext cx="5587239" cy="5715081"/>
            <a:chOff x="0" y="0"/>
            <a:chExt cx="2065940" cy="2113211"/>
          </a:xfrm>
        </p:grpSpPr>
        <p:sp>
          <p:nvSpPr>
            <p:cNvPr name="Freeform 9" id="9"/>
            <p:cNvSpPr/>
            <p:nvPr/>
          </p:nvSpPr>
          <p:spPr>
            <a:xfrm flipH="false" flipV="false" rot="0">
              <a:off x="0" y="0"/>
              <a:ext cx="2065940" cy="2113211"/>
            </a:xfrm>
            <a:custGeom>
              <a:avLst/>
              <a:gdLst/>
              <a:ahLst/>
              <a:cxnLst/>
              <a:rect r="r" b="b" t="t" l="l"/>
              <a:pathLst>
                <a:path h="2113211" w="2065940">
                  <a:moveTo>
                    <a:pt x="76210" y="0"/>
                  </a:moveTo>
                  <a:lnTo>
                    <a:pt x="1989730" y="0"/>
                  </a:lnTo>
                  <a:cubicBezTo>
                    <a:pt x="2031820" y="0"/>
                    <a:pt x="2065940" y="34121"/>
                    <a:pt x="2065940" y="76210"/>
                  </a:cubicBezTo>
                  <a:lnTo>
                    <a:pt x="2065940" y="2037001"/>
                  </a:lnTo>
                  <a:cubicBezTo>
                    <a:pt x="2065940" y="2079091"/>
                    <a:pt x="2031820" y="2113211"/>
                    <a:pt x="1989730" y="2113211"/>
                  </a:cubicBezTo>
                  <a:lnTo>
                    <a:pt x="76210" y="2113211"/>
                  </a:lnTo>
                  <a:cubicBezTo>
                    <a:pt x="34121" y="2113211"/>
                    <a:pt x="0" y="2079091"/>
                    <a:pt x="0" y="2037001"/>
                  </a:cubicBezTo>
                  <a:lnTo>
                    <a:pt x="0" y="76210"/>
                  </a:lnTo>
                  <a:cubicBezTo>
                    <a:pt x="0" y="34121"/>
                    <a:pt x="34121" y="0"/>
                    <a:pt x="76210" y="0"/>
                  </a:cubicBezTo>
                  <a:close/>
                </a:path>
              </a:pathLst>
            </a:custGeom>
            <a:solidFill>
              <a:srgbClr val="FFFFFF"/>
            </a:solidFill>
            <a:ln cap="rnd">
              <a:noFill/>
              <a:prstDash val="solid"/>
              <a:round/>
            </a:ln>
          </p:spPr>
        </p:sp>
        <p:sp>
          <p:nvSpPr>
            <p:cNvPr name="TextBox 10" id="10"/>
            <p:cNvSpPr txBox="true"/>
            <p:nvPr/>
          </p:nvSpPr>
          <p:spPr>
            <a:xfrm>
              <a:off x="0" y="-38100"/>
              <a:ext cx="2065940" cy="2151311"/>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1" id="11"/>
          <p:cNvSpPr txBox="true"/>
          <p:nvPr/>
        </p:nvSpPr>
        <p:spPr>
          <a:xfrm rot="0">
            <a:off x="1940261" y="3357940"/>
            <a:ext cx="5060092" cy="5023487"/>
          </a:xfrm>
          <a:prstGeom prst="rect">
            <a:avLst/>
          </a:prstGeom>
        </p:spPr>
        <p:txBody>
          <a:bodyPr anchor="t" rtlCol="false" tIns="0" lIns="0" bIns="0" rIns="0">
            <a:spAutoFit/>
          </a:bodyPr>
          <a:lstStyle/>
          <a:p>
            <a:pPr algn="l" marL="0" indent="0" lvl="0">
              <a:lnSpc>
                <a:spcPts val="4469"/>
              </a:lnSpc>
            </a:pPr>
            <a:r>
              <a:rPr lang="en-US" sz="2999">
                <a:solidFill>
                  <a:srgbClr val="191A26"/>
                </a:solidFill>
                <a:latin typeface="Open Sans 2"/>
                <a:ea typeface="Open Sans 2"/>
                <a:cs typeface="Open Sans 2"/>
                <a:sym typeface="Open Sans 2"/>
              </a:rPr>
              <a:t>«Señ</a:t>
            </a:r>
            <a:r>
              <a:rPr lang="en-US" sz="2999" strike="noStrike" u="none">
                <a:solidFill>
                  <a:srgbClr val="191A26"/>
                </a:solidFill>
                <a:latin typeface="Open Sans 2"/>
                <a:ea typeface="Open Sans 2"/>
                <a:cs typeface="Open Sans 2"/>
                <a:sym typeface="Open Sans 2"/>
              </a:rPr>
              <a:t>or, tú siempre has hecho lo que te he pedido. Hoy quiero que me concedas este deseo, tal como lo imagino, sin cambios ni demoras. Confío en que harás exactamente lo que te pido, porque así debe ser».</a:t>
            </a:r>
          </a:p>
        </p:txBody>
      </p:sp>
      <p:sp>
        <p:nvSpPr>
          <p:cNvPr name="TextBox 12" id="12"/>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TextBox 3" id="3"/>
          <p:cNvSpPr txBox="true"/>
          <p:nvPr/>
        </p:nvSpPr>
        <p:spPr>
          <a:xfrm rot="0">
            <a:off x="4136549" y="4787131"/>
            <a:ext cx="10014901" cy="769494"/>
          </a:xfrm>
          <a:prstGeom prst="rect">
            <a:avLst/>
          </a:prstGeom>
        </p:spPr>
        <p:txBody>
          <a:bodyPr anchor="t" rtlCol="false" tIns="0" lIns="0" bIns="0" rIns="0">
            <a:spAutoFit/>
          </a:bodyPr>
          <a:lstStyle/>
          <a:p>
            <a:pPr algn="ctr">
              <a:lnSpc>
                <a:spcPts val="5626"/>
              </a:lnSpc>
            </a:pPr>
            <a:r>
              <a:rPr lang="en-US" b="true" sz="5800">
                <a:solidFill>
                  <a:srgbClr val="191A26"/>
                </a:solidFill>
                <a:latin typeface="Open Sans 1 Ultra-Bold"/>
                <a:ea typeface="Open Sans 1 Ultra-Bold"/>
                <a:cs typeface="Open Sans 1 Ultra-Bold"/>
                <a:sym typeface="Open Sans 1 Ultra-Bold"/>
              </a:rPr>
              <a:t># 409</a:t>
            </a:r>
          </a:p>
        </p:txBody>
      </p:sp>
      <p:sp>
        <p:nvSpPr>
          <p:cNvPr name="TextBox 4" id="4"/>
          <p:cNvSpPr txBox="true"/>
          <p:nvPr/>
        </p:nvSpPr>
        <p:spPr>
          <a:xfrm rot="0">
            <a:off x="4221977" y="6081177"/>
            <a:ext cx="9844046" cy="691516"/>
          </a:xfrm>
          <a:prstGeom prst="rect">
            <a:avLst/>
          </a:prstGeom>
        </p:spPr>
        <p:txBody>
          <a:bodyPr anchor="t" rtlCol="false" tIns="0" lIns="0" bIns="0" rIns="0">
            <a:spAutoFit/>
          </a:bodyPr>
          <a:lstStyle/>
          <a:p>
            <a:pPr algn="ctr" marL="0" indent="0" lvl="0">
              <a:lnSpc>
                <a:spcPts val="5669"/>
              </a:lnSpc>
              <a:spcBef>
                <a:spcPct val="0"/>
              </a:spcBef>
            </a:pPr>
            <a:r>
              <a:rPr lang="en-US" sz="4199" spc="251">
                <a:solidFill>
                  <a:srgbClr val="191A26"/>
                </a:solidFill>
                <a:latin typeface="Open Sans 2"/>
                <a:ea typeface="Open Sans 2"/>
                <a:cs typeface="Open Sans 2"/>
                <a:sym typeface="Open Sans 2"/>
              </a:rPr>
              <a:t>“Si mi débil fe flaqueare”</a:t>
            </a:r>
          </a:p>
        </p:txBody>
      </p:sp>
      <p:sp>
        <p:nvSpPr>
          <p:cNvPr name="TextBox 5" id="5"/>
          <p:cNvSpPr txBox="true"/>
          <p:nvPr/>
        </p:nvSpPr>
        <p:spPr>
          <a:xfrm rot="0">
            <a:off x="5486467" y="1968963"/>
            <a:ext cx="7315066" cy="2272665"/>
          </a:xfrm>
          <a:prstGeom prst="rect">
            <a:avLst/>
          </a:prstGeom>
        </p:spPr>
        <p:txBody>
          <a:bodyPr anchor="t" rtlCol="false" tIns="0" lIns="0" bIns="0" rIns="0">
            <a:spAutoFit/>
          </a:bodyPr>
          <a:lstStyle/>
          <a:p>
            <a:pPr algn="ctr">
              <a:lnSpc>
                <a:spcPts val="8730"/>
              </a:lnSpc>
            </a:pPr>
            <a:r>
              <a:rPr lang="en-US" b="true" sz="9000">
                <a:solidFill>
                  <a:srgbClr val="191A26"/>
                </a:solidFill>
                <a:latin typeface="Open Sans 1 Ultra-Bold"/>
                <a:ea typeface="Open Sans 1 Ultra-Bold"/>
                <a:cs typeface="Open Sans 1 Ultra-Bold"/>
                <a:sym typeface="Open Sans 1 Ultra-Bold"/>
              </a:rPr>
              <a:t>Himno Inicial</a:t>
            </a:r>
          </a:p>
        </p:txBody>
      </p:sp>
      <p:sp>
        <p:nvSpPr>
          <p:cNvPr name="TextBox 6" id="6"/>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grpSp>
        <p:nvGrpSpPr>
          <p:cNvPr name="Group 3" id="3"/>
          <p:cNvGrpSpPr/>
          <p:nvPr/>
        </p:nvGrpSpPr>
        <p:grpSpPr>
          <a:xfrm rot="0">
            <a:off x="1028700" y="1028700"/>
            <a:ext cx="8808596" cy="8231001"/>
            <a:chOff x="0" y="0"/>
            <a:chExt cx="2342659" cy="2189047"/>
          </a:xfrm>
        </p:grpSpPr>
        <p:sp>
          <p:nvSpPr>
            <p:cNvPr name="Freeform 4" id="4"/>
            <p:cNvSpPr/>
            <p:nvPr/>
          </p:nvSpPr>
          <p:spPr>
            <a:xfrm flipH="false" flipV="false" rot="0">
              <a:off x="0" y="0"/>
              <a:ext cx="2342659" cy="2189047"/>
            </a:xfrm>
            <a:custGeom>
              <a:avLst/>
              <a:gdLst/>
              <a:ahLst/>
              <a:cxnLst/>
              <a:rect r="r" b="b" t="t" l="l"/>
              <a:pathLst>
                <a:path h="2189047" w="2342659">
                  <a:moveTo>
                    <a:pt x="48340" y="0"/>
                  </a:moveTo>
                  <a:lnTo>
                    <a:pt x="2294319" y="0"/>
                  </a:lnTo>
                  <a:cubicBezTo>
                    <a:pt x="2321016" y="0"/>
                    <a:pt x="2342659" y="21642"/>
                    <a:pt x="2342659" y="48340"/>
                  </a:cubicBezTo>
                  <a:lnTo>
                    <a:pt x="2342659" y="2140707"/>
                  </a:lnTo>
                  <a:cubicBezTo>
                    <a:pt x="2342659" y="2167404"/>
                    <a:pt x="2321016" y="2189047"/>
                    <a:pt x="2294319" y="2189047"/>
                  </a:cubicBezTo>
                  <a:lnTo>
                    <a:pt x="48340" y="2189047"/>
                  </a:lnTo>
                  <a:cubicBezTo>
                    <a:pt x="35519" y="2189047"/>
                    <a:pt x="23224" y="2183954"/>
                    <a:pt x="14158" y="2174888"/>
                  </a:cubicBezTo>
                  <a:cubicBezTo>
                    <a:pt x="5093" y="2165823"/>
                    <a:pt x="0" y="2153527"/>
                    <a:pt x="0" y="2140707"/>
                  </a:cubicBezTo>
                  <a:lnTo>
                    <a:pt x="0" y="48340"/>
                  </a:lnTo>
                  <a:cubicBezTo>
                    <a:pt x="0" y="35519"/>
                    <a:pt x="5093" y="23224"/>
                    <a:pt x="14158" y="14158"/>
                  </a:cubicBezTo>
                  <a:cubicBezTo>
                    <a:pt x="23224" y="5093"/>
                    <a:pt x="35519" y="0"/>
                    <a:pt x="48340" y="0"/>
                  </a:cubicBezTo>
                  <a:close/>
                </a:path>
              </a:pathLst>
            </a:custGeom>
            <a:solidFill>
              <a:srgbClr val="8AE2D0"/>
            </a:solidFill>
            <a:ln cap="rnd">
              <a:noFill/>
              <a:prstDash val="solid"/>
              <a:round/>
            </a:ln>
          </p:spPr>
        </p:sp>
        <p:sp>
          <p:nvSpPr>
            <p:cNvPr name="TextBox 5" id="5"/>
            <p:cNvSpPr txBox="true"/>
            <p:nvPr/>
          </p:nvSpPr>
          <p:spPr>
            <a:xfrm>
              <a:off x="0" y="95250"/>
              <a:ext cx="2342659" cy="2093797"/>
            </a:xfrm>
            <a:prstGeom prst="rect">
              <a:avLst/>
            </a:prstGeom>
          </p:spPr>
          <p:txBody>
            <a:bodyPr anchor="ctr" rtlCol="false" tIns="50800" lIns="50800" bIns="50800" rIns="50800"/>
            <a:lstStyle/>
            <a:p>
              <a:pPr algn="ctr">
                <a:lnSpc>
                  <a:spcPts val="1925"/>
                </a:lnSpc>
              </a:pPr>
            </a:p>
          </p:txBody>
        </p:sp>
      </p:grpSp>
      <p:sp>
        <p:nvSpPr>
          <p:cNvPr name="TextBox 6" id="6"/>
          <p:cNvSpPr txBox="true"/>
          <p:nvPr/>
        </p:nvSpPr>
        <p:spPr>
          <a:xfrm rot="0">
            <a:off x="10615606" y="1200150"/>
            <a:ext cx="7025086" cy="996451"/>
          </a:xfrm>
          <a:prstGeom prst="rect">
            <a:avLst/>
          </a:prstGeom>
        </p:spPr>
        <p:txBody>
          <a:bodyPr anchor="t" rtlCol="false" tIns="0" lIns="0" bIns="0" rIns="0">
            <a:spAutoFit/>
          </a:bodyPr>
          <a:lstStyle/>
          <a:p>
            <a:pPr algn="l">
              <a:lnSpc>
                <a:spcPts val="7469"/>
              </a:lnSpc>
            </a:pPr>
            <a:r>
              <a:rPr lang="en-US" sz="7700" b="true">
                <a:solidFill>
                  <a:srgbClr val="191A26"/>
                </a:solidFill>
                <a:latin typeface="Open Sans 1 Ultra-Bold"/>
                <a:ea typeface="Open Sans 1 Ultra-Bold"/>
                <a:cs typeface="Open Sans 1 Ultra-Bold"/>
                <a:sym typeface="Open Sans 1 Ultra-Bold"/>
              </a:rPr>
              <a:t>Egocentrismo</a:t>
            </a:r>
          </a:p>
        </p:txBody>
      </p:sp>
      <p:sp>
        <p:nvSpPr>
          <p:cNvPr name="TextBox 7" id="7"/>
          <p:cNvSpPr txBox="true"/>
          <p:nvPr/>
        </p:nvSpPr>
        <p:spPr>
          <a:xfrm rot="0">
            <a:off x="2298897" y="2048576"/>
            <a:ext cx="6268203" cy="6153150"/>
          </a:xfrm>
          <a:prstGeom prst="rect">
            <a:avLst/>
          </a:prstGeom>
        </p:spPr>
        <p:txBody>
          <a:bodyPr anchor="t" rtlCol="false" tIns="0" lIns="0" bIns="0" rIns="0">
            <a:spAutoFit/>
          </a:bodyPr>
          <a:lstStyle/>
          <a:p>
            <a:pPr algn="just" marL="0" indent="0" lvl="0">
              <a:lnSpc>
                <a:spcPts val="4050"/>
              </a:lnSpc>
              <a:spcBef>
                <a:spcPct val="0"/>
              </a:spcBef>
            </a:pPr>
            <a:r>
              <a:rPr lang="en-US" sz="3000" spc="48">
                <a:solidFill>
                  <a:srgbClr val="191A26"/>
                </a:solidFill>
                <a:latin typeface="Open Sans 2"/>
                <a:ea typeface="Open Sans 2"/>
                <a:cs typeface="Open Sans 2"/>
                <a:sym typeface="Open Sans 2"/>
              </a:rPr>
              <a:t>Es fácil caer en el err</a:t>
            </a:r>
            <a:r>
              <a:rPr lang="en-US" sz="3000" spc="48" u="none">
                <a:solidFill>
                  <a:srgbClr val="191A26"/>
                </a:solidFill>
                <a:latin typeface="Open Sans 2"/>
                <a:ea typeface="Open Sans 2"/>
                <a:cs typeface="Open Sans 2"/>
                <a:sym typeface="Open Sans 2"/>
              </a:rPr>
              <a:t>or de creer que Dios es un siervo de nuestros caprichos. Pretender que nuestras peticiones sean contestadas exactamente como y cuando queremos no es fe, es presunción. Dios responde con sabiduría eterna, no con ligereza. Como nos recuerda 1 Juan 5:14, la confianza real nace de pedir conforme a Su voluntad, no a la nuestra.</a:t>
            </a:r>
          </a:p>
        </p:txBody>
      </p:sp>
      <p:grpSp>
        <p:nvGrpSpPr>
          <p:cNvPr name="Group 8" id="8"/>
          <p:cNvGrpSpPr/>
          <p:nvPr/>
        </p:nvGrpSpPr>
        <p:grpSpPr>
          <a:xfrm rot="0">
            <a:off x="11334530" y="3423608"/>
            <a:ext cx="5587239" cy="4413919"/>
            <a:chOff x="0" y="0"/>
            <a:chExt cx="2065940" cy="1632093"/>
          </a:xfrm>
        </p:grpSpPr>
        <p:sp>
          <p:nvSpPr>
            <p:cNvPr name="Freeform 9" id="9"/>
            <p:cNvSpPr/>
            <p:nvPr/>
          </p:nvSpPr>
          <p:spPr>
            <a:xfrm flipH="false" flipV="false" rot="0">
              <a:off x="0" y="0"/>
              <a:ext cx="2065940" cy="1632093"/>
            </a:xfrm>
            <a:custGeom>
              <a:avLst/>
              <a:gdLst/>
              <a:ahLst/>
              <a:cxnLst/>
              <a:rect r="r" b="b" t="t" l="l"/>
              <a:pathLst>
                <a:path h="1632093" w="2065940">
                  <a:moveTo>
                    <a:pt x="76210" y="0"/>
                  </a:moveTo>
                  <a:lnTo>
                    <a:pt x="1989730" y="0"/>
                  </a:lnTo>
                  <a:cubicBezTo>
                    <a:pt x="2031820" y="0"/>
                    <a:pt x="2065940" y="34121"/>
                    <a:pt x="2065940" y="76210"/>
                  </a:cubicBezTo>
                  <a:lnTo>
                    <a:pt x="2065940" y="1555883"/>
                  </a:lnTo>
                  <a:cubicBezTo>
                    <a:pt x="2065940" y="1597972"/>
                    <a:pt x="2031820" y="1632093"/>
                    <a:pt x="1989730" y="1632093"/>
                  </a:cubicBezTo>
                  <a:lnTo>
                    <a:pt x="76210" y="1632093"/>
                  </a:lnTo>
                  <a:cubicBezTo>
                    <a:pt x="34121" y="1632093"/>
                    <a:pt x="0" y="1597972"/>
                    <a:pt x="0" y="1555883"/>
                  </a:cubicBezTo>
                  <a:lnTo>
                    <a:pt x="0" y="76210"/>
                  </a:lnTo>
                  <a:cubicBezTo>
                    <a:pt x="0" y="34121"/>
                    <a:pt x="34121" y="0"/>
                    <a:pt x="76210" y="0"/>
                  </a:cubicBezTo>
                  <a:close/>
                </a:path>
              </a:pathLst>
            </a:custGeom>
            <a:solidFill>
              <a:srgbClr val="FFFFFF"/>
            </a:solidFill>
            <a:ln cap="rnd">
              <a:noFill/>
              <a:prstDash val="solid"/>
              <a:round/>
            </a:ln>
          </p:spPr>
        </p:sp>
        <p:sp>
          <p:nvSpPr>
            <p:cNvPr name="TextBox 10" id="10"/>
            <p:cNvSpPr txBox="true"/>
            <p:nvPr/>
          </p:nvSpPr>
          <p:spPr>
            <a:xfrm>
              <a:off x="0" y="-38100"/>
              <a:ext cx="2065940" cy="1670193"/>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1" id="11"/>
          <p:cNvSpPr txBox="true"/>
          <p:nvPr/>
        </p:nvSpPr>
        <p:spPr>
          <a:xfrm rot="0">
            <a:off x="11861676" y="3923687"/>
            <a:ext cx="5060092" cy="3337562"/>
          </a:xfrm>
          <a:prstGeom prst="rect">
            <a:avLst/>
          </a:prstGeom>
        </p:spPr>
        <p:txBody>
          <a:bodyPr anchor="t" rtlCol="false" tIns="0" lIns="0" bIns="0" rIns="0">
            <a:spAutoFit/>
          </a:bodyPr>
          <a:lstStyle/>
          <a:p>
            <a:pPr algn="l" marL="0" indent="0" lvl="0">
              <a:lnSpc>
                <a:spcPts val="4469"/>
              </a:lnSpc>
            </a:pPr>
            <a:r>
              <a:rPr lang="en-US" sz="2999">
                <a:solidFill>
                  <a:srgbClr val="191A26"/>
                </a:solidFill>
                <a:latin typeface="Open Sans 2"/>
                <a:ea typeface="Open Sans 2"/>
                <a:cs typeface="Open Sans 2"/>
                <a:sym typeface="Open Sans 2"/>
              </a:rPr>
              <a:t>«Señ</a:t>
            </a:r>
            <a:r>
              <a:rPr lang="en-US" sz="2999" strike="noStrike" u="none">
                <a:solidFill>
                  <a:srgbClr val="191A26"/>
                </a:solidFill>
                <a:latin typeface="Open Sans 2"/>
                <a:ea typeface="Open Sans 2"/>
                <a:cs typeface="Open Sans 2"/>
                <a:sym typeface="Open Sans 2"/>
              </a:rPr>
              <a:t>or, gracias porque yo oro cada día, asisto fielmente a la iglesia y no soy como otros que se olvidan de ti. Te pido que bendigas mi esfuerzo».</a:t>
            </a:r>
          </a:p>
        </p:txBody>
      </p:sp>
      <p:sp>
        <p:nvSpPr>
          <p:cNvPr name="TextBox 12" id="12"/>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TextBox 3" id="3"/>
          <p:cNvSpPr txBox="true"/>
          <p:nvPr/>
        </p:nvSpPr>
        <p:spPr>
          <a:xfrm rot="0">
            <a:off x="4136549" y="4787131"/>
            <a:ext cx="10014901" cy="769494"/>
          </a:xfrm>
          <a:prstGeom prst="rect">
            <a:avLst/>
          </a:prstGeom>
        </p:spPr>
        <p:txBody>
          <a:bodyPr anchor="t" rtlCol="false" tIns="0" lIns="0" bIns="0" rIns="0">
            <a:spAutoFit/>
          </a:bodyPr>
          <a:lstStyle/>
          <a:p>
            <a:pPr algn="ctr">
              <a:lnSpc>
                <a:spcPts val="5626"/>
              </a:lnSpc>
            </a:pPr>
            <a:r>
              <a:rPr lang="en-US" b="true" sz="5800">
                <a:solidFill>
                  <a:srgbClr val="191A26"/>
                </a:solidFill>
                <a:latin typeface="Open Sans 1 Ultra-Bold"/>
                <a:ea typeface="Open Sans 1 Ultra-Bold"/>
                <a:cs typeface="Open Sans 1 Ultra-Bold"/>
                <a:sym typeface="Open Sans 1 Ultra-Bold"/>
              </a:rPr>
              <a:t>Salmo 51: 17</a:t>
            </a:r>
          </a:p>
        </p:txBody>
      </p:sp>
      <p:sp>
        <p:nvSpPr>
          <p:cNvPr name="TextBox 4" id="4"/>
          <p:cNvSpPr txBox="true"/>
          <p:nvPr/>
        </p:nvSpPr>
        <p:spPr>
          <a:xfrm rot="0">
            <a:off x="4221977" y="6081177"/>
            <a:ext cx="9844046" cy="2834641"/>
          </a:xfrm>
          <a:prstGeom prst="rect">
            <a:avLst/>
          </a:prstGeom>
        </p:spPr>
        <p:txBody>
          <a:bodyPr anchor="t" rtlCol="false" tIns="0" lIns="0" bIns="0" rIns="0">
            <a:spAutoFit/>
          </a:bodyPr>
          <a:lstStyle/>
          <a:p>
            <a:pPr algn="ctr">
              <a:lnSpc>
                <a:spcPts val="5669"/>
              </a:lnSpc>
            </a:pPr>
            <a:r>
              <a:rPr lang="en-US" sz="4199" spc="251">
                <a:solidFill>
                  <a:srgbClr val="191A26"/>
                </a:solidFill>
                <a:latin typeface="Open Sans 2"/>
                <a:ea typeface="Open Sans 2"/>
                <a:cs typeface="Open Sans 2"/>
                <a:sym typeface="Open Sans 2"/>
              </a:rPr>
              <a:t>“Los sacrificios de Dios son el espíritu quebrantado;</a:t>
            </a:r>
          </a:p>
          <a:p>
            <a:pPr algn="ctr" marL="0" indent="0" lvl="0">
              <a:lnSpc>
                <a:spcPts val="5669"/>
              </a:lnSpc>
              <a:spcBef>
                <a:spcPct val="0"/>
              </a:spcBef>
            </a:pPr>
            <a:r>
              <a:rPr lang="en-US" sz="4199" spc="251">
                <a:solidFill>
                  <a:srgbClr val="191A26"/>
                </a:solidFill>
                <a:latin typeface="Open Sans 2"/>
                <a:ea typeface="Open Sans 2"/>
                <a:cs typeface="Open Sans 2"/>
                <a:sym typeface="Open Sans 2"/>
              </a:rPr>
              <a:t>Al corazón contrito y humillado no despreciarás tú, oh Dios.”</a:t>
            </a:r>
          </a:p>
        </p:txBody>
      </p:sp>
      <p:sp>
        <p:nvSpPr>
          <p:cNvPr name="TextBox 5" id="5"/>
          <p:cNvSpPr txBox="true"/>
          <p:nvPr/>
        </p:nvSpPr>
        <p:spPr>
          <a:xfrm rot="0">
            <a:off x="5486467" y="1968963"/>
            <a:ext cx="7315066" cy="2272665"/>
          </a:xfrm>
          <a:prstGeom prst="rect">
            <a:avLst/>
          </a:prstGeom>
        </p:spPr>
        <p:txBody>
          <a:bodyPr anchor="t" rtlCol="false" tIns="0" lIns="0" bIns="0" rIns="0">
            <a:spAutoFit/>
          </a:bodyPr>
          <a:lstStyle/>
          <a:p>
            <a:pPr algn="ctr">
              <a:lnSpc>
                <a:spcPts val="8730"/>
              </a:lnSpc>
            </a:pPr>
            <a:r>
              <a:rPr lang="en-US" b="true" sz="9000">
                <a:solidFill>
                  <a:srgbClr val="191A26"/>
                </a:solidFill>
                <a:latin typeface="Open Sans 1 Ultra-Bold"/>
                <a:ea typeface="Open Sans 1 Ultra-Bold"/>
                <a:cs typeface="Open Sans 1 Ultra-Bold"/>
                <a:sym typeface="Open Sans 1 Ultra-Bold"/>
              </a:rPr>
              <a:t>Lectura Bíblica</a:t>
            </a:r>
          </a:p>
        </p:txBody>
      </p:sp>
      <p:sp>
        <p:nvSpPr>
          <p:cNvPr name="TextBox 6" id="6"/>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grpSp>
        <p:nvGrpSpPr>
          <p:cNvPr name="Group 3" id="3"/>
          <p:cNvGrpSpPr/>
          <p:nvPr/>
        </p:nvGrpSpPr>
        <p:grpSpPr>
          <a:xfrm rot="0">
            <a:off x="8694192" y="1208401"/>
            <a:ext cx="8808596" cy="8231001"/>
            <a:chOff x="0" y="0"/>
            <a:chExt cx="2342659" cy="2189047"/>
          </a:xfrm>
        </p:grpSpPr>
        <p:sp>
          <p:nvSpPr>
            <p:cNvPr name="Freeform 4" id="4"/>
            <p:cNvSpPr/>
            <p:nvPr/>
          </p:nvSpPr>
          <p:spPr>
            <a:xfrm flipH="false" flipV="false" rot="0">
              <a:off x="0" y="0"/>
              <a:ext cx="2342659" cy="2189047"/>
            </a:xfrm>
            <a:custGeom>
              <a:avLst/>
              <a:gdLst/>
              <a:ahLst/>
              <a:cxnLst/>
              <a:rect r="r" b="b" t="t" l="l"/>
              <a:pathLst>
                <a:path h="2189047" w="2342659">
                  <a:moveTo>
                    <a:pt x="48340" y="0"/>
                  </a:moveTo>
                  <a:lnTo>
                    <a:pt x="2294319" y="0"/>
                  </a:lnTo>
                  <a:cubicBezTo>
                    <a:pt x="2321016" y="0"/>
                    <a:pt x="2342659" y="21642"/>
                    <a:pt x="2342659" y="48340"/>
                  </a:cubicBezTo>
                  <a:lnTo>
                    <a:pt x="2342659" y="2140707"/>
                  </a:lnTo>
                  <a:cubicBezTo>
                    <a:pt x="2342659" y="2167404"/>
                    <a:pt x="2321016" y="2189047"/>
                    <a:pt x="2294319" y="2189047"/>
                  </a:cubicBezTo>
                  <a:lnTo>
                    <a:pt x="48340" y="2189047"/>
                  </a:lnTo>
                  <a:cubicBezTo>
                    <a:pt x="35519" y="2189047"/>
                    <a:pt x="23224" y="2183954"/>
                    <a:pt x="14158" y="2174888"/>
                  </a:cubicBezTo>
                  <a:cubicBezTo>
                    <a:pt x="5093" y="2165823"/>
                    <a:pt x="0" y="2153527"/>
                    <a:pt x="0" y="2140707"/>
                  </a:cubicBezTo>
                  <a:lnTo>
                    <a:pt x="0" y="48340"/>
                  </a:lnTo>
                  <a:cubicBezTo>
                    <a:pt x="0" y="35519"/>
                    <a:pt x="5093" y="23224"/>
                    <a:pt x="14158" y="14158"/>
                  </a:cubicBezTo>
                  <a:cubicBezTo>
                    <a:pt x="23224" y="5093"/>
                    <a:pt x="35519" y="0"/>
                    <a:pt x="48340" y="0"/>
                  </a:cubicBezTo>
                  <a:close/>
                </a:path>
              </a:pathLst>
            </a:custGeom>
            <a:solidFill>
              <a:srgbClr val="8AE2D0"/>
            </a:solidFill>
            <a:ln cap="rnd">
              <a:noFill/>
              <a:prstDash val="solid"/>
              <a:round/>
            </a:ln>
          </p:spPr>
        </p:sp>
        <p:sp>
          <p:nvSpPr>
            <p:cNvPr name="TextBox 5" id="5"/>
            <p:cNvSpPr txBox="true"/>
            <p:nvPr/>
          </p:nvSpPr>
          <p:spPr>
            <a:xfrm>
              <a:off x="0" y="95250"/>
              <a:ext cx="2342659" cy="2093797"/>
            </a:xfrm>
            <a:prstGeom prst="rect">
              <a:avLst/>
            </a:prstGeom>
          </p:spPr>
          <p:txBody>
            <a:bodyPr anchor="ctr" rtlCol="false" tIns="50800" lIns="50800" bIns="50800" rIns="50800"/>
            <a:lstStyle/>
            <a:p>
              <a:pPr algn="ctr">
                <a:lnSpc>
                  <a:spcPts val="1925"/>
                </a:lnSpc>
              </a:pPr>
            </a:p>
          </p:txBody>
        </p:sp>
      </p:grpSp>
      <p:sp>
        <p:nvSpPr>
          <p:cNvPr name="TextBox 6" id="6"/>
          <p:cNvSpPr txBox="true"/>
          <p:nvPr/>
        </p:nvSpPr>
        <p:spPr>
          <a:xfrm rot="0">
            <a:off x="1340794" y="1408426"/>
            <a:ext cx="7025086" cy="1167765"/>
          </a:xfrm>
          <a:prstGeom prst="rect">
            <a:avLst/>
          </a:prstGeom>
        </p:spPr>
        <p:txBody>
          <a:bodyPr anchor="t" rtlCol="false" tIns="0" lIns="0" bIns="0" rIns="0">
            <a:spAutoFit/>
          </a:bodyPr>
          <a:lstStyle/>
          <a:p>
            <a:pPr algn="l">
              <a:lnSpc>
                <a:spcPts val="8730"/>
              </a:lnSpc>
            </a:pPr>
            <a:r>
              <a:rPr lang="en-US" sz="9000" b="true">
                <a:solidFill>
                  <a:srgbClr val="191A26"/>
                </a:solidFill>
                <a:latin typeface="Open Sans 1 Ultra-Bold"/>
                <a:ea typeface="Open Sans 1 Ultra-Bold"/>
                <a:cs typeface="Open Sans 1 Ultra-Bold"/>
                <a:sym typeface="Open Sans 1 Ultra-Bold"/>
              </a:rPr>
              <a:t>Duda</a:t>
            </a:r>
          </a:p>
        </p:txBody>
      </p:sp>
      <p:sp>
        <p:nvSpPr>
          <p:cNvPr name="TextBox 7" id="7"/>
          <p:cNvSpPr txBox="true"/>
          <p:nvPr/>
        </p:nvSpPr>
        <p:spPr>
          <a:xfrm rot="0">
            <a:off x="9964389" y="2228276"/>
            <a:ext cx="6268203" cy="5638800"/>
          </a:xfrm>
          <a:prstGeom prst="rect">
            <a:avLst/>
          </a:prstGeom>
        </p:spPr>
        <p:txBody>
          <a:bodyPr anchor="t" rtlCol="false" tIns="0" lIns="0" bIns="0" rIns="0">
            <a:spAutoFit/>
          </a:bodyPr>
          <a:lstStyle/>
          <a:p>
            <a:pPr algn="just" marL="0" indent="0" lvl="0">
              <a:lnSpc>
                <a:spcPts val="4050"/>
              </a:lnSpc>
              <a:spcBef>
                <a:spcPct val="0"/>
              </a:spcBef>
            </a:pPr>
            <a:r>
              <a:rPr lang="en-US" sz="3000" spc="48" u="none">
                <a:solidFill>
                  <a:srgbClr val="191A26"/>
                </a:solidFill>
                <a:latin typeface="Open Sans 2"/>
                <a:ea typeface="Open Sans 2"/>
                <a:cs typeface="Open Sans 2"/>
                <a:sym typeface="Open Sans 2"/>
              </a:rPr>
              <a:t>La oración eficaz tiene otro elemento: la fe. No debemos esperar sentir emoción para creer; basta con confiar en su Palabra. Como dice Marcos 11: 24: «Todo lo que pidáis orando, creed que lo recibiréis, y os vendrá». La duda cierra el cielo; la fe lo abre. En esta mañana, Dios te da la bienvenida a este lugar. Recibe por la fe el abrazo de Dios.</a:t>
            </a:r>
          </a:p>
        </p:txBody>
      </p:sp>
      <p:grpSp>
        <p:nvGrpSpPr>
          <p:cNvPr name="Group 8" id="8"/>
          <p:cNvGrpSpPr/>
          <p:nvPr/>
        </p:nvGrpSpPr>
        <p:grpSpPr>
          <a:xfrm rot="0">
            <a:off x="1676687" y="3122655"/>
            <a:ext cx="5587239" cy="5715081"/>
            <a:chOff x="0" y="0"/>
            <a:chExt cx="2065940" cy="2113211"/>
          </a:xfrm>
        </p:grpSpPr>
        <p:sp>
          <p:nvSpPr>
            <p:cNvPr name="Freeform 9" id="9"/>
            <p:cNvSpPr/>
            <p:nvPr/>
          </p:nvSpPr>
          <p:spPr>
            <a:xfrm flipH="false" flipV="false" rot="0">
              <a:off x="0" y="0"/>
              <a:ext cx="2065940" cy="2113211"/>
            </a:xfrm>
            <a:custGeom>
              <a:avLst/>
              <a:gdLst/>
              <a:ahLst/>
              <a:cxnLst/>
              <a:rect r="r" b="b" t="t" l="l"/>
              <a:pathLst>
                <a:path h="2113211" w="2065940">
                  <a:moveTo>
                    <a:pt x="76210" y="0"/>
                  </a:moveTo>
                  <a:lnTo>
                    <a:pt x="1989730" y="0"/>
                  </a:lnTo>
                  <a:cubicBezTo>
                    <a:pt x="2031820" y="0"/>
                    <a:pt x="2065940" y="34121"/>
                    <a:pt x="2065940" y="76210"/>
                  </a:cubicBezTo>
                  <a:lnTo>
                    <a:pt x="2065940" y="2037001"/>
                  </a:lnTo>
                  <a:cubicBezTo>
                    <a:pt x="2065940" y="2079091"/>
                    <a:pt x="2031820" y="2113211"/>
                    <a:pt x="1989730" y="2113211"/>
                  </a:cubicBezTo>
                  <a:lnTo>
                    <a:pt x="76210" y="2113211"/>
                  </a:lnTo>
                  <a:cubicBezTo>
                    <a:pt x="34121" y="2113211"/>
                    <a:pt x="0" y="2079091"/>
                    <a:pt x="0" y="2037001"/>
                  </a:cubicBezTo>
                  <a:lnTo>
                    <a:pt x="0" y="76210"/>
                  </a:lnTo>
                  <a:cubicBezTo>
                    <a:pt x="0" y="34121"/>
                    <a:pt x="34121" y="0"/>
                    <a:pt x="76210" y="0"/>
                  </a:cubicBezTo>
                  <a:close/>
                </a:path>
              </a:pathLst>
            </a:custGeom>
            <a:solidFill>
              <a:srgbClr val="FFFFFF"/>
            </a:solidFill>
            <a:ln cap="rnd">
              <a:noFill/>
              <a:prstDash val="solid"/>
              <a:round/>
            </a:ln>
          </p:spPr>
        </p:sp>
        <p:sp>
          <p:nvSpPr>
            <p:cNvPr name="TextBox 10" id="10"/>
            <p:cNvSpPr txBox="true"/>
            <p:nvPr/>
          </p:nvSpPr>
          <p:spPr>
            <a:xfrm>
              <a:off x="0" y="-38100"/>
              <a:ext cx="2065940" cy="2151311"/>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1" id="11"/>
          <p:cNvSpPr txBox="true"/>
          <p:nvPr/>
        </p:nvSpPr>
        <p:spPr>
          <a:xfrm rot="0">
            <a:off x="1940261" y="4554302"/>
            <a:ext cx="5060092" cy="2775587"/>
          </a:xfrm>
          <a:prstGeom prst="rect">
            <a:avLst/>
          </a:prstGeom>
        </p:spPr>
        <p:txBody>
          <a:bodyPr anchor="t" rtlCol="false" tIns="0" lIns="0" bIns="0" rIns="0">
            <a:spAutoFit/>
          </a:bodyPr>
          <a:lstStyle/>
          <a:p>
            <a:pPr algn="l" marL="0" indent="0" lvl="0">
              <a:lnSpc>
                <a:spcPts val="4469"/>
              </a:lnSpc>
            </a:pPr>
            <a:r>
              <a:rPr lang="en-US" sz="2999">
                <a:solidFill>
                  <a:srgbClr val="191A26"/>
                </a:solidFill>
                <a:latin typeface="Open Sans 2"/>
                <a:ea typeface="Open Sans 2"/>
                <a:cs typeface="Open Sans 2"/>
                <a:sym typeface="Open Sans 2"/>
              </a:rPr>
              <a:t>«Señ</a:t>
            </a:r>
            <a:r>
              <a:rPr lang="en-US" sz="2999" strike="noStrike" u="none">
                <a:solidFill>
                  <a:srgbClr val="191A26"/>
                </a:solidFill>
                <a:latin typeface="Open Sans 2"/>
                <a:ea typeface="Open Sans 2"/>
                <a:cs typeface="Open Sans 2"/>
                <a:sym typeface="Open Sans 2"/>
              </a:rPr>
              <a:t>or, no sé si realmente escuchas. A veces siento que mis palabras se pierden. Quisiera creer, pero no veo señales».</a:t>
            </a:r>
          </a:p>
        </p:txBody>
      </p:sp>
      <p:sp>
        <p:nvSpPr>
          <p:cNvPr name="TextBox 12" id="12"/>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sp>
        <p:nvSpPr>
          <p:cNvPr name="TextBox 3" id="3"/>
          <p:cNvSpPr txBox="true"/>
          <p:nvPr/>
        </p:nvSpPr>
        <p:spPr>
          <a:xfrm rot="0">
            <a:off x="3735470" y="3554730"/>
            <a:ext cx="10817060" cy="3377565"/>
          </a:xfrm>
          <a:prstGeom prst="rect">
            <a:avLst/>
          </a:prstGeom>
        </p:spPr>
        <p:txBody>
          <a:bodyPr anchor="t" rtlCol="false" tIns="0" lIns="0" bIns="0" rIns="0">
            <a:spAutoFit/>
          </a:bodyPr>
          <a:lstStyle/>
          <a:p>
            <a:pPr algn="ctr">
              <a:lnSpc>
                <a:spcPts val="8730"/>
              </a:lnSpc>
            </a:pPr>
            <a:r>
              <a:rPr lang="en-US" sz="9000" b="true">
                <a:solidFill>
                  <a:srgbClr val="191A26"/>
                </a:solidFill>
                <a:latin typeface="Open Sans 1 Ultra-Bold"/>
                <a:ea typeface="Open Sans 1 Ultra-Bold"/>
                <a:cs typeface="Open Sans 1 Ultra-Bold"/>
                <a:sym typeface="Open Sans 1 Ultra-Bold"/>
              </a:rPr>
              <a:t>Bienvenida</a:t>
            </a:r>
          </a:p>
          <a:p>
            <a:pPr algn="ctr">
              <a:lnSpc>
                <a:spcPts val="8730"/>
              </a:lnSpc>
            </a:pPr>
            <a:r>
              <a:rPr lang="en-US" sz="9000" b="true">
                <a:solidFill>
                  <a:srgbClr val="191A26"/>
                </a:solidFill>
                <a:latin typeface="Open Sans 1 Ultra-Bold"/>
                <a:ea typeface="Open Sans 1 Ultra-Bold"/>
                <a:cs typeface="Open Sans 1 Ultra-Bold"/>
                <a:sym typeface="Open Sans 1 Ultra-Bold"/>
              </a:rPr>
              <a:t> y </a:t>
            </a:r>
          </a:p>
          <a:p>
            <a:pPr algn="ctr">
              <a:lnSpc>
                <a:spcPts val="8730"/>
              </a:lnSpc>
            </a:pPr>
            <a:r>
              <a:rPr lang="en-US" b="true" sz="9000">
                <a:solidFill>
                  <a:srgbClr val="191A26"/>
                </a:solidFill>
                <a:latin typeface="Open Sans 1 Ultra-Bold"/>
                <a:ea typeface="Open Sans 1 Ultra-Bold"/>
                <a:cs typeface="Open Sans 1 Ultra-Bold"/>
                <a:sym typeface="Open Sans 1 Ultra-Bold"/>
              </a:rPr>
              <a:t>Música Especial</a:t>
            </a:r>
          </a:p>
        </p:txBody>
      </p:sp>
      <p:sp>
        <p:nvSpPr>
          <p:cNvPr name="TextBox 4" id="4"/>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111" r="0" b="-15111"/>
            </a:stretch>
          </a:blipFill>
        </p:spPr>
      </p:sp>
      <p:grpSp>
        <p:nvGrpSpPr>
          <p:cNvPr name="Group 3" id="3"/>
          <p:cNvGrpSpPr/>
          <p:nvPr/>
        </p:nvGrpSpPr>
        <p:grpSpPr>
          <a:xfrm rot="0">
            <a:off x="1028700" y="1028700"/>
            <a:ext cx="8808596" cy="8231001"/>
            <a:chOff x="0" y="0"/>
            <a:chExt cx="2342659" cy="2189047"/>
          </a:xfrm>
        </p:grpSpPr>
        <p:sp>
          <p:nvSpPr>
            <p:cNvPr name="Freeform 4" id="4"/>
            <p:cNvSpPr/>
            <p:nvPr/>
          </p:nvSpPr>
          <p:spPr>
            <a:xfrm flipH="false" flipV="false" rot="0">
              <a:off x="0" y="0"/>
              <a:ext cx="2342659" cy="2189047"/>
            </a:xfrm>
            <a:custGeom>
              <a:avLst/>
              <a:gdLst/>
              <a:ahLst/>
              <a:cxnLst/>
              <a:rect r="r" b="b" t="t" l="l"/>
              <a:pathLst>
                <a:path h="2189047" w="2342659">
                  <a:moveTo>
                    <a:pt x="48340" y="0"/>
                  </a:moveTo>
                  <a:lnTo>
                    <a:pt x="2294319" y="0"/>
                  </a:lnTo>
                  <a:cubicBezTo>
                    <a:pt x="2321016" y="0"/>
                    <a:pt x="2342659" y="21642"/>
                    <a:pt x="2342659" y="48340"/>
                  </a:cubicBezTo>
                  <a:lnTo>
                    <a:pt x="2342659" y="2140707"/>
                  </a:lnTo>
                  <a:cubicBezTo>
                    <a:pt x="2342659" y="2167404"/>
                    <a:pt x="2321016" y="2189047"/>
                    <a:pt x="2294319" y="2189047"/>
                  </a:cubicBezTo>
                  <a:lnTo>
                    <a:pt x="48340" y="2189047"/>
                  </a:lnTo>
                  <a:cubicBezTo>
                    <a:pt x="35519" y="2189047"/>
                    <a:pt x="23224" y="2183954"/>
                    <a:pt x="14158" y="2174888"/>
                  </a:cubicBezTo>
                  <a:cubicBezTo>
                    <a:pt x="5093" y="2165823"/>
                    <a:pt x="0" y="2153527"/>
                    <a:pt x="0" y="2140707"/>
                  </a:cubicBezTo>
                  <a:lnTo>
                    <a:pt x="0" y="48340"/>
                  </a:lnTo>
                  <a:cubicBezTo>
                    <a:pt x="0" y="35519"/>
                    <a:pt x="5093" y="23224"/>
                    <a:pt x="14158" y="14158"/>
                  </a:cubicBezTo>
                  <a:cubicBezTo>
                    <a:pt x="23224" y="5093"/>
                    <a:pt x="35519" y="0"/>
                    <a:pt x="48340" y="0"/>
                  </a:cubicBezTo>
                  <a:close/>
                </a:path>
              </a:pathLst>
            </a:custGeom>
            <a:solidFill>
              <a:srgbClr val="8AE2D0"/>
            </a:solidFill>
            <a:ln cap="rnd">
              <a:noFill/>
              <a:prstDash val="solid"/>
              <a:round/>
            </a:ln>
          </p:spPr>
        </p:sp>
        <p:sp>
          <p:nvSpPr>
            <p:cNvPr name="TextBox 5" id="5"/>
            <p:cNvSpPr txBox="true"/>
            <p:nvPr/>
          </p:nvSpPr>
          <p:spPr>
            <a:xfrm>
              <a:off x="0" y="95250"/>
              <a:ext cx="2342659" cy="2093797"/>
            </a:xfrm>
            <a:prstGeom prst="rect">
              <a:avLst/>
            </a:prstGeom>
          </p:spPr>
          <p:txBody>
            <a:bodyPr anchor="ctr" rtlCol="false" tIns="50800" lIns="50800" bIns="50800" rIns="50800"/>
            <a:lstStyle/>
            <a:p>
              <a:pPr algn="ctr">
                <a:lnSpc>
                  <a:spcPts val="1925"/>
                </a:lnSpc>
              </a:pPr>
            </a:p>
          </p:txBody>
        </p:sp>
      </p:grpSp>
      <p:sp>
        <p:nvSpPr>
          <p:cNvPr name="TextBox 6" id="6"/>
          <p:cNvSpPr txBox="true"/>
          <p:nvPr/>
        </p:nvSpPr>
        <p:spPr>
          <a:xfrm rot="0">
            <a:off x="10615606" y="1200150"/>
            <a:ext cx="7025086" cy="996451"/>
          </a:xfrm>
          <a:prstGeom prst="rect">
            <a:avLst/>
          </a:prstGeom>
        </p:spPr>
        <p:txBody>
          <a:bodyPr anchor="t" rtlCol="false" tIns="0" lIns="0" bIns="0" rIns="0">
            <a:spAutoFit/>
          </a:bodyPr>
          <a:lstStyle/>
          <a:p>
            <a:pPr algn="l">
              <a:lnSpc>
                <a:spcPts val="7469"/>
              </a:lnSpc>
            </a:pPr>
            <a:r>
              <a:rPr lang="en-US" sz="7700" b="true">
                <a:solidFill>
                  <a:srgbClr val="191A26"/>
                </a:solidFill>
                <a:latin typeface="Open Sans 1 Ultra-Bold"/>
                <a:ea typeface="Open Sans 1 Ultra-Bold"/>
                <a:cs typeface="Open Sans 1 Ultra-Bold"/>
                <a:sym typeface="Open Sans 1 Ultra-Bold"/>
              </a:rPr>
              <a:t>Impaciencia</a:t>
            </a:r>
          </a:p>
        </p:txBody>
      </p:sp>
      <p:sp>
        <p:nvSpPr>
          <p:cNvPr name="TextBox 7" id="7"/>
          <p:cNvSpPr txBox="true"/>
          <p:nvPr/>
        </p:nvSpPr>
        <p:spPr>
          <a:xfrm rot="0">
            <a:off x="2298897" y="2048576"/>
            <a:ext cx="6268203" cy="6153150"/>
          </a:xfrm>
          <a:prstGeom prst="rect">
            <a:avLst/>
          </a:prstGeom>
        </p:spPr>
        <p:txBody>
          <a:bodyPr anchor="t" rtlCol="false" tIns="0" lIns="0" bIns="0" rIns="0">
            <a:spAutoFit/>
          </a:bodyPr>
          <a:lstStyle/>
          <a:p>
            <a:pPr algn="just" marL="0" indent="0" lvl="0">
              <a:lnSpc>
                <a:spcPts val="4050"/>
              </a:lnSpc>
              <a:spcBef>
                <a:spcPct val="0"/>
              </a:spcBef>
            </a:pPr>
            <a:r>
              <a:rPr lang="en-US" sz="3000" spc="48">
                <a:solidFill>
                  <a:srgbClr val="191A26"/>
                </a:solidFill>
                <a:latin typeface="Open Sans 2"/>
                <a:ea typeface="Open Sans 2"/>
                <a:cs typeface="Open Sans 2"/>
                <a:sym typeface="Open Sans 2"/>
              </a:rPr>
              <a:t>Sin oración incesante y vigilancia</a:t>
            </a:r>
            <a:r>
              <a:rPr lang="en-US" sz="3000" spc="48" u="none">
                <a:solidFill>
                  <a:srgbClr val="191A26"/>
                </a:solidFill>
                <a:latin typeface="Open Sans 2"/>
                <a:ea typeface="Open Sans 2"/>
                <a:cs typeface="Open Sans 2"/>
                <a:sym typeface="Open Sans 2"/>
              </a:rPr>
              <a:t> diligente, corremos el riesgo de volvernos indiferentes. Nuestro adversario busca obstruir el camino al propiciatorio. Dios responde en su tiempo, no en el nuestro. Dice Habacuc 2: 3: «Aunque la visión tarda en cumplirse, se cumplirá a su tiempo, no fallará. Aunque tarde, espérala, porque sin duda vendrá, no tardará».</a:t>
            </a:r>
          </a:p>
        </p:txBody>
      </p:sp>
      <p:grpSp>
        <p:nvGrpSpPr>
          <p:cNvPr name="Group 8" id="8"/>
          <p:cNvGrpSpPr/>
          <p:nvPr/>
        </p:nvGrpSpPr>
        <p:grpSpPr>
          <a:xfrm rot="0">
            <a:off x="11334530" y="3423608"/>
            <a:ext cx="5587239" cy="4413919"/>
            <a:chOff x="0" y="0"/>
            <a:chExt cx="2065940" cy="1632093"/>
          </a:xfrm>
        </p:grpSpPr>
        <p:sp>
          <p:nvSpPr>
            <p:cNvPr name="Freeform 9" id="9"/>
            <p:cNvSpPr/>
            <p:nvPr/>
          </p:nvSpPr>
          <p:spPr>
            <a:xfrm flipH="false" flipV="false" rot="0">
              <a:off x="0" y="0"/>
              <a:ext cx="2065940" cy="1632093"/>
            </a:xfrm>
            <a:custGeom>
              <a:avLst/>
              <a:gdLst/>
              <a:ahLst/>
              <a:cxnLst/>
              <a:rect r="r" b="b" t="t" l="l"/>
              <a:pathLst>
                <a:path h="1632093" w="2065940">
                  <a:moveTo>
                    <a:pt x="76210" y="0"/>
                  </a:moveTo>
                  <a:lnTo>
                    <a:pt x="1989730" y="0"/>
                  </a:lnTo>
                  <a:cubicBezTo>
                    <a:pt x="2031820" y="0"/>
                    <a:pt x="2065940" y="34121"/>
                    <a:pt x="2065940" y="76210"/>
                  </a:cubicBezTo>
                  <a:lnTo>
                    <a:pt x="2065940" y="1555883"/>
                  </a:lnTo>
                  <a:cubicBezTo>
                    <a:pt x="2065940" y="1597972"/>
                    <a:pt x="2031820" y="1632093"/>
                    <a:pt x="1989730" y="1632093"/>
                  </a:cubicBezTo>
                  <a:lnTo>
                    <a:pt x="76210" y="1632093"/>
                  </a:lnTo>
                  <a:cubicBezTo>
                    <a:pt x="34121" y="1632093"/>
                    <a:pt x="0" y="1597972"/>
                    <a:pt x="0" y="1555883"/>
                  </a:cubicBezTo>
                  <a:lnTo>
                    <a:pt x="0" y="76210"/>
                  </a:lnTo>
                  <a:cubicBezTo>
                    <a:pt x="0" y="34121"/>
                    <a:pt x="34121" y="0"/>
                    <a:pt x="76210" y="0"/>
                  </a:cubicBezTo>
                  <a:close/>
                </a:path>
              </a:pathLst>
            </a:custGeom>
            <a:solidFill>
              <a:srgbClr val="FFFFFF"/>
            </a:solidFill>
            <a:ln cap="rnd">
              <a:noFill/>
              <a:prstDash val="solid"/>
              <a:round/>
            </a:ln>
          </p:spPr>
        </p:sp>
        <p:sp>
          <p:nvSpPr>
            <p:cNvPr name="TextBox 10" id="10"/>
            <p:cNvSpPr txBox="true"/>
            <p:nvPr/>
          </p:nvSpPr>
          <p:spPr>
            <a:xfrm>
              <a:off x="0" y="-38100"/>
              <a:ext cx="2065940" cy="1670193"/>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1" id="11"/>
          <p:cNvSpPr txBox="true"/>
          <p:nvPr/>
        </p:nvSpPr>
        <p:spPr>
          <a:xfrm rot="0">
            <a:off x="11861676" y="3923687"/>
            <a:ext cx="5060092" cy="2775587"/>
          </a:xfrm>
          <a:prstGeom prst="rect">
            <a:avLst/>
          </a:prstGeom>
        </p:spPr>
        <p:txBody>
          <a:bodyPr anchor="t" rtlCol="false" tIns="0" lIns="0" bIns="0" rIns="0">
            <a:spAutoFit/>
          </a:bodyPr>
          <a:lstStyle/>
          <a:p>
            <a:pPr algn="l" marL="0" indent="0" lvl="0">
              <a:lnSpc>
                <a:spcPts val="4469"/>
              </a:lnSpc>
            </a:pPr>
            <a:r>
              <a:rPr lang="en-US" sz="2999">
                <a:solidFill>
                  <a:srgbClr val="191A26"/>
                </a:solidFill>
                <a:latin typeface="Open Sans 2"/>
                <a:ea typeface="Open Sans 2"/>
                <a:cs typeface="Open Sans 2"/>
                <a:sym typeface="Open Sans 2"/>
              </a:rPr>
              <a:t>«Señ</a:t>
            </a:r>
            <a:r>
              <a:rPr lang="en-US" sz="2999" strike="noStrike" u="none">
                <a:solidFill>
                  <a:srgbClr val="191A26"/>
                </a:solidFill>
                <a:latin typeface="Open Sans 2"/>
                <a:ea typeface="Open Sans 2"/>
                <a:cs typeface="Open Sans 2"/>
                <a:sym typeface="Open Sans 2"/>
              </a:rPr>
              <a:t>or, ya te he pedido tantas veces... ¿Por qué no actúas? Necesito ver resultados ahora. No puedo seguir esperando».</a:t>
            </a:r>
          </a:p>
        </p:txBody>
      </p:sp>
      <p:sp>
        <p:nvSpPr>
          <p:cNvPr name="TextBox 12" id="12"/>
          <p:cNvSpPr txBox="true"/>
          <p:nvPr/>
        </p:nvSpPr>
        <p:spPr>
          <a:xfrm rot="0">
            <a:off x="7710799" y="9644070"/>
            <a:ext cx="2866403" cy="289560"/>
          </a:xfrm>
          <a:prstGeom prst="rect">
            <a:avLst/>
          </a:prstGeom>
        </p:spPr>
        <p:txBody>
          <a:bodyPr anchor="t" rtlCol="false" tIns="0" lIns="0" bIns="0" rIns="0">
            <a:spAutoFit/>
          </a:bodyPr>
          <a:lstStyle/>
          <a:p>
            <a:pPr algn="l" marL="0" indent="0" lvl="0">
              <a:lnSpc>
                <a:spcPts val="2430"/>
              </a:lnSpc>
              <a:spcBef>
                <a:spcPct val="0"/>
              </a:spcBef>
            </a:pPr>
            <a:r>
              <a:rPr lang="en-US" sz="1800" spc="107">
                <a:solidFill>
                  <a:srgbClr val="191A26">
                    <a:alpha val="22745"/>
                  </a:srgbClr>
                </a:solidFill>
                <a:latin typeface="Open Sans 2"/>
                <a:ea typeface="Open Sans 2"/>
                <a:cs typeface="Open Sans 2"/>
                <a:sym typeface="Open Sans 2"/>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DAHG29G7vs0</dc:identifier>
  <dcterms:modified xsi:type="dcterms:W3CDTF">2011-08-01T06:04:30Z</dcterms:modified>
  <cp:revision>1</cp:revision>
  <dc:title>Programa DIA PPT 18-04-26</dc:title>
</cp:coreProperties>
</file>