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x="18288000" cy="10287000"/>
  <p:notesSz cx="6858000" cy="9144000"/>
  <p:embeddedFontLst>
    <p:embeddedFont>
      <p:font typeface="The Seasons Bold" charset="1" panose="00000000000000000000"/>
      <p:regular r:id="rId23"/>
    </p:embeddedFont>
    <p:embeddedFont>
      <p:font typeface="The Seasons" charset="1" panose="00000000000000000000"/>
      <p:regular r:id="rId24"/>
    </p:embeddedFont>
    <p:embeddedFont>
      <p:font typeface="Poppins" charset="1" panose="00000500000000000000"/>
      <p:regular r:id="rId25"/>
    </p:embeddedFont>
    <p:embeddedFont>
      <p:font typeface="Poppins Bold" charset="1" panose="0000080000000000000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003207" y="-191178"/>
            <a:ext cx="4284793" cy="10478178"/>
            <a:chOff x="0" y="0"/>
            <a:chExt cx="1128505" cy="2759685"/>
          </a:xfrm>
        </p:grpSpPr>
        <p:sp>
          <p:nvSpPr>
            <p:cNvPr name="Freeform 3" id="3"/>
            <p:cNvSpPr/>
            <p:nvPr/>
          </p:nvSpPr>
          <p:spPr>
            <a:xfrm flipH="false" flipV="false" rot="0">
              <a:off x="0" y="0"/>
              <a:ext cx="1128505" cy="2759685"/>
            </a:xfrm>
            <a:custGeom>
              <a:avLst/>
              <a:gdLst/>
              <a:ahLst/>
              <a:cxnLst/>
              <a:rect r="r" b="b" t="t" l="l"/>
              <a:pathLst>
                <a:path h="2759685" w="1128505">
                  <a:moveTo>
                    <a:pt x="0" y="0"/>
                  </a:moveTo>
                  <a:lnTo>
                    <a:pt x="1128505" y="0"/>
                  </a:lnTo>
                  <a:lnTo>
                    <a:pt x="1128505" y="2759685"/>
                  </a:lnTo>
                  <a:lnTo>
                    <a:pt x="0" y="2759685"/>
                  </a:lnTo>
                  <a:close/>
                </a:path>
              </a:pathLst>
            </a:custGeom>
            <a:solidFill>
              <a:srgbClr val="BFBB9D"/>
            </a:solidFill>
          </p:spPr>
        </p:sp>
        <p:sp>
          <p:nvSpPr>
            <p:cNvPr name="TextBox 4" id="4"/>
            <p:cNvSpPr txBox="true"/>
            <p:nvPr/>
          </p:nvSpPr>
          <p:spPr>
            <a:xfrm>
              <a:off x="0" y="-38100"/>
              <a:ext cx="1128505" cy="2797785"/>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a:grpSpLocks noChangeAspect="true"/>
          </p:cNvGrpSpPr>
          <p:nvPr/>
        </p:nvGrpSpPr>
        <p:grpSpPr>
          <a:xfrm rot="0">
            <a:off x="10719583" y="2046363"/>
            <a:ext cx="6567247" cy="6567220"/>
            <a:chOff x="0" y="0"/>
            <a:chExt cx="6350000" cy="6349975"/>
          </a:xfrm>
        </p:grpSpPr>
        <p:sp>
          <p:nvSpPr>
            <p:cNvPr name="Freeform 6" id="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41666" t="0" r="-41666" b="0"/>
              </a:stretch>
            </a:blipFill>
          </p:spPr>
        </p:sp>
      </p:grpSp>
      <p:sp>
        <p:nvSpPr>
          <p:cNvPr name="TextBox 7" id="7"/>
          <p:cNvSpPr txBox="true"/>
          <p:nvPr/>
        </p:nvSpPr>
        <p:spPr>
          <a:xfrm rot="0">
            <a:off x="1028700" y="3493236"/>
            <a:ext cx="9690883" cy="1831976"/>
          </a:xfrm>
          <a:prstGeom prst="rect">
            <a:avLst/>
          </a:prstGeom>
        </p:spPr>
        <p:txBody>
          <a:bodyPr anchor="t" rtlCol="false" tIns="0" lIns="0" bIns="0" rIns="0">
            <a:spAutoFit/>
          </a:bodyPr>
          <a:lstStyle/>
          <a:p>
            <a:pPr algn="l">
              <a:lnSpc>
                <a:spcPts val="13999"/>
              </a:lnSpc>
            </a:pPr>
            <a:r>
              <a:rPr lang="en-US" sz="9999" b="true">
                <a:solidFill>
                  <a:srgbClr val="000000"/>
                </a:solidFill>
                <a:latin typeface="The Seasons Bold"/>
                <a:ea typeface="The Seasons Bold"/>
                <a:cs typeface="The Seasons Bold"/>
                <a:sym typeface="The Seasons Bold"/>
              </a:rPr>
              <a:t>INTERCESORES</a:t>
            </a:r>
          </a:p>
        </p:txBody>
      </p:sp>
      <p:sp>
        <p:nvSpPr>
          <p:cNvPr name="TextBox 8" id="8"/>
          <p:cNvSpPr txBox="true"/>
          <p:nvPr/>
        </p:nvSpPr>
        <p:spPr>
          <a:xfrm rot="0">
            <a:off x="1215173" y="5988786"/>
            <a:ext cx="9690883" cy="727075"/>
          </a:xfrm>
          <a:prstGeom prst="rect">
            <a:avLst/>
          </a:prstGeom>
        </p:spPr>
        <p:txBody>
          <a:bodyPr anchor="t" rtlCol="false" tIns="0" lIns="0" bIns="0" rIns="0">
            <a:spAutoFit/>
          </a:bodyPr>
          <a:lstStyle/>
          <a:p>
            <a:pPr algn="l">
              <a:lnSpc>
                <a:spcPts val="5599"/>
              </a:lnSpc>
            </a:pPr>
            <a:r>
              <a:rPr lang="en-US" sz="3999">
                <a:solidFill>
                  <a:srgbClr val="000000"/>
                </a:solidFill>
                <a:latin typeface="The Seasons"/>
                <a:ea typeface="The Seasons"/>
                <a:cs typeface="The Seasons"/>
                <a:sym typeface="The Seasons"/>
              </a:rPr>
              <a:t>PROGRAMA DE ESCUELA SABATICA</a:t>
            </a:r>
          </a:p>
        </p:txBody>
      </p:sp>
      <p:sp>
        <p:nvSpPr>
          <p:cNvPr name="TextBox 9" id="9"/>
          <p:cNvSpPr txBox="true"/>
          <p:nvPr/>
        </p:nvSpPr>
        <p:spPr>
          <a:xfrm rot="0">
            <a:off x="7985382" y="9648424"/>
            <a:ext cx="2317235" cy="259715"/>
          </a:xfrm>
          <a:prstGeom prst="rect">
            <a:avLst/>
          </a:prstGeom>
        </p:spPr>
        <p:txBody>
          <a:bodyPr anchor="t" rtlCol="false" tIns="0" lIns="0" bIns="0" rIns="0">
            <a:spAutoFit/>
          </a:bodyPr>
          <a:lstStyle/>
          <a:p>
            <a:pPr algn="l">
              <a:lnSpc>
                <a:spcPts val="1960"/>
              </a:lnSpc>
            </a:pPr>
            <a:r>
              <a:rPr lang="en-US" sz="1400">
                <a:solidFill>
                  <a:srgbClr val="000000">
                    <a:alpha val="28627"/>
                  </a:srgbClr>
                </a:solidFill>
                <a:latin typeface="Poppins"/>
                <a:ea typeface="Poppins"/>
                <a:cs typeface="Poppins"/>
                <a:sym typeface="Poppins"/>
              </a:rPr>
              <a:t>recursos-biblicos.com</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1404624" y="2993385"/>
            <a:ext cx="5854676" cy="6504351"/>
          </a:xfrm>
          <a:custGeom>
            <a:avLst/>
            <a:gdLst/>
            <a:ahLst/>
            <a:cxnLst/>
            <a:rect r="r" b="b" t="t" l="l"/>
            <a:pathLst>
              <a:path h="6504351" w="5854676">
                <a:moveTo>
                  <a:pt x="0" y="0"/>
                </a:moveTo>
                <a:lnTo>
                  <a:pt x="5854676" y="0"/>
                </a:lnTo>
                <a:lnTo>
                  <a:pt x="5854676" y="6504351"/>
                </a:lnTo>
                <a:lnTo>
                  <a:pt x="0" y="6504351"/>
                </a:lnTo>
                <a:lnTo>
                  <a:pt x="0" y="0"/>
                </a:lnTo>
                <a:close/>
              </a:path>
            </a:pathLst>
          </a:custGeom>
          <a:blipFill>
            <a:blip r:embed="rId2"/>
            <a:stretch>
              <a:fillRect l="-52773" t="0" r="-50904" b="0"/>
            </a:stretch>
          </a:blipFill>
        </p:spPr>
      </p:sp>
      <p:grpSp>
        <p:nvGrpSpPr>
          <p:cNvPr name="Group 3" id="3"/>
          <p:cNvGrpSpPr/>
          <p:nvPr/>
        </p:nvGrpSpPr>
        <p:grpSpPr>
          <a:xfrm rot="0">
            <a:off x="-386332" y="0"/>
            <a:ext cx="2668690" cy="10478178"/>
            <a:chOff x="0" y="0"/>
            <a:chExt cx="702865" cy="2759685"/>
          </a:xfrm>
        </p:grpSpPr>
        <p:sp>
          <p:nvSpPr>
            <p:cNvPr name="Freeform 4" id="4"/>
            <p:cNvSpPr/>
            <p:nvPr/>
          </p:nvSpPr>
          <p:spPr>
            <a:xfrm flipH="false" flipV="false" rot="0">
              <a:off x="0" y="0"/>
              <a:ext cx="702865" cy="2759685"/>
            </a:xfrm>
            <a:custGeom>
              <a:avLst/>
              <a:gdLst/>
              <a:ahLst/>
              <a:cxnLst/>
              <a:rect r="r" b="b" t="t" l="l"/>
              <a:pathLst>
                <a:path h="2759685" w="702865">
                  <a:moveTo>
                    <a:pt x="0" y="0"/>
                  </a:moveTo>
                  <a:lnTo>
                    <a:pt x="702865" y="0"/>
                  </a:lnTo>
                  <a:lnTo>
                    <a:pt x="702865" y="2759685"/>
                  </a:lnTo>
                  <a:lnTo>
                    <a:pt x="0" y="2759685"/>
                  </a:lnTo>
                  <a:close/>
                </a:path>
              </a:pathLst>
            </a:custGeom>
            <a:solidFill>
              <a:srgbClr val="BFBB9D"/>
            </a:solidFill>
          </p:spPr>
        </p:sp>
        <p:sp>
          <p:nvSpPr>
            <p:cNvPr name="TextBox 5" id="5"/>
            <p:cNvSpPr txBox="true"/>
            <p:nvPr/>
          </p:nvSpPr>
          <p:spPr>
            <a:xfrm>
              <a:off x="0" y="-38100"/>
              <a:ext cx="702865" cy="2797785"/>
            </a:xfrm>
            <a:prstGeom prst="rect">
              <a:avLst/>
            </a:prstGeom>
          </p:spPr>
          <p:txBody>
            <a:bodyPr anchor="ctr" rtlCol="false" tIns="50800" lIns="50800" bIns="50800" rIns="50800"/>
            <a:lstStyle/>
            <a:p>
              <a:pPr algn="ctr">
                <a:lnSpc>
                  <a:spcPts val="2659"/>
                </a:lnSpc>
                <a:spcBef>
                  <a:spcPct val="0"/>
                </a:spcBef>
              </a:pPr>
            </a:p>
          </p:txBody>
        </p:sp>
      </p:grpSp>
      <p:sp>
        <p:nvSpPr>
          <p:cNvPr name="TextBox 6" id="6"/>
          <p:cNvSpPr txBox="true"/>
          <p:nvPr/>
        </p:nvSpPr>
        <p:spPr>
          <a:xfrm rot="0">
            <a:off x="2862356" y="847725"/>
            <a:ext cx="14124998" cy="1088385"/>
          </a:xfrm>
          <a:prstGeom prst="rect">
            <a:avLst/>
          </a:prstGeom>
        </p:spPr>
        <p:txBody>
          <a:bodyPr anchor="t" rtlCol="false" tIns="0" lIns="0" bIns="0" rIns="0">
            <a:spAutoFit/>
          </a:bodyPr>
          <a:lstStyle/>
          <a:p>
            <a:pPr algn="l">
              <a:lnSpc>
                <a:spcPts val="8260"/>
              </a:lnSpc>
            </a:pPr>
            <a:r>
              <a:rPr lang="en-US" sz="5900" b="true">
                <a:solidFill>
                  <a:srgbClr val="000000"/>
                </a:solidFill>
                <a:latin typeface="The Seasons Bold"/>
                <a:ea typeface="The Seasons Bold"/>
                <a:cs typeface="The Seasons Bold"/>
                <a:sym typeface="The Seasons Bold"/>
              </a:rPr>
              <a:t>INTERCESIÓN POR UNA NACIÓN</a:t>
            </a:r>
          </a:p>
        </p:txBody>
      </p:sp>
      <p:sp>
        <p:nvSpPr>
          <p:cNvPr name="TextBox 7" id="7"/>
          <p:cNvSpPr txBox="true"/>
          <p:nvPr/>
        </p:nvSpPr>
        <p:spPr>
          <a:xfrm rot="0">
            <a:off x="3018686" y="2514006"/>
            <a:ext cx="7649610" cy="6983730"/>
          </a:xfrm>
          <a:prstGeom prst="rect">
            <a:avLst/>
          </a:prstGeom>
        </p:spPr>
        <p:txBody>
          <a:bodyPr anchor="t" rtlCol="false" tIns="0" lIns="0" bIns="0" rIns="0">
            <a:spAutoFit/>
          </a:bodyPr>
          <a:lstStyle/>
          <a:p>
            <a:pPr algn="l">
              <a:lnSpc>
                <a:spcPts val="4620"/>
              </a:lnSpc>
            </a:pPr>
            <a:r>
              <a:rPr lang="en-US" sz="3300">
                <a:solidFill>
                  <a:srgbClr val="000000"/>
                </a:solidFill>
                <a:latin typeface="Poppins"/>
                <a:ea typeface="Poppins"/>
                <a:cs typeface="Poppins"/>
                <a:sym typeface="Poppins"/>
              </a:rPr>
              <a:t>Él es Moisés. El pueblo había pecado gravemente adorando al becerro de oro. Dios le dijo que los destruiría, pero él intercedió diciendo: «Perdona ahora su pecado, y si no, bórrame del libro que has escrito» (Éxodo 32: 32). Él aprendió que el verdadero intercesor está dispuesto a sacrificarse por amor. Así como él rogó por Israel, hoy muchos misioneros oran y trabajan</a:t>
            </a:r>
            <a:r>
              <a:rPr lang="en-US" sz="3300">
                <a:solidFill>
                  <a:srgbClr val="000000"/>
                </a:solidFill>
                <a:latin typeface="Poppins"/>
                <a:ea typeface="Poppins"/>
                <a:cs typeface="Poppins"/>
                <a:sym typeface="Poppins"/>
              </a:rPr>
              <a:t> por naciones enteras</a:t>
            </a:r>
            <a:r>
              <a:rPr lang="en-US" sz="3300">
                <a:solidFill>
                  <a:srgbClr val="000000"/>
                </a:solidFill>
                <a:latin typeface="Poppins"/>
                <a:ea typeface="Poppins"/>
                <a:cs typeface="Poppins"/>
                <a:sym typeface="Poppins"/>
              </a:rPr>
              <a:t>.</a:t>
            </a:r>
          </a:p>
        </p:txBody>
      </p:sp>
      <p:sp>
        <p:nvSpPr>
          <p:cNvPr name="TextBox 8" id="8"/>
          <p:cNvSpPr txBox="true"/>
          <p:nvPr/>
        </p:nvSpPr>
        <p:spPr>
          <a:xfrm rot="0">
            <a:off x="7985382" y="9648424"/>
            <a:ext cx="2317235" cy="259715"/>
          </a:xfrm>
          <a:prstGeom prst="rect">
            <a:avLst/>
          </a:prstGeom>
        </p:spPr>
        <p:txBody>
          <a:bodyPr anchor="t" rtlCol="false" tIns="0" lIns="0" bIns="0" rIns="0">
            <a:spAutoFit/>
          </a:bodyPr>
          <a:lstStyle/>
          <a:p>
            <a:pPr algn="l">
              <a:lnSpc>
                <a:spcPts val="1960"/>
              </a:lnSpc>
            </a:pPr>
            <a:r>
              <a:rPr lang="en-US" sz="1400">
                <a:solidFill>
                  <a:srgbClr val="000000">
                    <a:alpha val="28627"/>
                  </a:srgbClr>
                </a:solidFill>
                <a:latin typeface="Poppins"/>
                <a:ea typeface="Poppins"/>
                <a:cs typeface="Poppins"/>
                <a:sym typeface="Poppins"/>
              </a:rPr>
              <a:t>recursos-biblicos.com</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69304" y="1727171"/>
            <a:ext cx="6677870" cy="6832657"/>
            <a:chOff x="0" y="0"/>
            <a:chExt cx="1758781" cy="1799548"/>
          </a:xfrm>
        </p:grpSpPr>
        <p:sp>
          <p:nvSpPr>
            <p:cNvPr name="Freeform 3" id="3"/>
            <p:cNvSpPr/>
            <p:nvPr/>
          </p:nvSpPr>
          <p:spPr>
            <a:xfrm flipH="false" flipV="false" rot="0">
              <a:off x="0" y="0"/>
              <a:ext cx="1758780" cy="1799548"/>
            </a:xfrm>
            <a:custGeom>
              <a:avLst/>
              <a:gdLst/>
              <a:ahLst/>
              <a:cxnLst/>
              <a:rect r="r" b="b" t="t" l="l"/>
              <a:pathLst>
                <a:path h="1799548" w="1758780">
                  <a:moveTo>
                    <a:pt x="0" y="0"/>
                  </a:moveTo>
                  <a:lnTo>
                    <a:pt x="1758780" y="0"/>
                  </a:lnTo>
                  <a:lnTo>
                    <a:pt x="1758780" y="1799548"/>
                  </a:lnTo>
                  <a:lnTo>
                    <a:pt x="0" y="1799548"/>
                  </a:lnTo>
                  <a:close/>
                </a:path>
              </a:pathLst>
            </a:custGeom>
            <a:solidFill>
              <a:srgbClr val="BFBB9D"/>
            </a:solidFill>
          </p:spPr>
        </p:sp>
        <p:sp>
          <p:nvSpPr>
            <p:cNvPr name="TextBox 4" id="4"/>
            <p:cNvSpPr txBox="true"/>
            <p:nvPr/>
          </p:nvSpPr>
          <p:spPr>
            <a:xfrm>
              <a:off x="0" y="-38100"/>
              <a:ext cx="1758781" cy="1837648"/>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8671119" y="1727171"/>
            <a:ext cx="8588181" cy="1051979"/>
            <a:chOff x="0" y="0"/>
            <a:chExt cx="2261908" cy="277064"/>
          </a:xfrm>
        </p:grpSpPr>
        <p:sp>
          <p:nvSpPr>
            <p:cNvPr name="Freeform 6" id="6"/>
            <p:cNvSpPr/>
            <p:nvPr/>
          </p:nvSpPr>
          <p:spPr>
            <a:xfrm flipH="false" flipV="false" rot="0">
              <a:off x="0" y="0"/>
              <a:ext cx="2261908" cy="277064"/>
            </a:xfrm>
            <a:custGeom>
              <a:avLst/>
              <a:gdLst/>
              <a:ahLst/>
              <a:cxnLst/>
              <a:rect r="r" b="b" t="t" l="l"/>
              <a:pathLst>
                <a:path h="277064" w="2261908">
                  <a:moveTo>
                    <a:pt x="0" y="0"/>
                  </a:moveTo>
                  <a:lnTo>
                    <a:pt x="2261908" y="0"/>
                  </a:lnTo>
                  <a:lnTo>
                    <a:pt x="2261908" y="277064"/>
                  </a:lnTo>
                  <a:lnTo>
                    <a:pt x="0" y="277064"/>
                  </a:lnTo>
                  <a:close/>
                </a:path>
              </a:pathLst>
            </a:custGeom>
            <a:solidFill>
              <a:srgbClr val="BFBB9D"/>
            </a:solidFill>
          </p:spPr>
        </p:sp>
        <p:sp>
          <p:nvSpPr>
            <p:cNvPr name="TextBox 7" id="7"/>
            <p:cNvSpPr txBox="true"/>
            <p:nvPr/>
          </p:nvSpPr>
          <p:spPr>
            <a:xfrm>
              <a:off x="0" y="-76200"/>
              <a:ext cx="2261908" cy="353264"/>
            </a:xfrm>
            <a:prstGeom prst="rect">
              <a:avLst/>
            </a:prstGeom>
          </p:spPr>
          <p:txBody>
            <a:bodyPr anchor="ctr" rtlCol="false" tIns="50800" lIns="50800" bIns="50800" rIns="50800"/>
            <a:lstStyle/>
            <a:p>
              <a:pPr algn="ctr">
                <a:lnSpc>
                  <a:spcPts val="5599"/>
                </a:lnSpc>
                <a:spcBef>
                  <a:spcPct val="0"/>
                </a:spcBef>
              </a:pPr>
            </a:p>
          </p:txBody>
        </p:sp>
      </p:grpSp>
      <p:sp>
        <p:nvSpPr>
          <p:cNvPr name="Freeform 8" id="8"/>
          <p:cNvSpPr/>
          <p:nvPr/>
        </p:nvSpPr>
        <p:spPr>
          <a:xfrm flipH="false" flipV="false" rot="0">
            <a:off x="10625393" y="3151418"/>
            <a:ext cx="5007945" cy="5625724"/>
          </a:xfrm>
          <a:custGeom>
            <a:avLst/>
            <a:gdLst/>
            <a:ahLst/>
            <a:cxnLst/>
            <a:rect r="r" b="b" t="t" l="l"/>
            <a:pathLst>
              <a:path h="5625724" w="5007945">
                <a:moveTo>
                  <a:pt x="0" y="0"/>
                </a:moveTo>
                <a:lnTo>
                  <a:pt x="5007945" y="0"/>
                </a:lnTo>
                <a:lnTo>
                  <a:pt x="5007945" y="5625724"/>
                </a:lnTo>
                <a:lnTo>
                  <a:pt x="0" y="5625724"/>
                </a:lnTo>
                <a:lnTo>
                  <a:pt x="0" y="0"/>
                </a:lnTo>
                <a:close/>
              </a:path>
            </a:pathLst>
          </a:custGeom>
          <a:blipFill>
            <a:blip r:embed="rId2"/>
            <a:stretch>
              <a:fillRect l="-6555" t="0" r="0" b="0"/>
            </a:stretch>
          </a:blipFill>
        </p:spPr>
      </p:sp>
      <p:sp>
        <p:nvSpPr>
          <p:cNvPr name="TextBox 9" id="9"/>
          <p:cNvSpPr txBox="true"/>
          <p:nvPr/>
        </p:nvSpPr>
        <p:spPr>
          <a:xfrm rot="0">
            <a:off x="1699004" y="3300753"/>
            <a:ext cx="5618470" cy="2930524"/>
          </a:xfrm>
          <a:prstGeom prst="rect">
            <a:avLst/>
          </a:prstGeom>
        </p:spPr>
        <p:txBody>
          <a:bodyPr anchor="t" rtlCol="false" tIns="0" lIns="0" bIns="0" rIns="0">
            <a:spAutoFit/>
          </a:bodyPr>
          <a:lstStyle/>
          <a:p>
            <a:pPr algn="l">
              <a:lnSpc>
                <a:spcPts val="11200"/>
              </a:lnSpc>
            </a:pPr>
            <a:r>
              <a:rPr lang="en-US" sz="8000" b="true">
                <a:solidFill>
                  <a:srgbClr val="000000"/>
                </a:solidFill>
                <a:latin typeface="The Seasons Bold"/>
                <a:ea typeface="The Seasons Bold"/>
                <a:cs typeface="The Seasons Bold"/>
                <a:sym typeface="The Seasons Bold"/>
              </a:rPr>
              <a:t>INFORME MISIONERO</a:t>
            </a:r>
          </a:p>
        </p:txBody>
      </p:sp>
      <p:sp>
        <p:nvSpPr>
          <p:cNvPr name="TextBox 10" id="10"/>
          <p:cNvSpPr txBox="true"/>
          <p:nvPr/>
        </p:nvSpPr>
        <p:spPr>
          <a:xfrm rot="0">
            <a:off x="9667266" y="1837236"/>
            <a:ext cx="7245321" cy="717550"/>
          </a:xfrm>
          <a:prstGeom prst="rect">
            <a:avLst/>
          </a:prstGeom>
        </p:spPr>
        <p:txBody>
          <a:bodyPr anchor="t" rtlCol="false" tIns="0" lIns="0" bIns="0" rIns="0">
            <a:spAutoFit/>
          </a:bodyPr>
          <a:lstStyle/>
          <a:p>
            <a:pPr algn="l">
              <a:lnSpc>
                <a:spcPts val="5599"/>
              </a:lnSpc>
            </a:pPr>
            <a:r>
              <a:rPr lang="en-US" sz="3999">
                <a:solidFill>
                  <a:srgbClr val="000000"/>
                </a:solidFill>
                <a:latin typeface="Poppins"/>
                <a:ea typeface="Poppins"/>
                <a:cs typeface="Poppins"/>
                <a:sym typeface="Poppins"/>
              </a:rPr>
              <a:t>“La bendición de ser sordo</a:t>
            </a:r>
          </a:p>
        </p:txBody>
      </p:sp>
      <p:sp>
        <p:nvSpPr>
          <p:cNvPr name="TextBox 11" id="11"/>
          <p:cNvSpPr txBox="true"/>
          <p:nvPr/>
        </p:nvSpPr>
        <p:spPr>
          <a:xfrm rot="0">
            <a:off x="7985382" y="9648424"/>
            <a:ext cx="2317235" cy="259715"/>
          </a:xfrm>
          <a:prstGeom prst="rect">
            <a:avLst/>
          </a:prstGeom>
        </p:spPr>
        <p:txBody>
          <a:bodyPr anchor="t" rtlCol="false" tIns="0" lIns="0" bIns="0" rIns="0">
            <a:spAutoFit/>
          </a:bodyPr>
          <a:lstStyle/>
          <a:p>
            <a:pPr algn="l">
              <a:lnSpc>
                <a:spcPts val="1960"/>
              </a:lnSpc>
            </a:pPr>
            <a:r>
              <a:rPr lang="en-US" sz="1400">
                <a:solidFill>
                  <a:srgbClr val="000000">
                    <a:alpha val="28627"/>
                  </a:srgbClr>
                </a:solidFill>
                <a:latin typeface="Poppins"/>
                <a:ea typeface="Poppins"/>
                <a:cs typeface="Poppins"/>
                <a:sym typeface="Poppins"/>
              </a:rPr>
              <a:t>recursos-biblicos.com</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1404624" y="2993385"/>
            <a:ext cx="5854676" cy="6504351"/>
          </a:xfrm>
          <a:custGeom>
            <a:avLst/>
            <a:gdLst/>
            <a:ahLst/>
            <a:cxnLst/>
            <a:rect r="r" b="b" t="t" l="l"/>
            <a:pathLst>
              <a:path h="6504351" w="5854676">
                <a:moveTo>
                  <a:pt x="0" y="0"/>
                </a:moveTo>
                <a:lnTo>
                  <a:pt x="5854676" y="0"/>
                </a:lnTo>
                <a:lnTo>
                  <a:pt x="5854676" y="6504351"/>
                </a:lnTo>
                <a:lnTo>
                  <a:pt x="0" y="6504351"/>
                </a:lnTo>
                <a:lnTo>
                  <a:pt x="0" y="0"/>
                </a:lnTo>
                <a:close/>
              </a:path>
            </a:pathLst>
          </a:custGeom>
          <a:blipFill>
            <a:blip r:embed="rId2"/>
            <a:stretch>
              <a:fillRect l="-51838" t="0" r="-51838" b="0"/>
            </a:stretch>
          </a:blipFill>
        </p:spPr>
      </p:sp>
      <p:grpSp>
        <p:nvGrpSpPr>
          <p:cNvPr name="Group 3" id="3"/>
          <p:cNvGrpSpPr/>
          <p:nvPr/>
        </p:nvGrpSpPr>
        <p:grpSpPr>
          <a:xfrm rot="0">
            <a:off x="-386332" y="0"/>
            <a:ext cx="2668690" cy="10478178"/>
            <a:chOff x="0" y="0"/>
            <a:chExt cx="702865" cy="2759685"/>
          </a:xfrm>
        </p:grpSpPr>
        <p:sp>
          <p:nvSpPr>
            <p:cNvPr name="Freeform 4" id="4"/>
            <p:cNvSpPr/>
            <p:nvPr/>
          </p:nvSpPr>
          <p:spPr>
            <a:xfrm flipH="false" flipV="false" rot="0">
              <a:off x="0" y="0"/>
              <a:ext cx="702865" cy="2759685"/>
            </a:xfrm>
            <a:custGeom>
              <a:avLst/>
              <a:gdLst/>
              <a:ahLst/>
              <a:cxnLst/>
              <a:rect r="r" b="b" t="t" l="l"/>
              <a:pathLst>
                <a:path h="2759685" w="702865">
                  <a:moveTo>
                    <a:pt x="0" y="0"/>
                  </a:moveTo>
                  <a:lnTo>
                    <a:pt x="702865" y="0"/>
                  </a:lnTo>
                  <a:lnTo>
                    <a:pt x="702865" y="2759685"/>
                  </a:lnTo>
                  <a:lnTo>
                    <a:pt x="0" y="2759685"/>
                  </a:lnTo>
                  <a:close/>
                </a:path>
              </a:pathLst>
            </a:custGeom>
            <a:solidFill>
              <a:srgbClr val="BFBB9D"/>
            </a:solidFill>
          </p:spPr>
        </p:sp>
        <p:sp>
          <p:nvSpPr>
            <p:cNvPr name="TextBox 5" id="5"/>
            <p:cNvSpPr txBox="true"/>
            <p:nvPr/>
          </p:nvSpPr>
          <p:spPr>
            <a:xfrm>
              <a:off x="0" y="-38100"/>
              <a:ext cx="702865" cy="2797785"/>
            </a:xfrm>
            <a:prstGeom prst="rect">
              <a:avLst/>
            </a:prstGeom>
          </p:spPr>
          <p:txBody>
            <a:bodyPr anchor="ctr" rtlCol="false" tIns="50800" lIns="50800" bIns="50800" rIns="50800"/>
            <a:lstStyle/>
            <a:p>
              <a:pPr algn="ctr">
                <a:lnSpc>
                  <a:spcPts val="2659"/>
                </a:lnSpc>
                <a:spcBef>
                  <a:spcPct val="0"/>
                </a:spcBef>
              </a:pPr>
            </a:p>
          </p:txBody>
        </p:sp>
      </p:grpSp>
      <p:sp>
        <p:nvSpPr>
          <p:cNvPr name="TextBox 6" id="6"/>
          <p:cNvSpPr txBox="true"/>
          <p:nvPr/>
        </p:nvSpPr>
        <p:spPr>
          <a:xfrm rot="0">
            <a:off x="2862356" y="847725"/>
            <a:ext cx="14124998" cy="1088385"/>
          </a:xfrm>
          <a:prstGeom prst="rect">
            <a:avLst/>
          </a:prstGeom>
        </p:spPr>
        <p:txBody>
          <a:bodyPr anchor="t" rtlCol="false" tIns="0" lIns="0" bIns="0" rIns="0">
            <a:spAutoFit/>
          </a:bodyPr>
          <a:lstStyle/>
          <a:p>
            <a:pPr algn="l">
              <a:lnSpc>
                <a:spcPts val="8260"/>
              </a:lnSpc>
            </a:pPr>
            <a:r>
              <a:rPr lang="en-US" sz="5900" b="true">
                <a:solidFill>
                  <a:srgbClr val="000000"/>
                </a:solidFill>
                <a:latin typeface="The Seasons Bold"/>
                <a:ea typeface="The Seasons Bold"/>
                <a:cs typeface="The Seasons Bold"/>
                <a:sym typeface="The Seasons Bold"/>
              </a:rPr>
              <a:t>INTERCESIÓN POR EL PUEBLO CAUTIVO</a:t>
            </a:r>
          </a:p>
        </p:txBody>
      </p:sp>
      <p:sp>
        <p:nvSpPr>
          <p:cNvPr name="TextBox 7" id="7"/>
          <p:cNvSpPr txBox="true"/>
          <p:nvPr/>
        </p:nvSpPr>
        <p:spPr>
          <a:xfrm rot="0">
            <a:off x="3018686" y="2514006"/>
            <a:ext cx="7649610" cy="5821680"/>
          </a:xfrm>
          <a:prstGeom prst="rect">
            <a:avLst/>
          </a:prstGeom>
        </p:spPr>
        <p:txBody>
          <a:bodyPr anchor="t" rtlCol="false" tIns="0" lIns="0" bIns="0" rIns="0">
            <a:spAutoFit/>
          </a:bodyPr>
          <a:lstStyle/>
          <a:p>
            <a:pPr algn="l">
              <a:lnSpc>
                <a:spcPts val="4620"/>
              </a:lnSpc>
            </a:pPr>
            <a:r>
              <a:rPr lang="en-US" sz="3300">
                <a:solidFill>
                  <a:srgbClr val="000000"/>
                </a:solidFill>
                <a:latin typeface="Poppins"/>
                <a:ea typeface="Poppins"/>
                <a:cs typeface="Poppins"/>
                <a:sym typeface="Poppins"/>
              </a:rPr>
              <a:t>Él es Daniel. En el exilio, abría sus ventanas hacia Jerusalén y oraba tres veces al día. En una ocasión, se postró confesando los pecados de su pueblo y suplicando misericordia (Daniel 9: 4-19). Aun en tierras lejanas, la oración mantuvo viva su fe. Si se ora con constancia, Dios restaurará familias y traerá unidad a</a:t>
            </a:r>
            <a:r>
              <a:rPr lang="en-US" sz="3300">
                <a:solidFill>
                  <a:srgbClr val="000000"/>
                </a:solidFill>
                <a:latin typeface="Poppins"/>
                <a:ea typeface="Poppins"/>
                <a:cs typeface="Poppins"/>
                <a:sym typeface="Poppins"/>
              </a:rPr>
              <a:t> la iglesia</a:t>
            </a:r>
            <a:r>
              <a:rPr lang="en-US" sz="3300">
                <a:solidFill>
                  <a:srgbClr val="000000"/>
                </a:solidFill>
                <a:latin typeface="Poppins"/>
                <a:ea typeface="Poppins"/>
                <a:cs typeface="Poppins"/>
                <a:sym typeface="Poppins"/>
              </a:rPr>
              <a:t>.</a:t>
            </a:r>
          </a:p>
        </p:txBody>
      </p:sp>
      <p:sp>
        <p:nvSpPr>
          <p:cNvPr name="TextBox 8" id="8"/>
          <p:cNvSpPr txBox="true"/>
          <p:nvPr/>
        </p:nvSpPr>
        <p:spPr>
          <a:xfrm rot="0">
            <a:off x="7985382" y="9648424"/>
            <a:ext cx="2317235" cy="259715"/>
          </a:xfrm>
          <a:prstGeom prst="rect">
            <a:avLst/>
          </a:prstGeom>
        </p:spPr>
        <p:txBody>
          <a:bodyPr anchor="t" rtlCol="false" tIns="0" lIns="0" bIns="0" rIns="0">
            <a:spAutoFit/>
          </a:bodyPr>
          <a:lstStyle/>
          <a:p>
            <a:pPr algn="l">
              <a:lnSpc>
                <a:spcPts val="1960"/>
              </a:lnSpc>
            </a:pPr>
            <a:r>
              <a:rPr lang="en-US" sz="1400">
                <a:solidFill>
                  <a:srgbClr val="000000">
                    <a:alpha val="28627"/>
                  </a:srgbClr>
                </a:solidFill>
                <a:latin typeface="Poppins"/>
                <a:ea typeface="Poppins"/>
                <a:cs typeface="Poppins"/>
                <a:sym typeface="Poppins"/>
              </a:rPr>
              <a:t>recursos-biblicos.com</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69304" y="1727171"/>
            <a:ext cx="6677870" cy="6832657"/>
            <a:chOff x="0" y="0"/>
            <a:chExt cx="1758781" cy="1799548"/>
          </a:xfrm>
        </p:grpSpPr>
        <p:sp>
          <p:nvSpPr>
            <p:cNvPr name="Freeform 3" id="3"/>
            <p:cNvSpPr/>
            <p:nvPr/>
          </p:nvSpPr>
          <p:spPr>
            <a:xfrm flipH="false" flipV="false" rot="0">
              <a:off x="0" y="0"/>
              <a:ext cx="1758780" cy="1799548"/>
            </a:xfrm>
            <a:custGeom>
              <a:avLst/>
              <a:gdLst/>
              <a:ahLst/>
              <a:cxnLst/>
              <a:rect r="r" b="b" t="t" l="l"/>
              <a:pathLst>
                <a:path h="1799548" w="1758780">
                  <a:moveTo>
                    <a:pt x="0" y="0"/>
                  </a:moveTo>
                  <a:lnTo>
                    <a:pt x="1758780" y="0"/>
                  </a:lnTo>
                  <a:lnTo>
                    <a:pt x="1758780" y="1799548"/>
                  </a:lnTo>
                  <a:lnTo>
                    <a:pt x="0" y="1799548"/>
                  </a:lnTo>
                  <a:close/>
                </a:path>
              </a:pathLst>
            </a:custGeom>
            <a:solidFill>
              <a:srgbClr val="BFBB9D"/>
            </a:solidFill>
          </p:spPr>
        </p:sp>
        <p:sp>
          <p:nvSpPr>
            <p:cNvPr name="TextBox 4" id="4"/>
            <p:cNvSpPr txBox="true"/>
            <p:nvPr/>
          </p:nvSpPr>
          <p:spPr>
            <a:xfrm>
              <a:off x="0" y="-38100"/>
              <a:ext cx="1758781" cy="1837648"/>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8671119" y="1727171"/>
            <a:ext cx="8588181" cy="1051979"/>
            <a:chOff x="0" y="0"/>
            <a:chExt cx="2261908" cy="277064"/>
          </a:xfrm>
        </p:grpSpPr>
        <p:sp>
          <p:nvSpPr>
            <p:cNvPr name="Freeform 6" id="6"/>
            <p:cNvSpPr/>
            <p:nvPr/>
          </p:nvSpPr>
          <p:spPr>
            <a:xfrm flipH="false" flipV="false" rot="0">
              <a:off x="0" y="0"/>
              <a:ext cx="2261908" cy="277064"/>
            </a:xfrm>
            <a:custGeom>
              <a:avLst/>
              <a:gdLst/>
              <a:ahLst/>
              <a:cxnLst/>
              <a:rect r="r" b="b" t="t" l="l"/>
              <a:pathLst>
                <a:path h="277064" w="2261908">
                  <a:moveTo>
                    <a:pt x="0" y="0"/>
                  </a:moveTo>
                  <a:lnTo>
                    <a:pt x="2261908" y="0"/>
                  </a:lnTo>
                  <a:lnTo>
                    <a:pt x="2261908" y="277064"/>
                  </a:lnTo>
                  <a:lnTo>
                    <a:pt x="0" y="277064"/>
                  </a:lnTo>
                  <a:close/>
                </a:path>
              </a:pathLst>
            </a:custGeom>
            <a:solidFill>
              <a:srgbClr val="BFBB9D"/>
            </a:solidFill>
          </p:spPr>
        </p:sp>
        <p:sp>
          <p:nvSpPr>
            <p:cNvPr name="TextBox 7" id="7"/>
            <p:cNvSpPr txBox="true"/>
            <p:nvPr/>
          </p:nvSpPr>
          <p:spPr>
            <a:xfrm>
              <a:off x="0" y="-76200"/>
              <a:ext cx="2261908" cy="353264"/>
            </a:xfrm>
            <a:prstGeom prst="rect">
              <a:avLst/>
            </a:prstGeom>
          </p:spPr>
          <p:txBody>
            <a:bodyPr anchor="ctr" rtlCol="false" tIns="50800" lIns="50800" bIns="50800" rIns="50800"/>
            <a:lstStyle/>
            <a:p>
              <a:pPr algn="ctr">
                <a:lnSpc>
                  <a:spcPts val="5599"/>
                </a:lnSpc>
                <a:spcBef>
                  <a:spcPct val="0"/>
                </a:spcBef>
              </a:pPr>
            </a:p>
          </p:txBody>
        </p:sp>
      </p:grpSp>
      <p:sp>
        <p:nvSpPr>
          <p:cNvPr name="Freeform 8" id="8"/>
          <p:cNvSpPr/>
          <p:nvPr/>
        </p:nvSpPr>
        <p:spPr>
          <a:xfrm flipH="false" flipV="false" rot="0">
            <a:off x="11283852" y="3392557"/>
            <a:ext cx="4012148" cy="6339194"/>
          </a:xfrm>
          <a:custGeom>
            <a:avLst/>
            <a:gdLst/>
            <a:ahLst/>
            <a:cxnLst/>
            <a:rect r="r" b="b" t="t" l="l"/>
            <a:pathLst>
              <a:path h="6339194" w="4012148">
                <a:moveTo>
                  <a:pt x="0" y="0"/>
                </a:moveTo>
                <a:lnTo>
                  <a:pt x="4012149" y="0"/>
                </a:lnTo>
                <a:lnTo>
                  <a:pt x="4012149" y="6339194"/>
                </a:lnTo>
                <a:lnTo>
                  <a:pt x="0" y="6339194"/>
                </a:lnTo>
                <a:lnTo>
                  <a:pt x="0" y="0"/>
                </a:lnTo>
                <a:close/>
              </a:path>
            </a:pathLst>
          </a:custGeom>
          <a:blipFill>
            <a:blip r:embed="rId2"/>
            <a:stretch>
              <a:fillRect l="0" t="0" r="0" b="0"/>
            </a:stretch>
          </a:blipFill>
        </p:spPr>
      </p:sp>
      <p:sp>
        <p:nvSpPr>
          <p:cNvPr name="TextBox 9" id="9"/>
          <p:cNvSpPr txBox="true"/>
          <p:nvPr/>
        </p:nvSpPr>
        <p:spPr>
          <a:xfrm rot="0">
            <a:off x="1699004" y="3300753"/>
            <a:ext cx="5974141" cy="2930524"/>
          </a:xfrm>
          <a:prstGeom prst="rect">
            <a:avLst/>
          </a:prstGeom>
        </p:spPr>
        <p:txBody>
          <a:bodyPr anchor="t" rtlCol="false" tIns="0" lIns="0" bIns="0" rIns="0">
            <a:spAutoFit/>
          </a:bodyPr>
          <a:lstStyle/>
          <a:p>
            <a:pPr algn="l">
              <a:lnSpc>
                <a:spcPts val="11200"/>
              </a:lnSpc>
            </a:pPr>
            <a:r>
              <a:rPr lang="en-US" sz="8000" b="true">
                <a:solidFill>
                  <a:srgbClr val="000000"/>
                </a:solidFill>
                <a:latin typeface="The Seasons Bold"/>
                <a:ea typeface="The Seasons Bold"/>
                <a:cs typeface="The Seasons Bold"/>
                <a:sym typeface="The Seasons Bold"/>
              </a:rPr>
              <a:t>NUEVO HORIZONTE</a:t>
            </a:r>
          </a:p>
        </p:txBody>
      </p:sp>
      <p:sp>
        <p:nvSpPr>
          <p:cNvPr name="TextBox 10" id="10"/>
          <p:cNvSpPr txBox="true"/>
          <p:nvPr/>
        </p:nvSpPr>
        <p:spPr>
          <a:xfrm rot="0">
            <a:off x="9144000" y="1837236"/>
            <a:ext cx="7792507" cy="717550"/>
          </a:xfrm>
          <a:prstGeom prst="rect">
            <a:avLst/>
          </a:prstGeom>
        </p:spPr>
        <p:txBody>
          <a:bodyPr anchor="t" rtlCol="false" tIns="0" lIns="0" bIns="0" rIns="0">
            <a:spAutoFit/>
          </a:bodyPr>
          <a:lstStyle/>
          <a:p>
            <a:pPr algn="l">
              <a:lnSpc>
                <a:spcPts val="5599"/>
              </a:lnSpc>
            </a:pPr>
            <a:r>
              <a:rPr lang="en-US" sz="3999">
                <a:solidFill>
                  <a:srgbClr val="000000"/>
                </a:solidFill>
                <a:latin typeface="Poppins"/>
                <a:ea typeface="Poppins"/>
                <a:cs typeface="Poppins"/>
                <a:sym typeface="Poppins"/>
              </a:rPr>
              <a:t>Cómo retener a los miembros</a:t>
            </a:r>
          </a:p>
        </p:txBody>
      </p:sp>
      <p:sp>
        <p:nvSpPr>
          <p:cNvPr name="TextBox 11" id="11"/>
          <p:cNvSpPr txBox="true"/>
          <p:nvPr/>
        </p:nvSpPr>
        <p:spPr>
          <a:xfrm rot="0">
            <a:off x="7985382" y="9648424"/>
            <a:ext cx="2317235" cy="259715"/>
          </a:xfrm>
          <a:prstGeom prst="rect">
            <a:avLst/>
          </a:prstGeom>
        </p:spPr>
        <p:txBody>
          <a:bodyPr anchor="t" rtlCol="false" tIns="0" lIns="0" bIns="0" rIns="0">
            <a:spAutoFit/>
          </a:bodyPr>
          <a:lstStyle/>
          <a:p>
            <a:pPr algn="l">
              <a:lnSpc>
                <a:spcPts val="1960"/>
              </a:lnSpc>
            </a:pPr>
            <a:r>
              <a:rPr lang="en-US" sz="1400">
                <a:solidFill>
                  <a:srgbClr val="000000">
                    <a:alpha val="28627"/>
                  </a:srgbClr>
                </a:solidFill>
                <a:latin typeface="Poppins"/>
                <a:ea typeface="Poppins"/>
                <a:cs typeface="Poppins"/>
                <a:sym typeface="Poppins"/>
              </a:rPr>
              <a:t>recursos-biblicos.com</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1404624" y="2993385"/>
            <a:ext cx="5854676" cy="6504351"/>
          </a:xfrm>
          <a:custGeom>
            <a:avLst/>
            <a:gdLst/>
            <a:ahLst/>
            <a:cxnLst/>
            <a:rect r="r" b="b" t="t" l="l"/>
            <a:pathLst>
              <a:path h="6504351" w="5854676">
                <a:moveTo>
                  <a:pt x="0" y="0"/>
                </a:moveTo>
                <a:lnTo>
                  <a:pt x="5854676" y="0"/>
                </a:lnTo>
                <a:lnTo>
                  <a:pt x="5854676" y="6504351"/>
                </a:lnTo>
                <a:lnTo>
                  <a:pt x="0" y="6504351"/>
                </a:lnTo>
                <a:lnTo>
                  <a:pt x="0" y="0"/>
                </a:lnTo>
                <a:close/>
              </a:path>
            </a:pathLst>
          </a:custGeom>
          <a:blipFill>
            <a:blip r:embed="rId2"/>
            <a:stretch>
              <a:fillRect l="-43427" t="0" r="-60250" b="0"/>
            </a:stretch>
          </a:blipFill>
        </p:spPr>
      </p:sp>
      <p:grpSp>
        <p:nvGrpSpPr>
          <p:cNvPr name="Group 3" id="3"/>
          <p:cNvGrpSpPr/>
          <p:nvPr/>
        </p:nvGrpSpPr>
        <p:grpSpPr>
          <a:xfrm rot="0">
            <a:off x="-386332" y="0"/>
            <a:ext cx="2668690" cy="10478178"/>
            <a:chOff x="0" y="0"/>
            <a:chExt cx="702865" cy="2759685"/>
          </a:xfrm>
        </p:grpSpPr>
        <p:sp>
          <p:nvSpPr>
            <p:cNvPr name="Freeform 4" id="4"/>
            <p:cNvSpPr/>
            <p:nvPr/>
          </p:nvSpPr>
          <p:spPr>
            <a:xfrm flipH="false" flipV="false" rot="0">
              <a:off x="0" y="0"/>
              <a:ext cx="702865" cy="2759685"/>
            </a:xfrm>
            <a:custGeom>
              <a:avLst/>
              <a:gdLst/>
              <a:ahLst/>
              <a:cxnLst/>
              <a:rect r="r" b="b" t="t" l="l"/>
              <a:pathLst>
                <a:path h="2759685" w="702865">
                  <a:moveTo>
                    <a:pt x="0" y="0"/>
                  </a:moveTo>
                  <a:lnTo>
                    <a:pt x="702865" y="0"/>
                  </a:lnTo>
                  <a:lnTo>
                    <a:pt x="702865" y="2759685"/>
                  </a:lnTo>
                  <a:lnTo>
                    <a:pt x="0" y="2759685"/>
                  </a:lnTo>
                  <a:close/>
                </a:path>
              </a:pathLst>
            </a:custGeom>
            <a:solidFill>
              <a:srgbClr val="BFBB9D"/>
            </a:solidFill>
          </p:spPr>
        </p:sp>
        <p:sp>
          <p:nvSpPr>
            <p:cNvPr name="TextBox 5" id="5"/>
            <p:cNvSpPr txBox="true"/>
            <p:nvPr/>
          </p:nvSpPr>
          <p:spPr>
            <a:xfrm>
              <a:off x="0" y="-38100"/>
              <a:ext cx="702865" cy="2797785"/>
            </a:xfrm>
            <a:prstGeom prst="rect">
              <a:avLst/>
            </a:prstGeom>
          </p:spPr>
          <p:txBody>
            <a:bodyPr anchor="ctr" rtlCol="false" tIns="50800" lIns="50800" bIns="50800" rIns="50800"/>
            <a:lstStyle/>
            <a:p>
              <a:pPr algn="ctr">
                <a:lnSpc>
                  <a:spcPts val="2659"/>
                </a:lnSpc>
                <a:spcBef>
                  <a:spcPct val="0"/>
                </a:spcBef>
              </a:pPr>
            </a:p>
          </p:txBody>
        </p:sp>
      </p:grpSp>
      <p:sp>
        <p:nvSpPr>
          <p:cNvPr name="TextBox 6" id="6"/>
          <p:cNvSpPr txBox="true"/>
          <p:nvPr/>
        </p:nvSpPr>
        <p:spPr>
          <a:xfrm rot="0">
            <a:off x="2862356" y="847725"/>
            <a:ext cx="14124998" cy="1088385"/>
          </a:xfrm>
          <a:prstGeom prst="rect">
            <a:avLst/>
          </a:prstGeom>
        </p:spPr>
        <p:txBody>
          <a:bodyPr anchor="t" rtlCol="false" tIns="0" lIns="0" bIns="0" rIns="0">
            <a:spAutoFit/>
          </a:bodyPr>
          <a:lstStyle/>
          <a:p>
            <a:pPr algn="l">
              <a:lnSpc>
                <a:spcPts val="8260"/>
              </a:lnSpc>
            </a:pPr>
            <a:r>
              <a:rPr lang="en-US" sz="5900" b="true">
                <a:solidFill>
                  <a:srgbClr val="000000"/>
                </a:solidFill>
                <a:latin typeface="The Seasons Bold"/>
                <a:ea typeface="The Seasons Bold"/>
                <a:cs typeface="The Seasons Bold"/>
                <a:sym typeface="The Seasons Bold"/>
              </a:rPr>
              <a:t>INFORME SECRETARIAL</a:t>
            </a:r>
          </a:p>
        </p:txBody>
      </p:sp>
      <p:sp>
        <p:nvSpPr>
          <p:cNvPr name="TextBox 7" id="7"/>
          <p:cNvSpPr txBox="true"/>
          <p:nvPr/>
        </p:nvSpPr>
        <p:spPr>
          <a:xfrm rot="0">
            <a:off x="3018686" y="2514006"/>
            <a:ext cx="7649610" cy="6983730"/>
          </a:xfrm>
          <a:prstGeom prst="rect">
            <a:avLst/>
          </a:prstGeom>
        </p:spPr>
        <p:txBody>
          <a:bodyPr anchor="t" rtlCol="false" tIns="0" lIns="0" bIns="0" rIns="0">
            <a:spAutoFit/>
          </a:bodyPr>
          <a:lstStyle/>
          <a:p>
            <a:pPr algn="l">
              <a:lnSpc>
                <a:spcPts val="4620"/>
              </a:lnSpc>
            </a:pPr>
            <a:r>
              <a:rPr lang="en-US" sz="3300">
                <a:solidFill>
                  <a:srgbClr val="000000"/>
                </a:solidFill>
                <a:latin typeface="Poppins"/>
                <a:ea typeface="Poppins"/>
                <a:cs typeface="Poppins"/>
                <a:sym typeface="Poppins"/>
              </a:rPr>
              <a:t>Así como en tiempos antiguos Dios escuchaba las oraciones de sus siervos, hoy escucha las nuestras. Nuestro informe refleja no solo cifras, sino vidas que han sido sostenidas por la oración. Cada visita, cada estudio, cada gesto de servicio es fruto de intercesores que oran y trabajan. Que este informe sea también una invitación a seguir clamando unidos hasta ver</a:t>
            </a:r>
            <a:r>
              <a:rPr lang="en-US" sz="3300">
                <a:solidFill>
                  <a:srgbClr val="000000"/>
                </a:solidFill>
                <a:latin typeface="Poppins"/>
                <a:ea typeface="Poppins"/>
                <a:cs typeface="Poppins"/>
                <a:sym typeface="Poppins"/>
              </a:rPr>
              <a:t> a Cristo regresar</a:t>
            </a:r>
            <a:r>
              <a:rPr lang="en-US" sz="3300">
                <a:solidFill>
                  <a:srgbClr val="000000"/>
                </a:solidFill>
                <a:latin typeface="Poppins"/>
                <a:ea typeface="Poppins"/>
                <a:cs typeface="Poppins"/>
                <a:sym typeface="Poppins"/>
              </a:rPr>
              <a:t>. </a:t>
            </a:r>
          </a:p>
        </p:txBody>
      </p:sp>
      <p:sp>
        <p:nvSpPr>
          <p:cNvPr name="TextBox 8" id="8"/>
          <p:cNvSpPr txBox="true"/>
          <p:nvPr/>
        </p:nvSpPr>
        <p:spPr>
          <a:xfrm rot="0">
            <a:off x="7985382" y="9648424"/>
            <a:ext cx="2317235" cy="259715"/>
          </a:xfrm>
          <a:prstGeom prst="rect">
            <a:avLst/>
          </a:prstGeom>
        </p:spPr>
        <p:txBody>
          <a:bodyPr anchor="t" rtlCol="false" tIns="0" lIns="0" bIns="0" rIns="0">
            <a:spAutoFit/>
          </a:bodyPr>
          <a:lstStyle/>
          <a:p>
            <a:pPr algn="l">
              <a:lnSpc>
                <a:spcPts val="1960"/>
              </a:lnSpc>
            </a:pPr>
            <a:r>
              <a:rPr lang="en-US" sz="1400">
                <a:solidFill>
                  <a:srgbClr val="000000">
                    <a:alpha val="28627"/>
                  </a:srgbClr>
                </a:solidFill>
                <a:latin typeface="Poppins"/>
                <a:ea typeface="Poppins"/>
                <a:cs typeface="Poppins"/>
                <a:sym typeface="Poppins"/>
              </a:rPr>
              <a:t>recursos-biblicos.com</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9772377" cy="2735432"/>
            <a:chOff x="0" y="0"/>
            <a:chExt cx="2573795" cy="720443"/>
          </a:xfrm>
        </p:grpSpPr>
        <p:sp>
          <p:nvSpPr>
            <p:cNvPr name="Freeform 3" id="3"/>
            <p:cNvSpPr/>
            <p:nvPr/>
          </p:nvSpPr>
          <p:spPr>
            <a:xfrm flipH="false" flipV="false" rot="0">
              <a:off x="0" y="0"/>
              <a:ext cx="2573795" cy="720443"/>
            </a:xfrm>
            <a:custGeom>
              <a:avLst/>
              <a:gdLst/>
              <a:ahLst/>
              <a:cxnLst/>
              <a:rect r="r" b="b" t="t" l="l"/>
              <a:pathLst>
                <a:path h="720443" w="2573795">
                  <a:moveTo>
                    <a:pt x="0" y="0"/>
                  </a:moveTo>
                  <a:lnTo>
                    <a:pt x="2573795" y="0"/>
                  </a:lnTo>
                  <a:lnTo>
                    <a:pt x="2573795" y="720443"/>
                  </a:lnTo>
                  <a:lnTo>
                    <a:pt x="0" y="720443"/>
                  </a:lnTo>
                  <a:close/>
                </a:path>
              </a:pathLst>
            </a:custGeom>
            <a:solidFill>
              <a:srgbClr val="BFBB9D"/>
            </a:solidFill>
          </p:spPr>
        </p:sp>
        <p:sp>
          <p:nvSpPr>
            <p:cNvPr name="TextBox 4" id="4"/>
            <p:cNvSpPr txBox="true"/>
            <p:nvPr/>
          </p:nvSpPr>
          <p:spPr>
            <a:xfrm>
              <a:off x="0" y="-38100"/>
              <a:ext cx="2573795" cy="758543"/>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3588541" y="3173181"/>
            <a:ext cx="11110919" cy="5502979"/>
          </a:xfrm>
          <a:custGeom>
            <a:avLst/>
            <a:gdLst/>
            <a:ahLst/>
            <a:cxnLst/>
            <a:rect r="r" b="b" t="t" l="l"/>
            <a:pathLst>
              <a:path h="5502979" w="11110919">
                <a:moveTo>
                  <a:pt x="0" y="0"/>
                </a:moveTo>
                <a:lnTo>
                  <a:pt x="11110918" y="0"/>
                </a:lnTo>
                <a:lnTo>
                  <a:pt x="11110918" y="5502979"/>
                </a:lnTo>
                <a:lnTo>
                  <a:pt x="0" y="5502979"/>
                </a:lnTo>
                <a:lnTo>
                  <a:pt x="0" y="0"/>
                </a:lnTo>
                <a:close/>
              </a:path>
            </a:pathLst>
          </a:custGeom>
          <a:blipFill>
            <a:blip r:embed="rId2"/>
            <a:stretch>
              <a:fillRect l="0" t="0" r="0" b="0"/>
            </a:stretch>
          </a:blipFill>
        </p:spPr>
      </p:sp>
      <p:sp>
        <p:nvSpPr>
          <p:cNvPr name="Freeform 6" id="6"/>
          <p:cNvSpPr/>
          <p:nvPr/>
        </p:nvSpPr>
        <p:spPr>
          <a:xfrm flipH="false" flipV="false" rot="0">
            <a:off x="11197298" y="0"/>
            <a:ext cx="6427840" cy="4820880"/>
          </a:xfrm>
          <a:custGeom>
            <a:avLst/>
            <a:gdLst/>
            <a:ahLst/>
            <a:cxnLst/>
            <a:rect r="r" b="b" t="t" l="l"/>
            <a:pathLst>
              <a:path h="4820880" w="6427840">
                <a:moveTo>
                  <a:pt x="0" y="0"/>
                </a:moveTo>
                <a:lnTo>
                  <a:pt x="6427839" y="0"/>
                </a:lnTo>
                <a:lnTo>
                  <a:pt x="6427839" y="4820880"/>
                </a:lnTo>
                <a:lnTo>
                  <a:pt x="0" y="4820880"/>
                </a:lnTo>
                <a:lnTo>
                  <a:pt x="0" y="0"/>
                </a:lnTo>
                <a:close/>
              </a:path>
            </a:pathLst>
          </a:custGeom>
          <a:blipFill>
            <a:blip r:embed="rId3"/>
            <a:stretch>
              <a:fillRect l="0" t="0" r="0" b="0"/>
            </a:stretch>
          </a:blipFill>
        </p:spPr>
      </p:sp>
      <p:sp>
        <p:nvSpPr>
          <p:cNvPr name="TextBox 7" id="7"/>
          <p:cNvSpPr txBox="true"/>
          <p:nvPr/>
        </p:nvSpPr>
        <p:spPr>
          <a:xfrm rot="0">
            <a:off x="734745" y="357866"/>
            <a:ext cx="11413368" cy="2212976"/>
          </a:xfrm>
          <a:prstGeom prst="rect">
            <a:avLst/>
          </a:prstGeom>
        </p:spPr>
        <p:txBody>
          <a:bodyPr anchor="t" rtlCol="false" tIns="0" lIns="0" bIns="0" rIns="0">
            <a:spAutoFit/>
          </a:bodyPr>
          <a:lstStyle/>
          <a:p>
            <a:pPr algn="l">
              <a:lnSpc>
                <a:spcPts val="8000"/>
              </a:lnSpc>
            </a:pPr>
            <a:r>
              <a:rPr lang="en-US" sz="8000" b="true">
                <a:solidFill>
                  <a:srgbClr val="000000"/>
                </a:solidFill>
                <a:latin typeface="The Seasons Bold"/>
                <a:ea typeface="The Seasons Bold"/>
                <a:cs typeface="The Seasons Bold"/>
                <a:sym typeface="The Seasons Bold"/>
              </a:rPr>
              <a:t>TIEMPO DE LA </a:t>
            </a:r>
          </a:p>
          <a:p>
            <a:pPr algn="l">
              <a:lnSpc>
                <a:spcPts val="8000"/>
              </a:lnSpc>
            </a:pPr>
            <a:r>
              <a:rPr lang="en-US" sz="8000" b="true">
                <a:solidFill>
                  <a:srgbClr val="000000"/>
                </a:solidFill>
                <a:latin typeface="The Seasons Bold"/>
                <a:ea typeface="The Seasons Bold"/>
                <a:cs typeface="The Seasons Bold"/>
                <a:sym typeface="The Seasons Bold"/>
              </a:rPr>
              <a:t>LECCION</a:t>
            </a:r>
          </a:p>
        </p:txBody>
      </p:sp>
      <p:sp>
        <p:nvSpPr>
          <p:cNvPr name="TextBox 8" id="8"/>
          <p:cNvSpPr txBox="true"/>
          <p:nvPr/>
        </p:nvSpPr>
        <p:spPr>
          <a:xfrm rot="0">
            <a:off x="3955252" y="8393424"/>
            <a:ext cx="11663384" cy="1609725"/>
          </a:xfrm>
          <a:prstGeom prst="rect">
            <a:avLst/>
          </a:prstGeom>
        </p:spPr>
        <p:txBody>
          <a:bodyPr anchor="t" rtlCol="false" tIns="0" lIns="0" bIns="0" rIns="0">
            <a:spAutoFit/>
          </a:bodyPr>
          <a:lstStyle/>
          <a:p>
            <a:pPr algn="ctr">
              <a:lnSpc>
                <a:spcPts val="4200"/>
              </a:lnSpc>
            </a:pPr>
            <a:r>
              <a:rPr lang="en-US" sz="3000">
                <a:solidFill>
                  <a:srgbClr val="000000"/>
                </a:solidFill>
                <a:latin typeface="Poppins"/>
                <a:ea typeface="Poppins"/>
                <a:cs typeface="Poppins"/>
                <a:sym typeface="Poppins"/>
              </a:rPr>
              <a:t>Esta semana estuvimos estudiando «Guerreros de oración», donde aprendimos el lugar céntrico que tiene la oración en la vida de los que creen en Dios.</a:t>
            </a:r>
          </a:p>
        </p:txBody>
      </p:sp>
    </p:spTree>
  </p:cSld>
  <p:clrMapOvr>
    <a:masterClrMapping/>
  </p:clrMapOvr>
</p:sld>
</file>

<file path=ppt/slides/slide16.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115468" y="0"/>
            <a:ext cx="18518937" cy="3165345"/>
            <a:chOff x="0" y="0"/>
            <a:chExt cx="4877416" cy="833671"/>
          </a:xfrm>
        </p:grpSpPr>
        <p:sp>
          <p:nvSpPr>
            <p:cNvPr name="Freeform 3" id="3"/>
            <p:cNvSpPr/>
            <p:nvPr/>
          </p:nvSpPr>
          <p:spPr>
            <a:xfrm flipH="false" flipV="false" rot="0">
              <a:off x="0" y="0"/>
              <a:ext cx="4877415" cy="833671"/>
            </a:xfrm>
            <a:custGeom>
              <a:avLst/>
              <a:gdLst/>
              <a:ahLst/>
              <a:cxnLst/>
              <a:rect r="r" b="b" t="t" l="l"/>
              <a:pathLst>
                <a:path h="833671" w="4877415">
                  <a:moveTo>
                    <a:pt x="0" y="0"/>
                  </a:moveTo>
                  <a:lnTo>
                    <a:pt x="4877415" y="0"/>
                  </a:lnTo>
                  <a:lnTo>
                    <a:pt x="4877415" y="833671"/>
                  </a:lnTo>
                  <a:lnTo>
                    <a:pt x="0" y="833671"/>
                  </a:lnTo>
                  <a:close/>
                </a:path>
              </a:pathLst>
            </a:custGeom>
            <a:solidFill>
              <a:srgbClr val="BFBB9D"/>
            </a:solidFill>
          </p:spPr>
        </p:sp>
        <p:sp>
          <p:nvSpPr>
            <p:cNvPr name="TextBox 4" id="4"/>
            <p:cNvSpPr txBox="true"/>
            <p:nvPr/>
          </p:nvSpPr>
          <p:spPr>
            <a:xfrm>
              <a:off x="0" y="-38100"/>
              <a:ext cx="4877416" cy="871771"/>
            </a:xfrm>
            <a:prstGeom prst="rect">
              <a:avLst/>
            </a:prstGeom>
          </p:spPr>
          <p:txBody>
            <a:bodyPr anchor="ctr" rtlCol="false" tIns="50800" lIns="50800" bIns="50800" rIns="50800"/>
            <a:lstStyle/>
            <a:p>
              <a:pPr algn="ctr">
                <a:lnSpc>
                  <a:spcPts val="2659"/>
                </a:lnSpc>
                <a:spcBef>
                  <a:spcPct val="0"/>
                </a:spcBef>
              </a:pPr>
            </a:p>
          </p:txBody>
        </p:sp>
      </p:grpSp>
      <p:sp>
        <p:nvSpPr>
          <p:cNvPr name="TextBox 5" id="5"/>
          <p:cNvSpPr txBox="true"/>
          <p:nvPr/>
        </p:nvSpPr>
        <p:spPr>
          <a:xfrm rot="0">
            <a:off x="1028700" y="733425"/>
            <a:ext cx="9846278" cy="1831976"/>
          </a:xfrm>
          <a:prstGeom prst="rect">
            <a:avLst/>
          </a:prstGeom>
        </p:spPr>
        <p:txBody>
          <a:bodyPr anchor="t" rtlCol="false" tIns="0" lIns="0" bIns="0" rIns="0">
            <a:spAutoFit/>
          </a:bodyPr>
          <a:lstStyle/>
          <a:p>
            <a:pPr algn="l">
              <a:lnSpc>
                <a:spcPts val="13999"/>
              </a:lnSpc>
            </a:pPr>
            <a:r>
              <a:rPr lang="en-US" sz="9999" b="true">
                <a:solidFill>
                  <a:srgbClr val="000000"/>
                </a:solidFill>
                <a:latin typeface="The Seasons Bold"/>
                <a:ea typeface="The Seasons Bold"/>
                <a:cs typeface="The Seasons Bold"/>
                <a:sym typeface="The Seasons Bold"/>
              </a:rPr>
              <a:t>CONCLUSION</a:t>
            </a:r>
          </a:p>
        </p:txBody>
      </p:sp>
      <p:sp>
        <p:nvSpPr>
          <p:cNvPr name="TextBox 6" id="6"/>
          <p:cNvSpPr txBox="true"/>
          <p:nvPr/>
        </p:nvSpPr>
        <p:spPr>
          <a:xfrm rot="0">
            <a:off x="1028700" y="4109065"/>
            <a:ext cx="15484706" cy="3938270"/>
          </a:xfrm>
          <a:prstGeom prst="rect">
            <a:avLst/>
          </a:prstGeom>
        </p:spPr>
        <p:txBody>
          <a:bodyPr anchor="t" rtlCol="false" tIns="0" lIns="0" bIns="0" rIns="0">
            <a:spAutoFit/>
          </a:bodyPr>
          <a:lstStyle/>
          <a:p>
            <a:pPr algn="l">
              <a:lnSpc>
                <a:spcPts val="4480"/>
              </a:lnSpc>
            </a:pPr>
            <a:r>
              <a:rPr lang="en-US" sz="3200">
                <a:solidFill>
                  <a:srgbClr val="000000"/>
                </a:solidFill>
                <a:latin typeface="Poppins"/>
                <a:ea typeface="Poppins"/>
                <a:cs typeface="Poppins"/>
                <a:sym typeface="Poppins"/>
              </a:rPr>
              <a:t>Hemos recorrido un camino de fe junto a quienes oraron y vieron milagros. Cada historia nos recuerda que la oración intercesora no tiene fecha de caducidad. Hoy, como Abraham, Elías, Ester, Moisés y Daniel, somos llamados a ponernos en la brecha por otros. Mientras esperamos el retorno de Cristo, mantengamos viva la llama de la intercesión, sabiendo que el mismo Jesús «vive siempre para interceder por nosotros» (Hebreos 7: 25, NVI).</a:t>
            </a:r>
          </a:p>
        </p:txBody>
      </p:sp>
      <p:sp>
        <p:nvSpPr>
          <p:cNvPr name="TextBox 7" id="7"/>
          <p:cNvSpPr txBox="true"/>
          <p:nvPr/>
        </p:nvSpPr>
        <p:spPr>
          <a:xfrm rot="0">
            <a:off x="7985382" y="9648424"/>
            <a:ext cx="2317235" cy="259715"/>
          </a:xfrm>
          <a:prstGeom prst="rect">
            <a:avLst/>
          </a:prstGeom>
        </p:spPr>
        <p:txBody>
          <a:bodyPr anchor="t" rtlCol="false" tIns="0" lIns="0" bIns="0" rIns="0">
            <a:spAutoFit/>
          </a:bodyPr>
          <a:lstStyle/>
          <a:p>
            <a:pPr algn="l">
              <a:lnSpc>
                <a:spcPts val="1960"/>
              </a:lnSpc>
            </a:pPr>
            <a:r>
              <a:rPr lang="en-US" sz="1400">
                <a:solidFill>
                  <a:srgbClr val="000000">
                    <a:alpha val="28627"/>
                  </a:srgbClr>
                </a:solidFill>
                <a:latin typeface="Poppins"/>
                <a:ea typeface="Poppins"/>
                <a:cs typeface="Poppins"/>
                <a:sym typeface="Poppins"/>
              </a:rPr>
              <a:t>recursos-biblicos.com</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69304" y="1727171"/>
            <a:ext cx="16417790" cy="2865555"/>
            <a:chOff x="0" y="0"/>
            <a:chExt cx="4324027" cy="754714"/>
          </a:xfrm>
        </p:grpSpPr>
        <p:sp>
          <p:nvSpPr>
            <p:cNvPr name="Freeform 3" id="3"/>
            <p:cNvSpPr/>
            <p:nvPr/>
          </p:nvSpPr>
          <p:spPr>
            <a:xfrm flipH="false" flipV="false" rot="0">
              <a:off x="0" y="0"/>
              <a:ext cx="4324027" cy="754714"/>
            </a:xfrm>
            <a:custGeom>
              <a:avLst/>
              <a:gdLst/>
              <a:ahLst/>
              <a:cxnLst/>
              <a:rect r="r" b="b" t="t" l="l"/>
              <a:pathLst>
                <a:path h="754714" w="4324027">
                  <a:moveTo>
                    <a:pt x="0" y="0"/>
                  </a:moveTo>
                  <a:lnTo>
                    <a:pt x="4324027" y="0"/>
                  </a:lnTo>
                  <a:lnTo>
                    <a:pt x="4324027" y="754714"/>
                  </a:lnTo>
                  <a:lnTo>
                    <a:pt x="0" y="754714"/>
                  </a:lnTo>
                  <a:close/>
                </a:path>
              </a:pathLst>
            </a:custGeom>
            <a:solidFill>
              <a:srgbClr val="BFBB9D"/>
            </a:solidFill>
          </p:spPr>
        </p:sp>
        <p:sp>
          <p:nvSpPr>
            <p:cNvPr name="TextBox 4" id="4"/>
            <p:cNvSpPr txBox="true"/>
            <p:nvPr/>
          </p:nvSpPr>
          <p:spPr>
            <a:xfrm>
              <a:off x="0" y="-38100"/>
              <a:ext cx="4324027" cy="792814"/>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7262981" y="7605209"/>
            <a:ext cx="4664895" cy="2909728"/>
          </a:xfrm>
          <a:custGeom>
            <a:avLst/>
            <a:gdLst/>
            <a:ahLst/>
            <a:cxnLst/>
            <a:rect r="r" b="b" t="t" l="l"/>
            <a:pathLst>
              <a:path h="2909728" w="4664895">
                <a:moveTo>
                  <a:pt x="0" y="0"/>
                </a:moveTo>
                <a:lnTo>
                  <a:pt x="4664895" y="0"/>
                </a:lnTo>
                <a:lnTo>
                  <a:pt x="4664895" y="2909728"/>
                </a:lnTo>
                <a:lnTo>
                  <a:pt x="0" y="290972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1931558" y="2191833"/>
            <a:ext cx="15327742" cy="1831976"/>
          </a:xfrm>
          <a:prstGeom prst="rect">
            <a:avLst/>
          </a:prstGeom>
        </p:spPr>
        <p:txBody>
          <a:bodyPr anchor="t" rtlCol="false" tIns="0" lIns="0" bIns="0" rIns="0">
            <a:spAutoFit/>
          </a:bodyPr>
          <a:lstStyle/>
          <a:p>
            <a:pPr algn="ctr">
              <a:lnSpc>
                <a:spcPts val="13999"/>
              </a:lnSpc>
            </a:pPr>
            <a:r>
              <a:rPr lang="en-US" b="true" sz="9999">
                <a:solidFill>
                  <a:srgbClr val="000000"/>
                </a:solidFill>
                <a:latin typeface="The Seasons Bold"/>
                <a:ea typeface="The Seasons Bold"/>
                <a:cs typeface="The Seasons Bold"/>
                <a:sym typeface="The Seasons Bold"/>
              </a:rPr>
              <a:t>HIMNO Y ORACION FINAL</a:t>
            </a:r>
          </a:p>
        </p:txBody>
      </p:sp>
      <p:grpSp>
        <p:nvGrpSpPr>
          <p:cNvPr name="Group 7" id="7"/>
          <p:cNvGrpSpPr/>
          <p:nvPr/>
        </p:nvGrpSpPr>
        <p:grpSpPr>
          <a:xfrm rot="0">
            <a:off x="5084108" y="5143500"/>
            <a:ext cx="8588181" cy="1051979"/>
            <a:chOff x="0" y="0"/>
            <a:chExt cx="2261908" cy="277064"/>
          </a:xfrm>
        </p:grpSpPr>
        <p:sp>
          <p:nvSpPr>
            <p:cNvPr name="Freeform 8" id="8"/>
            <p:cNvSpPr/>
            <p:nvPr/>
          </p:nvSpPr>
          <p:spPr>
            <a:xfrm flipH="false" flipV="false" rot="0">
              <a:off x="0" y="0"/>
              <a:ext cx="2261908" cy="277064"/>
            </a:xfrm>
            <a:custGeom>
              <a:avLst/>
              <a:gdLst/>
              <a:ahLst/>
              <a:cxnLst/>
              <a:rect r="r" b="b" t="t" l="l"/>
              <a:pathLst>
                <a:path h="277064" w="2261908">
                  <a:moveTo>
                    <a:pt x="0" y="0"/>
                  </a:moveTo>
                  <a:lnTo>
                    <a:pt x="2261908" y="0"/>
                  </a:lnTo>
                  <a:lnTo>
                    <a:pt x="2261908" y="277064"/>
                  </a:lnTo>
                  <a:lnTo>
                    <a:pt x="0" y="277064"/>
                  </a:lnTo>
                  <a:close/>
                </a:path>
              </a:pathLst>
            </a:custGeom>
            <a:solidFill>
              <a:srgbClr val="BFBB9D"/>
            </a:solidFill>
          </p:spPr>
        </p:sp>
        <p:sp>
          <p:nvSpPr>
            <p:cNvPr name="TextBox 9" id="9"/>
            <p:cNvSpPr txBox="true"/>
            <p:nvPr/>
          </p:nvSpPr>
          <p:spPr>
            <a:xfrm>
              <a:off x="0" y="-76200"/>
              <a:ext cx="2261908" cy="353264"/>
            </a:xfrm>
            <a:prstGeom prst="rect">
              <a:avLst/>
            </a:prstGeom>
          </p:spPr>
          <p:txBody>
            <a:bodyPr anchor="ctr" rtlCol="false" tIns="50800" lIns="50800" bIns="50800" rIns="50800"/>
            <a:lstStyle/>
            <a:p>
              <a:pPr algn="ctr">
                <a:lnSpc>
                  <a:spcPts val="5599"/>
                </a:lnSpc>
                <a:spcBef>
                  <a:spcPct val="0"/>
                </a:spcBef>
              </a:pPr>
            </a:p>
          </p:txBody>
        </p:sp>
      </p:grpSp>
      <p:sp>
        <p:nvSpPr>
          <p:cNvPr name="TextBox 10" id="10"/>
          <p:cNvSpPr txBox="true"/>
          <p:nvPr/>
        </p:nvSpPr>
        <p:spPr>
          <a:xfrm rot="0">
            <a:off x="6028373" y="5253564"/>
            <a:ext cx="1234609" cy="717550"/>
          </a:xfrm>
          <a:prstGeom prst="rect">
            <a:avLst/>
          </a:prstGeom>
        </p:spPr>
        <p:txBody>
          <a:bodyPr anchor="t" rtlCol="false" tIns="0" lIns="0" bIns="0" rIns="0">
            <a:spAutoFit/>
          </a:bodyPr>
          <a:lstStyle/>
          <a:p>
            <a:pPr algn="l">
              <a:lnSpc>
                <a:spcPts val="5599"/>
              </a:lnSpc>
            </a:pPr>
            <a:r>
              <a:rPr lang="en-US" sz="3999" b="true">
                <a:solidFill>
                  <a:srgbClr val="000000"/>
                </a:solidFill>
                <a:latin typeface="Poppins Bold"/>
                <a:ea typeface="Poppins Bold"/>
                <a:cs typeface="Poppins Bold"/>
                <a:sym typeface="Poppins Bold"/>
              </a:rPr>
              <a:t>141</a:t>
            </a:r>
          </a:p>
        </p:txBody>
      </p:sp>
      <p:sp>
        <p:nvSpPr>
          <p:cNvPr name="TextBox 11" id="11"/>
          <p:cNvSpPr txBox="true"/>
          <p:nvPr/>
        </p:nvSpPr>
        <p:spPr>
          <a:xfrm rot="0">
            <a:off x="8323720" y="5253564"/>
            <a:ext cx="6533978" cy="717550"/>
          </a:xfrm>
          <a:prstGeom prst="rect">
            <a:avLst/>
          </a:prstGeom>
        </p:spPr>
        <p:txBody>
          <a:bodyPr anchor="t" rtlCol="false" tIns="0" lIns="0" bIns="0" rIns="0">
            <a:spAutoFit/>
          </a:bodyPr>
          <a:lstStyle/>
          <a:p>
            <a:pPr algn="l">
              <a:lnSpc>
                <a:spcPts val="5599"/>
              </a:lnSpc>
            </a:pPr>
            <a:r>
              <a:rPr lang="en-US" sz="3999">
                <a:solidFill>
                  <a:srgbClr val="000000"/>
                </a:solidFill>
                <a:latin typeface="Poppins"/>
                <a:ea typeface="Poppins"/>
                <a:cs typeface="Poppins"/>
                <a:sym typeface="Poppins"/>
              </a:rPr>
              <a:t>“¡Alabadle!”</a:t>
            </a:r>
          </a:p>
        </p:txBody>
      </p:sp>
    </p:spTree>
  </p:cSld>
  <p:clrMapOvr>
    <a:masterClrMapping/>
  </p:clrMapOvr>
</p:sld>
</file>

<file path=ppt/slides/slide2.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115468" y="0"/>
            <a:ext cx="18518937" cy="3165345"/>
            <a:chOff x="0" y="0"/>
            <a:chExt cx="4877416" cy="833671"/>
          </a:xfrm>
        </p:grpSpPr>
        <p:sp>
          <p:nvSpPr>
            <p:cNvPr name="Freeform 3" id="3"/>
            <p:cNvSpPr/>
            <p:nvPr/>
          </p:nvSpPr>
          <p:spPr>
            <a:xfrm flipH="false" flipV="false" rot="0">
              <a:off x="0" y="0"/>
              <a:ext cx="4877415" cy="833671"/>
            </a:xfrm>
            <a:custGeom>
              <a:avLst/>
              <a:gdLst/>
              <a:ahLst/>
              <a:cxnLst/>
              <a:rect r="r" b="b" t="t" l="l"/>
              <a:pathLst>
                <a:path h="833671" w="4877415">
                  <a:moveTo>
                    <a:pt x="0" y="0"/>
                  </a:moveTo>
                  <a:lnTo>
                    <a:pt x="4877415" y="0"/>
                  </a:lnTo>
                  <a:lnTo>
                    <a:pt x="4877415" y="833671"/>
                  </a:lnTo>
                  <a:lnTo>
                    <a:pt x="0" y="833671"/>
                  </a:lnTo>
                  <a:close/>
                </a:path>
              </a:pathLst>
            </a:custGeom>
            <a:solidFill>
              <a:srgbClr val="BFBB9D"/>
            </a:solidFill>
          </p:spPr>
        </p:sp>
        <p:sp>
          <p:nvSpPr>
            <p:cNvPr name="TextBox 4" id="4"/>
            <p:cNvSpPr txBox="true"/>
            <p:nvPr/>
          </p:nvSpPr>
          <p:spPr>
            <a:xfrm>
              <a:off x="0" y="-38100"/>
              <a:ext cx="4877416" cy="871771"/>
            </a:xfrm>
            <a:prstGeom prst="rect">
              <a:avLst/>
            </a:prstGeom>
          </p:spPr>
          <p:txBody>
            <a:bodyPr anchor="ctr" rtlCol="false" tIns="50800" lIns="50800" bIns="50800" rIns="50800"/>
            <a:lstStyle/>
            <a:p>
              <a:pPr algn="ctr">
                <a:lnSpc>
                  <a:spcPts val="2659"/>
                </a:lnSpc>
                <a:spcBef>
                  <a:spcPct val="0"/>
                </a:spcBef>
              </a:pPr>
            </a:p>
          </p:txBody>
        </p:sp>
      </p:grpSp>
      <p:sp>
        <p:nvSpPr>
          <p:cNvPr name="TextBox 5" id="5"/>
          <p:cNvSpPr txBox="true"/>
          <p:nvPr/>
        </p:nvSpPr>
        <p:spPr>
          <a:xfrm rot="0">
            <a:off x="1028700" y="733425"/>
            <a:ext cx="9846278" cy="1831976"/>
          </a:xfrm>
          <a:prstGeom prst="rect">
            <a:avLst/>
          </a:prstGeom>
        </p:spPr>
        <p:txBody>
          <a:bodyPr anchor="t" rtlCol="false" tIns="0" lIns="0" bIns="0" rIns="0">
            <a:spAutoFit/>
          </a:bodyPr>
          <a:lstStyle/>
          <a:p>
            <a:pPr algn="l">
              <a:lnSpc>
                <a:spcPts val="13999"/>
              </a:lnSpc>
            </a:pPr>
            <a:r>
              <a:rPr lang="en-US" sz="9999" b="true">
                <a:solidFill>
                  <a:srgbClr val="000000"/>
                </a:solidFill>
                <a:latin typeface="The Seasons Bold"/>
                <a:ea typeface="The Seasons Bold"/>
                <a:cs typeface="The Seasons Bold"/>
                <a:sym typeface="The Seasons Bold"/>
              </a:rPr>
              <a:t>INTRODUCCION</a:t>
            </a:r>
          </a:p>
        </p:txBody>
      </p:sp>
      <p:sp>
        <p:nvSpPr>
          <p:cNvPr name="TextBox 6" id="6"/>
          <p:cNvSpPr txBox="true"/>
          <p:nvPr/>
        </p:nvSpPr>
        <p:spPr>
          <a:xfrm rot="0">
            <a:off x="1028700" y="3479800"/>
            <a:ext cx="15484706" cy="5624195"/>
          </a:xfrm>
          <a:prstGeom prst="rect">
            <a:avLst/>
          </a:prstGeom>
        </p:spPr>
        <p:txBody>
          <a:bodyPr anchor="t" rtlCol="false" tIns="0" lIns="0" bIns="0" rIns="0">
            <a:spAutoFit/>
          </a:bodyPr>
          <a:lstStyle/>
          <a:p>
            <a:pPr algn="l">
              <a:lnSpc>
                <a:spcPts val="4480"/>
              </a:lnSpc>
            </a:pPr>
            <a:r>
              <a:rPr lang="en-US" sz="3200">
                <a:solidFill>
                  <a:srgbClr val="000000"/>
                </a:solidFill>
                <a:latin typeface="Poppins"/>
                <a:ea typeface="Poppins"/>
                <a:cs typeface="Poppins"/>
                <a:sym typeface="Poppins"/>
              </a:rPr>
              <a:t>Querida iglesia, ¡feliz sábado! Desde los días de los patriarcas hasta hoy, la oración ha sido el lenguaje de los que confían en Dios. Pero existe una forma especial de orar: la oración intercesora, esa que no busca beneficio propio, sino el bien de otros. Abraham, Moisés, Ana, Ester y Daniel elevaron plegarias que cambiaron el rumbo de pueblos enteros. Hoy, ellos mismos nos contarán cómo fue su experiencia y qué aprendieron al interceder. El propósito de este programa es recordarnos que Dios aún escucha cuando oramos por otros. Que cada sección del programa renueve en nosotros el deseo de ponernos en la brecha por nuestras familias, amigos y por un mundo que necesita intercesores.</a:t>
            </a:r>
          </a:p>
        </p:txBody>
      </p:sp>
      <p:sp>
        <p:nvSpPr>
          <p:cNvPr name="TextBox 7" id="7"/>
          <p:cNvSpPr txBox="true"/>
          <p:nvPr/>
        </p:nvSpPr>
        <p:spPr>
          <a:xfrm rot="0">
            <a:off x="7985382" y="9648424"/>
            <a:ext cx="2317235" cy="259715"/>
          </a:xfrm>
          <a:prstGeom prst="rect">
            <a:avLst/>
          </a:prstGeom>
        </p:spPr>
        <p:txBody>
          <a:bodyPr anchor="t" rtlCol="false" tIns="0" lIns="0" bIns="0" rIns="0">
            <a:spAutoFit/>
          </a:bodyPr>
          <a:lstStyle/>
          <a:p>
            <a:pPr algn="l">
              <a:lnSpc>
                <a:spcPts val="1960"/>
              </a:lnSpc>
            </a:pPr>
            <a:r>
              <a:rPr lang="en-US" sz="1400">
                <a:solidFill>
                  <a:srgbClr val="000000">
                    <a:alpha val="28627"/>
                  </a:srgbClr>
                </a:solidFill>
                <a:latin typeface="Poppins"/>
                <a:ea typeface="Poppins"/>
                <a:cs typeface="Poppins"/>
                <a:sym typeface="Poppins"/>
              </a:rPr>
              <a:t>recursos-biblicos.com</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802719" y="2753949"/>
            <a:ext cx="6456581" cy="6504351"/>
          </a:xfrm>
          <a:custGeom>
            <a:avLst/>
            <a:gdLst/>
            <a:ahLst/>
            <a:cxnLst/>
            <a:rect r="r" b="b" t="t" l="l"/>
            <a:pathLst>
              <a:path h="6504351" w="6456581">
                <a:moveTo>
                  <a:pt x="0" y="0"/>
                </a:moveTo>
                <a:lnTo>
                  <a:pt x="6456581" y="0"/>
                </a:lnTo>
                <a:lnTo>
                  <a:pt x="6456581" y="6504351"/>
                </a:lnTo>
                <a:lnTo>
                  <a:pt x="0" y="6504351"/>
                </a:lnTo>
                <a:lnTo>
                  <a:pt x="0" y="0"/>
                </a:lnTo>
                <a:close/>
              </a:path>
            </a:pathLst>
          </a:custGeom>
          <a:blipFill>
            <a:blip r:embed="rId2"/>
            <a:stretch>
              <a:fillRect l="-25692" t="0" r="-25692" b="0"/>
            </a:stretch>
          </a:blipFill>
        </p:spPr>
      </p:sp>
      <p:grpSp>
        <p:nvGrpSpPr>
          <p:cNvPr name="Group 3" id="3"/>
          <p:cNvGrpSpPr/>
          <p:nvPr/>
        </p:nvGrpSpPr>
        <p:grpSpPr>
          <a:xfrm rot="0">
            <a:off x="-386332" y="0"/>
            <a:ext cx="2668690" cy="10478178"/>
            <a:chOff x="0" y="0"/>
            <a:chExt cx="702865" cy="2759685"/>
          </a:xfrm>
        </p:grpSpPr>
        <p:sp>
          <p:nvSpPr>
            <p:cNvPr name="Freeform 4" id="4"/>
            <p:cNvSpPr/>
            <p:nvPr/>
          </p:nvSpPr>
          <p:spPr>
            <a:xfrm flipH="false" flipV="false" rot="0">
              <a:off x="0" y="0"/>
              <a:ext cx="702865" cy="2759685"/>
            </a:xfrm>
            <a:custGeom>
              <a:avLst/>
              <a:gdLst/>
              <a:ahLst/>
              <a:cxnLst/>
              <a:rect r="r" b="b" t="t" l="l"/>
              <a:pathLst>
                <a:path h="2759685" w="702865">
                  <a:moveTo>
                    <a:pt x="0" y="0"/>
                  </a:moveTo>
                  <a:lnTo>
                    <a:pt x="702865" y="0"/>
                  </a:lnTo>
                  <a:lnTo>
                    <a:pt x="702865" y="2759685"/>
                  </a:lnTo>
                  <a:lnTo>
                    <a:pt x="0" y="2759685"/>
                  </a:lnTo>
                  <a:close/>
                </a:path>
              </a:pathLst>
            </a:custGeom>
            <a:solidFill>
              <a:srgbClr val="BFBB9D"/>
            </a:solidFill>
          </p:spPr>
        </p:sp>
        <p:sp>
          <p:nvSpPr>
            <p:cNvPr name="TextBox 5" id="5"/>
            <p:cNvSpPr txBox="true"/>
            <p:nvPr/>
          </p:nvSpPr>
          <p:spPr>
            <a:xfrm>
              <a:off x="0" y="-38100"/>
              <a:ext cx="702865" cy="2797785"/>
            </a:xfrm>
            <a:prstGeom prst="rect">
              <a:avLst/>
            </a:prstGeom>
          </p:spPr>
          <p:txBody>
            <a:bodyPr anchor="ctr" rtlCol="false" tIns="50800" lIns="50800" bIns="50800" rIns="50800"/>
            <a:lstStyle/>
            <a:p>
              <a:pPr algn="ctr">
                <a:lnSpc>
                  <a:spcPts val="2659"/>
                </a:lnSpc>
                <a:spcBef>
                  <a:spcPct val="0"/>
                </a:spcBef>
              </a:pPr>
            </a:p>
          </p:txBody>
        </p:sp>
      </p:grpSp>
      <p:sp>
        <p:nvSpPr>
          <p:cNvPr name="TextBox 6" id="6"/>
          <p:cNvSpPr txBox="true"/>
          <p:nvPr/>
        </p:nvSpPr>
        <p:spPr>
          <a:xfrm rot="0">
            <a:off x="2862356" y="771525"/>
            <a:ext cx="14124998" cy="1492249"/>
          </a:xfrm>
          <a:prstGeom prst="rect">
            <a:avLst/>
          </a:prstGeom>
        </p:spPr>
        <p:txBody>
          <a:bodyPr anchor="t" rtlCol="false" tIns="0" lIns="0" bIns="0" rIns="0">
            <a:spAutoFit/>
          </a:bodyPr>
          <a:lstStyle/>
          <a:p>
            <a:pPr algn="l">
              <a:lnSpc>
                <a:spcPts val="11200"/>
              </a:lnSpc>
            </a:pPr>
            <a:r>
              <a:rPr lang="en-US" sz="8000" b="true">
                <a:solidFill>
                  <a:srgbClr val="000000"/>
                </a:solidFill>
                <a:latin typeface="The Seasons Bold"/>
                <a:ea typeface="The Seasons Bold"/>
                <a:cs typeface="The Seasons Bold"/>
                <a:sym typeface="The Seasons Bold"/>
              </a:rPr>
              <a:t>INTERCESIÓN POR SODOMA</a:t>
            </a:r>
          </a:p>
        </p:txBody>
      </p:sp>
      <p:sp>
        <p:nvSpPr>
          <p:cNvPr name="TextBox 7" id="7"/>
          <p:cNvSpPr txBox="true"/>
          <p:nvPr/>
        </p:nvSpPr>
        <p:spPr>
          <a:xfrm rot="0">
            <a:off x="2862356" y="2658699"/>
            <a:ext cx="6281644" cy="6983730"/>
          </a:xfrm>
          <a:prstGeom prst="rect">
            <a:avLst/>
          </a:prstGeom>
        </p:spPr>
        <p:txBody>
          <a:bodyPr anchor="t" rtlCol="false" tIns="0" lIns="0" bIns="0" rIns="0">
            <a:spAutoFit/>
          </a:bodyPr>
          <a:lstStyle/>
          <a:p>
            <a:pPr algn="l">
              <a:lnSpc>
                <a:spcPts val="4620"/>
              </a:lnSpc>
            </a:pPr>
            <a:r>
              <a:rPr lang="en-US" sz="3300">
                <a:solidFill>
                  <a:srgbClr val="000000"/>
                </a:solidFill>
                <a:latin typeface="Poppins"/>
                <a:ea typeface="Poppins"/>
                <a:cs typeface="Poppins"/>
                <a:sym typeface="Poppins"/>
              </a:rPr>
              <a:t>Abraham recordó aquel día en que se atrevió a interceder por una ciudad corrupta. Sabía que Dios es justo, pero también misericordioso. Por eso rogó: «¿Destruirás también al justo con el impío?» (Génesis 18:23). Aprendió que orar por otros lo acercaba al corazón de Dios, quien siempre escucha cuando se pide con amor. </a:t>
            </a:r>
          </a:p>
        </p:txBody>
      </p:sp>
      <p:sp>
        <p:nvSpPr>
          <p:cNvPr name="TextBox 8" id="8"/>
          <p:cNvSpPr txBox="true"/>
          <p:nvPr/>
        </p:nvSpPr>
        <p:spPr>
          <a:xfrm rot="0">
            <a:off x="7985382" y="9648424"/>
            <a:ext cx="2317235" cy="259715"/>
          </a:xfrm>
          <a:prstGeom prst="rect">
            <a:avLst/>
          </a:prstGeom>
        </p:spPr>
        <p:txBody>
          <a:bodyPr anchor="t" rtlCol="false" tIns="0" lIns="0" bIns="0" rIns="0">
            <a:spAutoFit/>
          </a:bodyPr>
          <a:lstStyle/>
          <a:p>
            <a:pPr algn="l">
              <a:lnSpc>
                <a:spcPts val="1960"/>
              </a:lnSpc>
            </a:pPr>
            <a:r>
              <a:rPr lang="en-US" sz="1400">
                <a:solidFill>
                  <a:srgbClr val="000000">
                    <a:alpha val="28627"/>
                  </a:srgbClr>
                </a:solidFill>
                <a:latin typeface="Poppins"/>
                <a:ea typeface="Poppins"/>
                <a:cs typeface="Poppins"/>
                <a:sym typeface="Poppins"/>
              </a:rPr>
              <a:t>recursos-biblicos.com</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69304" y="1727171"/>
            <a:ext cx="6677870" cy="6832657"/>
            <a:chOff x="0" y="0"/>
            <a:chExt cx="1758781" cy="1799548"/>
          </a:xfrm>
        </p:grpSpPr>
        <p:sp>
          <p:nvSpPr>
            <p:cNvPr name="Freeform 3" id="3"/>
            <p:cNvSpPr/>
            <p:nvPr/>
          </p:nvSpPr>
          <p:spPr>
            <a:xfrm flipH="false" flipV="false" rot="0">
              <a:off x="0" y="0"/>
              <a:ext cx="1758780" cy="1799548"/>
            </a:xfrm>
            <a:custGeom>
              <a:avLst/>
              <a:gdLst/>
              <a:ahLst/>
              <a:cxnLst/>
              <a:rect r="r" b="b" t="t" l="l"/>
              <a:pathLst>
                <a:path h="1799548" w="1758780">
                  <a:moveTo>
                    <a:pt x="0" y="0"/>
                  </a:moveTo>
                  <a:lnTo>
                    <a:pt x="1758780" y="0"/>
                  </a:lnTo>
                  <a:lnTo>
                    <a:pt x="1758780" y="1799548"/>
                  </a:lnTo>
                  <a:lnTo>
                    <a:pt x="0" y="1799548"/>
                  </a:lnTo>
                  <a:close/>
                </a:path>
              </a:pathLst>
            </a:custGeom>
            <a:solidFill>
              <a:srgbClr val="BFBB9D"/>
            </a:solidFill>
          </p:spPr>
        </p:sp>
        <p:sp>
          <p:nvSpPr>
            <p:cNvPr name="TextBox 4" id="4"/>
            <p:cNvSpPr txBox="true"/>
            <p:nvPr/>
          </p:nvSpPr>
          <p:spPr>
            <a:xfrm>
              <a:off x="0" y="-38100"/>
              <a:ext cx="1758781" cy="1837648"/>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8671119" y="4617511"/>
            <a:ext cx="8588181" cy="1051979"/>
            <a:chOff x="0" y="0"/>
            <a:chExt cx="2261908" cy="277064"/>
          </a:xfrm>
        </p:grpSpPr>
        <p:sp>
          <p:nvSpPr>
            <p:cNvPr name="Freeform 6" id="6"/>
            <p:cNvSpPr/>
            <p:nvPr/>
          </p:nvSpPr>
          <p:spPr>
            <a:xfrm flipH="false" flipV="false" rot="0">
              <a:off x="0" y="0"/>
              <a:ext cx="2261908" cy="277064"/>
            </a:xfrm>
            <a:custGeom>
              <a:avLst/>
              <a:gdLst/>
              <a:ahLst/>
              <a:cxnLst/>
              <a:rect r="r" b="b" t="t" l="l"/>
              <a:pathLst>
                <a:path h="277064" w="2261908">
                  <a:moveTo>
                    <a:pt x="0" y="0"/>
                  </a:moveTo>
                  <a:lnTo>
                    <a:pt x="2261908" y="0"/>
                  </a:lnTo>
                  <a:lnTo>
                    <a:pt x="2261908" y="277064"/>
                  </a:lnTo>
                  <a:lnTo>
                    <a:pt x="0" y="277064"/>
                  </a:lnTo>
                  <a:close/>
                </a:path>
              </a:pathLst>
            </a:custGeom>
            <a:solidFill>
              <a:srgbClr val="BFBB9D"/>
            </a:solidFill>
          </p:spPr>
        </p:sp>
        <p:sp>
          <p:nvSpPr>
            <p:cNvPr name="TextBox 7" id="7"/>
            <p:cNvSpPr txBox="true"/>
            <p:nvPr/>
          </p:nvSpPr>
          <p:spPr>
            <a:xfrm>
              <a:off x="0" y="-76200"/>
              <a:ext cx="2261908" cy="353264"/>
            </a:xfrm>
            <a:prstGeom prst="rect">
              <a:avLst/>
            </a:prstGeom>
          </p:spPr>
          <p:txBody>
            <a:bodyPr anchor="ctr" rtlCol="false" tIns="50800" lIns="50800" bIns="50800" rIns="50800"/>
            <a:lstStyle/>
            <a:p>
              <a:pPr algn="ctr">
                <a:lnSpc>
                  <a:spcPts val="5599"/>
                </a:lnSpc>
                <a:spcBef>
                  <a:spcPct val="0"/>
                </a:spcBef>
              </a:pPr>
            </a:p>
          </p:txBody>
        </p:sp>
      </p:grpSp>
      <p:sp>
        <p:nvSpPr>
          <p:cNvPr name="Freeform 8" id="8"/>
          <p:cNvSpPr/>
          <p:nvPr/>
        </p:nvSpPr>
        <p:spPr>
          <a:xfrm flipH="false" flipV="false" rot="0">
            <a:off x="10632762" y="6150345"/>
            <a:ext cx="4664895" cy="2909728"/>
          </a:xfrm>
          <a:custGeom>
            <a:avLst/>
            <a:gdLst/>
            <a:ahLst/>
            <a:cxnLst/>
            <a:rect r="r" b="b" t="t" l="l"/>
            <a:pathLst>
              <a:path h="2909728" w="4664895">
                <a:moveTo>
                  <a:pt x="0" y="0"/>
                </a:moveTo>
                <a:lnTo>
                  <a:pt x="4664895" y="0"/>
                </a:lnTo>
                <a:lnTo>
                  <a:pt x="4664895" y="2909728"/>
                </a:lnTo>
                <a:lnTo>
                  <a:pt x="0" y="290972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9" id="9"/>
          <p:cNvSpPr txBox="true"/>
          <p:nvPr/>
        </p:nvSpPr>
        <p:spPr>
          <a:xfrm rot="0">
            <a:off x="1931558" y="3194050"/>
            <a:ext cx="5153362" cy="3603626"/>
          </a:xfrm>
          <a:prstGeom prst="rect">
            <a:avLst/>
          </a:prstGeom>
        </p:spPr>
        <p:txBody>
          <a:bodyPr anchor="t" rtlCol="false" tIns="0" lIns="0" bIns="0" rIns="0">
            <a:spAutoFit/>
          </a:bodyPr>
          <a:lstStyle/>
          <a:p>
            <a:pPr algn="l">
              <a:lnSpc>
                <a:spcPts val="13999"/>
              </a:lnSpc>
            </a:pPr>
            <a:r>
              <a:rPr lang="en-US" sz="9999" b="true">
                <a:solidFill>
                  <a:srgbClr val="000000"/>
                </a:solidFill>
                <a:latin typeface="The Seasons Bold"/>
                <a:ea typeface="The Seasons Bold"/>
                <a:cs typeface="The Seasons Bold"/>
                <a:sym typeface="The Seasons Bold"/>
              </a:rPr>
              <a:t>HIMNO </a:t>
            </a:r>
          </a:p>
          <a:p>
            <a:pPr algn="l">
              <a:lnSpc>
                <a:spcPts val="13999"/>
              </a:lnSpc>
            </a:pPr>
            <a:r>
              <a:rPr lang="en-US" sz="9999" b="true">
                <a:solidFill>
                  <a:srgbClr val="000000"/>
                </a:solidFill>
                <a:latin typeface="The Seasons Bold"/>
                <a:ea typeface="The Seasons Bold"/>
                <a:cs typeface="The Seasons Bold"/>
                <a:sym typeface="The Seasons Bold"/>
              </a:rPr>
              <a:t>INICIAL</a:t>
            </a:r>
          </a:p>
        </p:txBody>
      </p:sp>
      <p:sp>
        <p:nvSpPr>
          <p:cNvPr name="TextBox 10" id="10"/>
          <p:cNvSpPr txBox="true"/>
          <p:nvPr/>
        </p:nvSpPr>
        <p:spPr>
          <a:xfrm rot="0">
            <a:off x="9144000" y="4780303"/>
            <a:ext cx="1234609" cy="717550"/>
          </a:xfrm>
          <a:prstGeom prst="rect">
            <a:avLst/>
          </a:prstGeom>
        </p:spPr>
        <p:txBody>
          <a:bodyPr anchor="t" rtlCol="false" tIns="0" lIns="0" bIns="0" rIns="0">
            <a:spAutoFit/>
          </a:bodyPr>
          <a:lstStyle/>
          <a:p>
            <a:pPr algn="l">
              <a:lnSpc>
                <a:spcPts val="5599"/>
              </a:lnSpc>
            </a:pPr>
            <a:r>
              <a:rPr lang="en-US" sz="3999" b="true">
                <a:solidFill>
                  <a:srgbClr val="000000"/>
                </a:solidFill>
                <a:latin typeface="Poppins Bold"/>
                <a:ea typeface="Poppins Bold"/>
                <a:cs typeface="Poppins Bold"/>
                <a:sym typeface="Poppins Bold"/>
              </a:rPr>
              <a:t>558</a:t>
            </a:r>
          </a:p>
        </p:txBody>
      </p:sp>
      <p:sp>
        <p:nvSpPr>
          <p:cNvPr name="TextBox 11" id="11"/>
          <p:cNvSpPr txBox="true"/>
          <p:nvPr/>
        </p:nvSpPr>
        <p:spPr>
          <a:xfrm rot="0">
            <a:off x="10378609" y="4727575"/>
            <a:ext cx="6533978" cy="717550"/>
          </a:xfrm>
          <a:prstGeom prst="rect">
            <a:avLst/>
          </a:prstGeom>
        </p:spPr>
        <p:txBody>
          <a:bodyPr anchor="t" rtlCol="false" tIns="0" lIns="0" bIns="0" rIns="0">
            <a:spAutoFit/>
          </a:bodyPr>
          <a:lstStyle/>
          <a:p>
            <a:pPr algn="l">
              <a:lnSpc>
                <a:spcPts val="5599"/>
              </a:lnSpc>
            </a:pPr>
            <a:r>
              <a:rPr lang="en-US" sz="3999">
                <a:solidFill>
                  <a:srgbClr val="000000"/>
                </a:solidFill>
                <a:latin typeface="Poppins"/>
                <a:ea typeface="Poppins"/>
                <a:cs typeface="Poppins"/>
                <a:sym typeface="Poppins"/>
              </a:rPr>
              <a:t>“Ama a tus prójimos”</a:t>
            </a:r>
          </a:p>
        </p:txBody>
      </p:sp>
      <p:sp>
        <p:nvSpPr>
          <p:cNvPr name="TextBox 12" id="12"/>
          <p:cNvSpPr txBox="true"/>
          <p:nvPr/>
        </p:nvSpPr>
        <p:spPr>
          <a:xfrm rot="0">
            <a:off x="7985382" y="9648424"/>
            <a:ext cx="2317235" cy="259715"/>
          </a:xfrm>
          <a:prstGeom prst="rect">
            <a:avLst/>
          </a:prstGeom>
        </p:spPr>
        <p:txBody>
          <a:bodyPr anchor="t" rtlCol="false" tIns="0" lIns="0" bIns="0" rIns="0">
            <a:spAutoFit/>
          </a:bodyPr>
          <a:lstStyle/>
          <a:p>
            <a:pPr algn="l">
              <a:lnSpc>
                <a:spcPts val="1960"/>
              </a:lnSpc>
            </a:pPr>
            <a:r>
              <a:rPr lang="en-US" sz="1400">
                <a:solidFill>
                  <a:srgbClr val="000000">
                    <a:alpha val="28627"/>
                  </a:srgbClr>
                </a:solidFill>
                <a:latin typeface="Poppins"/>
                <a:ea typeface="Poppins"/>
                <a:cs typeface="Poppins"/>
                <a:sym typeface="Poppins"/>
              </a:rPr>
              <a:t>recursos-biblicos.com</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1404624" y="2993385"/>
            <a:ext cx="5854676" cy="6504351"/>
          </a:xfrm>
          <a:custGeom>
            <a:avLst/>
            <a:gdLst/>
            <a:ahLst/>
            <a:cxnLst/>
            <a:rect r="r" b="b" t="t" l="l"/>
            <a:pathLst>
              <a:path h="6504351" w="5854676">
                <a:moveTo>
                  <a:pt x="0" y="0"/>
                </a:moveTo>
                <a:lnTo>
                  <a:pt x="5854676" y="0"/>
                </a:lnTo>
                <a:lnTo>
                  <a:pt x="5854676" y="6504351"/>
                </a:lnTo>
                <a:lnTo>
                  <a:pt x="0" y="6504351"/>
                </a:lnTo>
                <a:lnTo>
                  <a:pt x="0" y="0"/>
                </a:lnTo>
                <a:close/>
              </a:path>
            </a:pathLst>
          </a:custGeom>
          <a:blipFill>
            <a:blip r:embed="rId2"/>
            <a:stretch>
              <a:fillRect l="-66948" t="0" r="0" b="0"/>
            </a:stretch>
          </a:blipFill>
        </p:spPr>
      </p:sp>
      <p:grpSp>
        <p:nvGrpSpPr>
          <p:cNvPr name="Group 3" id="3"/>
          <p:cNvGrpSpPr/>
          <p:nvPr/>
        </p:nvGrpSpPr>
        <p:grpSpPr>
          <a:xfrm rot="0">
            <a:off x="-386332" y="0"/>
            <a:ext cx="2668690" cy="10478178"/>
            <a:chOff x="0" y="0"/>
            <a:chExt cx="702865" cy="2759685"/>
          </a:xfrm>
        </p:grpSpPr>
        <p:sp>
          <p:nvSpPr>
            <p:cNvPr name="Freeform 4" id="4"/>
            <p:cNvSpPr/>
            <p:nvPr/>
          </p:nvSpPr>
          <p:spPr>
            <a:xfrm flipH="false" flipV="false" rot="0">
              <a:off x="0" y="0"/>
              <a:ext cx="702865" cy="2759685"/>
            </a:xfrm>
            <a:custGeom>
              <a:avLst/>
              <a:gdLst/>
              <a:ahLst/>
              <a:cxnLst/>
              <a:rect r="r" b="b" t="t" l="l"/>
              <a:pathLst>
                <a:path h="2759685" w="702865">
                  <a:moveTo>
                    <a:pt x="0" y="0"/>
                  </a:moveTo>
                  <a:lnTo>
                    <a:pt x="702865" y="0"/>
                  </a:lnTo>
                  <a:lnTo>
                    <a:pt x="702865" y="2759685"/>
                  </a:lnTo>
                  <a:lnTo>
                    <a:pt x="0" y="2759685"/>
                  </a:lnTo>
                  <a:close/>
                </a:path>
              </a:pathLst>
            </a:custGeom>
            <a:solidFill>
              <a:srgbClr val="BFBB9D"/>
            </a:solidFill>
          </p:spPr>
        </p:sp>
        <p:sp>
          <p:nvSpPr>
            <p:cNvPr name="TextBox 5" id="5"/>
            <p:cNvSpPr txBox="true"/>
            <p:nvPr/>
          </p:nvSpPr>
          <p:spPr>
            <a:xfrm>
              <a:off x="0" y="-38100"/>
              <a:ext cx="702865" cy="2797785"/>
            </a:xfrm>
            <a:prstGeom prst="rect">
              <a:avLst/>
            </a:prstGeom>
          </p:spPr>
          <p:txBody>
            <a:bodyPr anchor="ctr" rtlCol="false" tIns="50800" lIns="50800" bIns="50800" rIns="50800"/>
            <a:lstStyle/>
            <a:p>
              <a:pPr algn="ctr">
                <a:lnSpc>
                  <a:spcPts val="2659"/>
                </a:lnSpc>
                <a:spcBef>
                  <a:spcPct val="0"/>
                </a:spcBef>
              </a:pPr>
            </a:p>
          </p:txBody>
        </p:sp>
      </p:grpSp>
      <p:sp>
        <p:nvSpPr>
          <p:cNvPr name="TextBox 6" id="6"/>
          <p:cNvSpPr txBox="true"/>
          <p:nvPr/>
        </p:nvSpPr>
        <p:spPr>
          <a:xfrm rot="0">
            <a:off x="2862356" y="847725"/>
            <a:ext cx="14124998" cy="2145660"/>
          </a:xfrm>
          <a:prstGeom prst="rect">
            <a:avLst/>
          </a:prstGeom>
        </p:spPr>
        <p:txBody>
          <a:bodyPr anchor="t" rtlCol="false" tIns="0" lIns="0" bIns="0" rIns="0">
            <a:spAutoFit/>
          </a:bodyPr>
          <a:lstStyle/>
          <a:p>
            <a:pPr algn="l">
              <a:lnSpc>
                <a:spcPts val="8260"/>
              </a:lnSpc>
            </a:pPr>
            <a:r>
              <a:rPr lang="en-US" sz="5900" b="true">
                <a:solidFill>
                  <a:srgbClr val="000000"/>
                </a:solidFill>
                <a:latin typeface="The Seasons Bold"/>
                <a:ea typeface="The Seasons Bold"/>
                <a:cs typeface="The Seasons Bold"/>
                <a:sym typeface="The Seasons Bold"/>
              </a:rPr>
              <a:t>ORACIÓN INTERCESORA POR EL PUEBLO</a:t>
            </a:r>
          </a:p>
        </p:txBody>
      </p:sp>
      <p:sp>
        <p:nvSpPr>
          <p:cNvPr name="TextBox 7" id="7"/>
          <p:cNvSpPr txBox="true"/>
          <p:nvPr/>
        </p:nvSpPr>
        <p:spPr>
          <a:xfrm rot="0">
            <a:off x="2862356" y="3436620"/>
            <a:ext cx="6445800" cy="5821680"/>
          </a:xfrm>
          <a:prstGeom prst="rect">
            <a:avLst/>
          </a:prstGeom>
        </p:spPr>
        <p:txBody>
          <a:bodyPr anchor="t" rtlCol="false" tIns="0" lIns="0" bIns="0" rIns="0">
            <a:spAutoFit/>
          </a:bodyPr>
          <a:lstStyle/>
          <a:p>
            <a:pPr algn="l">
              <a:lnSpc>
                <a:spcPts val="4620"/>
              </a:lnSpc>
            </a:pPr>
            <a:r>
              <a:rPr lang="en-US" sz="3300">
                <a:solidFill>
                  <a:srgbClr val="000000"/>
                </a:solidFill>
                <a:latin typeface="Poppins"/>
                <a:ea typeface="Poppins"/>
                <a:cs typeface="Poppins"/>
                <a:sym typeface="Poppins"/>
              </a:rPr>
              <a:t>Elías, profeta del Dios viviente, vivió en un tiempo en el que Israel había dejado de orar para seguir a los baales. Por ello, subió al monte Carmelo y, ante todo el pueblo, elevó una oración intercesora. El contenido de este clamor se encuentra en </a:t>
            </a:r>
            <a:r>
              <a:rPr lang="en-US" sz="3300" b="true">
                <a:solidFill>
                  <a:srgbClr val="000000"/>
                </a:solidFill>
                <a:latin typeface="Poppins Bold"/>
                <a:ea typeface="Poppins Bold"/>
                <a:cs typeface="Poppins Bold"/>
                <a:sym typeface="Poppins Bold"/>
              </a:rPr>
              <a:t>1 Reyes 18:37, donde se lee:</a:t>
            </a:r>
          </a:p>
        </p:txBody>
      </p:sp>
      <p:sp>
        <p:nvSpPr>
          <p:cNvPr name="TextBox 8" id="8"/>
          <p:cNvSpPr txBox="true"/>
          <p:nvPr/>
        </p:nvSpPr>
        <p:spPr>
          <a:xfrm rot="0">
            <a:off x="7985382" y="9648424"/>
            <a:ext cx="2317235" cy="259715"/>
          </a:xfrm>
          <a:prstGeom prst="rect">
            <a:avLst/>
          </a:prstGeom>
        </p:spPr>
        <p:txBody>
          <a:bodyPr anchor="t" rtlCol="false" tIns="0" lIns="0" bIns="0" rIns="0">
            <a:spAutoFit/>
          </a:bodyPr>
          <a:lstStyle/>
          <a:p>
            <a:pPr algn="l">
              <a:lnSpc>
                <a:spcPts val="1960"/>
              </a:lnSpc>
            </a:pPr>
            <a:r>
              <a:rPr lang="en-US" sz="1400">
                <a:solidFill>
                  <a:srgbClr val="000000">
                    <a:alpha val="28627"/>
                  </a:srgbClr>
                </a:solidFill>
                <a:latin typeface="Poppins"/>
                <a:ea typeface="Poppins"/>
                <a:cs typeface="Poppins"/>
                <a:sym typeface="Poppins"/>
              </a:rPr>
              <a:t>recursos-biblicos.com</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804181" y="2745186"/>
            <a:ext cx="8169658" cy="4796627"/>
            <a:chOff x="0" y="0"/>
            <a:chExt cx="2151679" cy="1263309"/>
          </a:xfrm>
        </p:grpSpPr>
        <p:sp>
          <p:nvSpPr>
            <p:cNvPr name="Freeform 3" id="3"/>
            <p:cNvSpPr/>
            <p:nvPr/>
          </p:nvSpPr>
          <p:spPr>
            <a:xfrm flipH="false" flipV="false" rot="0">
              <a:off x="0" y="0"/>
              <a:ext cx="2151679" cy="1263309"/>
            </a:xfrm>
            <a:custGeom>
              <a:avLst/>
              <a:gdLst/>
              <a:ahLst/>
              <a:cxnLst/>
              <a:rect r="r" b="b" t="t" l="l"/>
              <a:pathLst>
                <a:path h="1263309" w="2151679">
                  <a:moveTo>
                    <a:pt x="0" y="0"/>
                  </a:moveTo>
                  <a:lnTo>
                    <a:pt x="2151679" y="0"/>
                  </a:lnTo>
                  <a:lnTo>
                    <a:pt x="2151679" y="1263309"/>
                  </a:lnTo>
                  <a:lnTo>
                    <a:pt x="0" y="1263309"/>
                  </a:lnTo>
                  <a:close/>
                </a:path>
              </a:pathLst>
            </a:custGeom>
            <a:solidFill>
              <a:srgbClr val="BFBB9D"/>
            </a:solidFill>
          </p:spPr>
        </p:sp>
        <p:sp>
          <p:nvSpPr>
            <p:cNvPr name="TextBox 4" id="4"/>
            <p:cNvSpPr txBox="true"/>
            <p:nvPr/>
          </p:nvSpPr>
          <p:spPr>
            <a:xfrm>
              <a:off x="0" y="-38100"/>
              <a:ext cx="2151679" cy="1301409"/>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9249073" y="3170250"/>
            <a:ext cx="647791" cy="474654"/>
          </a:xfrm>
          <a:custGeom>
            <a:avLst/>
            <a:gdLst/>
            <a:ahLst/>
            <a:cxnLst/>
            <a:rect r="r" b="b" t="t" l="l"/>
            <a:pathLst>
              <a:path h="474654" w="647791">
                <a:moveTo>
                  <a:pt x="0" y="0"/>
                </a:moveTo>
                <a:lnTo>
                  <a:pt x="647791" y="0"/>
                </a:lnTo>
                <a:lnTo>
                  <a:pt x="647791" y="474654"/>
                </a:lnTo>
                <a:lnTo>
                  <a:pt x="0" y="47465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1262798" y="3816350"/>
            <a:ext cx="6316426" cy="2720974"/>
          </a:xfrm>
          <a:prstGeom prst="rect">
            <a:avLst/>
          </a:prstGeom>
        </p:spPr>
        <p:txBody>
          <a:bodyPr anchor="t" rtlCol="false" tIns="0" lIns="0" bIns="0" rIns="0">
            <a:spAutoFit/>
          </a:bodyPr>
          <a:lstStyle/>
          <a:p>
            <a:pPr algn="l">
              <a:lnSpc>
                <a:spcPts val="9999"/>
              </a:lnSpc>
            </a:pPr>
            <a:r>
              <a:rPr lang="en-US" sz="9999" b="true">
                <a:solidFill>
                  <a:srgbClr val="000000"/>
                </a:solidFill>
                <a:latin typeface="The Seasons Bold"/>
                <a:ea typeface="The Seasons Bold"/>
                <a:cs typeface="The Seasons Bold"/>
                <a:sym typeface="The Seasons Bold"/>
              </a:rPr>
              <a:t>LECTURA </a:t>
            </a:r>
          </a:p>
          <a:p>
            <a:pPr algn="l">
              <a:lnSpc>
                <a:spcPts val="9999"/>
              </a:lnSpc>
            </a:pPr>
            <a:r>
              <a:rPr lang="en-US" sz="9999" b="true">
                <a:solidFill>
                  <a:srgbClr val="000000"/>
                </a:solidFill>
                <a:latin typeface="The Seasons Bold"/>
                <a:ea typeface="The Seasons Bold"/>
                <a:cs typeface="The Seasons Bold"/>
                <a:sym typeface="The Seasons Bold"/>
              </a:rPr>
              <a:t>BIBLICA</a:t>
            </a:r>
          </a:p>
        </p:txBody>
      </p:sp>
      <p:sp>
        <p:nvSpPr>
          <p:cNvPr name="TextBox 7" id="7"/>
          <p:cNvSpPr txBox="true"/>
          <p:nvPr/>
        </p:nvSpPr>
        <p:spPr>
          <a:xfrm rot="0">
            <a:off x="9249073" y="3973431"/>
            <a:ext cx="7279872" cy="2916555"/>
          </a:xfrm>
          <a:prstGeom prst="rect">
            <a:avLst/>
          </a:prstGeom>
        </p:spPr>
        <p:txBody>
          <a:bodyPr anchor="t" rtlCol="false" tIns="0" lIns="0" bIns="0" rIns="0">
            <a:spAutoFit/>
          </a:bodyPr>
          <a:lstStyle/>
          <a:p>
            <a:pPr algn="l">
              <a:lnSpc>
                <a:spcPts val="4620"/>
              </a:lnSpc>
            </a:pPr>
            <a:r>
              <a:rPr lang="en-US" sz="3300">
                <a:solidFill>
                  <a:srgbClr val="000000"/>
                </a:solidFill>
                <a:latin typeface="Poppins"/>
                <a:ea typeface="Poppins"/>
                <a:cs typeface="Poppins"/>
                <a:sym typeface="Poppins"/>
              </a:rPr>
              <a:t>«Respóndeme, Jehová, respóndeme, para que conozca este pueblo que tú, Jehová, eres el Dios, y que tú haces que su corazón se vuelva a ti».</a:t>
            </a:r>
          </a:p>
        </p:txBody>
      </p:sp>
      <p:sp>
        <p:nvSpPr>
          <p:cNvPr name="TextBox 8" id="8"/>
          <p:cNvSpPr txBox="true"/>
          <p:nvPr/>
        </p:nvSpPr>
        <p:spPr>
          <a:xfrm rot="0">
            <a:off x="7985382" y="9648424"/>
            <a:ext cx="2317235" cy="259715"/>
          </a:xfrm>
          <a:prstGeom prst="rect">
            <a:avLst/>
          </a:prstGeom>
        </p:spPr>
        <p:txBody>
          <a:bodyPr anchor="t" rtlCol="false" tIns="0" lIns="0" bIns="0" rIns="0">
            <a:spAutoFit/>
          </a:bodyPr>
          <a:lstStyle/>
          <a:p>
            <a:pPr algn="l">
              <a:lnSpc>
                <a:spcPts val="1960"/>
              </a:lnSpc>
            </a:pPr>
            <a:r>
              <a:rPr lang="en-US" sz="1400">
                <a:solidFill>
                  <a:srgbClr val="000000">
                    <a:alpha val="28627"/>
                  </a:srgbClr>
                </a:solidFill>
                <a:latin typeface="Poppins"/>
                <a:ea typeface="Poppins"/>
                <a:cs typeface="Poppins"/>
                <a:sym typeface="Poppins"/>
              </a:rPr>
              <a:t>recursos-biblicos.com</a:t>
            </a:r>
          </a:p>
        </p:txBody>
      </p:sp>
    </p:spTree>
  </p:cSld>
  <p:clrMapOvr>
    <a:masterClrMapping/>
  </p:clrMapOvr>
</p:sld>
</file>

<file path=ppt/slides/slide7.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0" y="0"/>
            <a:ext cx="18288000" cy="3794759"/>
            <a:chOff x="0" y="0"/>
            <a:chExt cx="4816593" cy="999443"/>
          </a:xfrm>
        </p:grpSpPr>
        <p:sp>
          <p:nvSpPr>
            <p:cNvPr name="Freeform 3" id="3"/>
            <p:cNvSpPr/>
            <p:nvPr/>
          </p:nvSpPr>
          <p:spPr>
            <a:xfrm flipH="false" flipV="false" rot="0">
              <a:off x="0" y="0"/>
              <a:ext cx="4816592" cy="999443"/>
            </a:xfrm>
            <a:custGeom>
              <a:avLst/>
              <a:gdLst/>
              <a:ahLst/>
              <a:cxnLst/>
              <a:rect r="r" b="b" t="t" l="l"/>
              <a:pathLst>
                <a:path h="999443" w="4816592">
                  <a:moveTo>
                    <a:pt x="0" y="0"/>
                  </a:moveTo>
                  <a:lnTo>
                    <a:pt x="4816592" y="0"/>
                  </a:lnTo>
                  <a:lnTo>
                    <a:pt x="4816592" y="999443"/>
                  </a:lnTo>
                  <a:lnTo>
                    <a:pt x="0" y="999443"/>
                  </a:lnTo>
                  <a:close/>
                </a:path>
              </a:pathLst>
            </a:custGeom>
            <a:solidFill>
              <a:srgbClr val="BFBB9D"/>
            </a:solidFill>
          </p:spPr>
        </p:sp>
        <p:sp>
          <p:nvSpPr>
            <p:cNvPr name="TextBox 4" id="4"/>
            <p:cNvSpPr txBox="true"/>
            <p:nvPr/>
          </p:nvSpPr>
          <p:spPr>
            <a:xfrm>
              <a:off x="0" y="-38100"/>
              <a:ext cx="4816593" cy="1037543"/>
            </a:xfrm>
            <a:prstGeom prst="rect">
              <a:avLst/>
            </a:prstGeom>
          </p:spPr>
          <p:txBody>
            <a:bodyPr anchor="ctr" rtlCol="false" tIns="50800" lIns="50800" bIns="50800" rIns="50800"/>
            <a:lstStyle/>
            <a:p>
              <a:pPr algn="ctr">
                <a:lnSpc>
                  <a:spcPts val="2659"/>
                </a:lnSpc>
                <a:spcBef>
                  <a:spcPct val="0"/>
                </a:spcBef>
              </a:pPr>
            </a:p>
          </p:txBody>
        </p:sp>
      </p:grpSp>
      <p:sp>
        <p:nvSpPr>
          <p:cNvPr name="TextBox 5" id="5"/>
          <p:cNvSpPr txBox="true"/>
          <p:nvPr/>
        </p:nvSpPr>
        <p:spPr>
          <a:xfrm rot="0">
            <a:off x="1028700" y="833754"/>
            <a:ext cx="16230600" cy="1831976"/>
          </a:xfrm>
          <a:prstGeom prst="rect">
            <a:avLst/>
          </a:prstGeom>
        </p:spPr>
        <p:txBody>
          <a:bodyPr anchor="t" rtlCol="false" tIns="0" lIns="0" bIns="0" rIns="0">
            <a:spAutoFit/>
          </a:bodyPr>
          <a:lstStyle/>
          <a:p>
            <a:pPr algn="ctr">
              <a:lnSpc>
                <a:spcPts val="13999"/>
              </a:lnSpc>
            </a:pPr>
            <a:r>
              <a:rPr lang="en-US" b="true" sz="9999">
                <a:solidFill>
                  <a:srgbClr val="000000"/>
                </a:solidFill>
                <a:latin typeface="The Seasons Bold"/>
                <a:ea typeface="The Seasons Bold"/>
                <a:cs typeface="The Seasons Bold"/>
                <a:sym typeface="The Seasons Bold"/>
              </a:rPr>
              <a:t>ORACIÓN</a:t>
            </a:r>
          </a:p>
        </p:txBody>
      </p:sp>
      <p:sp>
        <p:nvSpPr>
          <p:cNvPr name="TextBox 6" id="6"/>
          <p:cNvSpPr txBox="true"/>
          <p:nvPr/>
        </p:nvSpPr>
        <p:spPr>
          <a:xfrm rot="0">
            <a:off x="2603903" y="5048250"/>
            <a:ext cx="11892105" cy="3497580"/>
          </a:xfrm>
          <a:prstGeom prst="rect">
            <a:avLst/>
          </a:prstGeom>
        </p:spPr>
        <p:txBody>
          <a:bodyPr anchor="t" rtlCol="false" tIns="0" lIns="0" bIns="0" rIns="0">
            <a:spAutoFit/>
          </a:bodyPr>
          <a:lstStyle/>
          <a:p>
            <a:pPr algn="l">
              <a:lnSpc>
                <a:spcPts val="4620"/>
              </a:lnSpc>
            </a:pPr>
            <a:r>
              <a:rPr lang="en-US" sz="3300">
                <a:solidFill>
                  <a:srgbClr val="000000"/>
                </a:solidFill>
                <a:latin typeface="Poppins"/>
                <a:ea typeface="Poppins"/>
                <a:cs typeface="Poppins"/>
                <a:sym typeface="Poppins"/>
              </a:rPr>
              <a:t>Tras su petición, descendió fuego del cielo. El profeta no oró por beneficio propio, sino por un pueblo descarriado. En la actualidad, su historia es una invitación a orar para pedir que Dios avive la fe, restaure los hogares alejados y encienda nuevamente el fuego del Espíritu Santo en su iglesia.</a:t>
            </a:r>
          </a:p>
        </p:txBody>
      </p:sp>
      <p:sp>
        <p:nvSpPr>
          <p:cNvPr name="TextBox 7" id="7"/>
          <p:cNvSpPr txBox="true"/>
          <p:nvPr/>
        </p:nvSpPr>
        <p:spPr>
          <a:xfrm rot="0">
            <a:off x="7985382" y="9648424"/>
            <a:ext cx="2317235" cy="259715"/>
          </a:xfrm>
          <a:prstGeom prst="rect">
            <a:avLst/>
          </a:prstGeom>
        </p:spPr>
        <p:txBody>
          <a:bodyPr anchor="t" rtlCol="false" tIns="0" lIns="0" bIns="0" rIns="0">
            <a:spAutoFit/>
          </a:bodyPr>
          <a:lstStyle/>
          <a:p>
            <a:pPr algn="l">
              <a:lnSpc>
                <a:spcPts val="1960"/>
              </a:lnSpc>
            </a:pPr>
            <a:r>
              <a:rPr lang="en-US" sz="1400">
                <a:solidFill>
                  <a:srgbClr val="000000">
                    <a:alpha val="28627"/>
                  </a:srgbClr>
                </a:solidFill>
                <a:latin typeface="Poppins"/>
                <a:ea typeface="Poppins"/>
                <a:cs typeface="Poppins"/>
                <a:sym typeface="Poppins"/>
              </a:rPr>
              <a:t>recursos-biblicos.com</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1404624" y="2993385"/>
            <a:ext cx="5854676" cy="6504351"/>
          </a:xfrm>
          <a:custGeom>
            <a:avLst/>
            <a:gdLst/>
            <a:ahLst/>
            <a:cxnLst/>
            <a:rect r="r" b="b" t="t" l="l"/>
            <a:pathLst>
              <a:path h="6504351" w="5854676">
                <a:moveTo>
                  <a:pt x="0" y="0"/>
                </a:moveTo>
                <a:lnTo>
                  <a:pt x="5854676" y="0"/>
                </a:lnTo>
                <a:lnTo>
                  <a:pt x="5854676" y="6504351"/>
                </a:lnTo>
                <a:lnTo>
                  <a:pt x="0" y="6504351"/>
                </a:lnTo>
                <a:lnTo>
                  <a:pt x="0" y="0"/>
                </a:lnTo>
                <a:close/>
              </a:path>
            </a:pathLst>
          </a:custGeom>
          <a:blipFill>
            <a:blip r:embed="rId2"/>
            <a:stretch>
              <a:fillRect l="-51838" t="0" r="-51838" b="0"/>
            </a:stretch>
          </a:blipFill>
        </p:spPr>
      </p:sp>
      <p:grpSp>
        <p:nvGrpSpPr>
          <p:cNvPr name="Group 3" id="3"/>
          <p:cNvGrpSpPr/>
          <p:nvPr/>
        </p:nvGrpSpPr>
        <p:grpSpPr>
          <a:xfrm rot="0">
            <a:off x="-386332" y="0"/>
            <a:ext cx="2668690" cy="10478178"/>
            <a:chOff x="0" y="0"/>
            <a:chExt cx="702865" cy="2759685"/>
          </a:xfrm>
        </p:grpSpPr>
        <p:sp>
          <p:nvSpPr>
            <p:cNvPr name="Freeform 4" id="4"/>
            <p:cNvSpPr/>
            <p:nvPr/>
          </p:nvSpPr>
          <p:spPr>
            <a:xfrm flipH="false" flipV="false" rot="0">
              <a:off x="0" y="0"/>
              <a:ext cx="702865" cy="2759685"/>
            </a:xfrm>
            <a:custGeom>
              <a:avLst/>
              <a:gdLst/>
              <a:ahLst/>
              <a:cxnLst/>
              <a:rect r="r" b="b" t="t" l="l"/>
              <a:pathLst>
                <a:path h="2759685" w="702865">
                  <a:moveTo>
                    <a:pt x="0" y="0"/>
                  </a:moveTo>
                  <a:lnTo>
                    <a:pt x="702865" y="0"/>
                  </a:lnTo>
                  <a:lnTo>
                    <a:pt x="702865" y="2759685"/>
                  </a:lnTo>
                  <a:lnTo>
                    <a:pt x="0" y="2759685"/>
                  </a:lnTo>
                  <a:close/>
                </a:path>
              </a:pathLst>
            </a:custGeom>
            <a:solidFill>
              <a:srgbClr val="BFBB9D"/>
            </a:solidFill>
          </p:spPr>
        </p:sp>
        <p:sp>
          <p:nvSpPr>
            <p:cNvPr name="TextBox 5" id="5"/>
            <p:cNvSpPr txBox="true"/>
            <p:nvPr/>
          </p:nvSpPr>
          <p:spPr>
            <a:xfrm>
              <a:off x="0" y="-38100"/>
              <a:ext cx="702865" cy="2797785"/>
            </a:xfrm>
            <a:prstGeom prst="rect">
              <a:avLst/>
            </a:prstGeom>
          </p:spPr>
          <p:txBody>
            <a:bodyPr anchor="ctr" rtlCol="false" tIns="50800" lIns="50800" bIns="50800" rIns="50800"/>
            <a:lstStyle/>
            <a:p>
              <a:pPr algn="ctr">
                <a:lnSpc>
                  <a:spcPts val="2659"/>
                </a:lnSpc>
                <a:spcBef>
                  <a:spcPct val="0"/>
                </a:spcBef>
              </a:pPr>
            </a:p>
          </p:txBody>
        </p:sp>
      </p:grpSp>
      <p:sp>
        <p:nvSpPr>
          <p:cNvPr name="TextBox 6" id="6"/>
          <p:cNvSpPr txBox="true"/>
          <p:nvPr/>
        </p:nvSpPr>
        <p:spPr>
          <a:xfrm rot="0">
            <a:off x="2862356" y="847725"/>
            <a:ext cx="14124998" cy="1088385"/>
          </a:xfrm>
          <a:prstGeom prst="rect">
            <a:avLst/>
          </a:prstGeom>
        </p:spPr>
        <p:txBody>
          <a:bodyPr anchor="t" rtlCol="false" tIns="0" lIns="0" bIns="0" rIns="0">
            <a:spAutoFit/>
          </a:bodyPr>
          <a:lstStyle/>
          <a:p>
            <a:pPr algn="l">
              <a:lnSpc>
                <a:spcPts val="8260"/>
              </a:lnSpc>
            </a:pPr>
            <a:r>
              <a:rPr lang="en-US" sz="5900" b="true">
                <a:solidFill>
                  <a:srgbClr val="000000"/>
                </a:solidFill>
                <a:latin typeface="The Seasons Bold"/>
                <a:ea typeface="The Seasons Bold"/>
                <a:cs typeface="The Seasons Bold"/>
                <a:sym typeface="The Seasons Bold"/>
              </a:rPr>
              <a:t>INTERCESIÓN POR SU PUEBLO</a:t>
            </a:r>
          </a:p>
        </p:txBody>
      </p:sp>
      <p:sp>
        <p:nvSpPr>
          <p:cNvPr name="TextBox 7" id="7"/>
          <p:cNvSpPr txBox="true"/>
          <p:nvPr/>
        </p:nvSpPr>
        <p:spPr>
          <a:xfrm rot="0">
            <a:off x="2862356" y="3436620"/>
            <a:ext cx="6445800" cy="5821680"/>
          </a:xfrm>
          <a:prstGeom prst="rect">
            <a:avLst/>
          </a:prstGeom>
        </p:spPr>
        <p:txBody>
          <a:bodyPr anchor="t" rtlCol="false" tIns="0" lIns="0" bIns="0" rIns="0">
            <a:spAutoFit/>
          </a:bodyPr>
          <a:lstStyle/>
          <a:p>
            <a:pPr algn="l">
              <a:lnSpc>
                <a:spcPts val="4620"/>
              </a:lnSpc>
            </a:pPr>
            <a:r>
              <a:rPr lang="en-US" sz="3300">
                <a:solidFill>
                  <a:srgbClr val="000000"/>
                </a:solidFill>
                <a:latin typeface="Poppins"/>
                <a:ea typeface="Poppins"/>
                <a:cs typeface="Poppins"/>
                <a:sym typeface="Poppins"/>
              </a:rPr>
              <a:t>Ella es Ester, reina de Persia, pero antes que reina, es sierva del Altísimo. Cuando su pueblo fue amenazado, decidió presentarse ante el rey sin ser llamada, diciendo: «Si perezco, que perezca» (Ester 4: 16). Antes de entrar, pidió ayuno y oración. Dios le dio valor y salvó a</a:t>
            </a:r>
            <a:r>
              <a:rPr lang="en-US" sz="3300">
                <a:solidFill>
                  <a:srgbClr val="000000"/>
                </a:solidFill>
                <a:latin typeface="Poppins"/>
                <a:ea typeface="Poppins"/>
                <a:cs typeface="Poppins"/>
                <a:sym typeface="Poppins"/>
              </a:rPr>
              <a:t> s</a:t>
            </a:r>
            <a:r>
              <a:rPr lang="en-US" sz="3300">
                <a:solidFill>
                  <a:srgbClr val="000000"/>
                </a:solidFill>
                <a:latin typeface="Poppins"/>
                <a:ea typeface="Poppins"/>
                <a:cs typeface="Poppins"/>
                <a:sym typeface="Poppins"/>
              </a:rPr>
              <a:t>u</a:t>
            </a:r>
            <a:r>
              <a:rPr lang="en-US" sz="3300">
                <a:solidFill>
                  <a:srgbClr val="000000"/>
                </a:solidFill>
                <a:latin typeface="Poppins"/>
                <a:ea typeface="Poppins"/>
                <a:cs typeface="Poppins"/>
                <a:sym typeface="Poppins"/>
              </a:rPr>
              <a:t> </a:t>
            </a:r>
            <a:r>
              <a:rPr lang="en-US" sz="3300">
                <a:solidFill>
                  <a:srgbClr val="000000"/>
                </a:solidFill>
                <a:latin typeface="Poppins"/>
                <a:ea typeface="Poppins"/>
                <a:cs typeface="Poppins"/>
                <a:sym typeface="Poppins"/>
              </a:rPr>
              <a:t>pu</a:t>
            </a:r>
            <a:r>
              <a:rPr lang="en-US" sz="3300">
                <a:solidFill>
                  <a:srgbClr val="000000"/>
                </a:solidFill>
                <a:latin typeface="Poppins"/>
                <a:ea typeface="Poppins"/>
                <a:cs typeface="Poppins"/>
                <a:sym typeface="Poppins"/>
              </a:rPr>
              <a:t>e</a:t>
            </a:r>
            <a:r>
              <a:rPr lang="en-US" sz="3300">
                <a:solidFill>
                  <a:srgbClr val="000000"/>
                </a:solidFill>
                <a:latin typeface="Poppins"/>
                <a:ea typeface="Poppins"/>
                <a:cs typeface="Poppins"/>
                <a:sym typeface="Poppins"/>
              </a:rPr>
              <a:t>b</a:t>
            </a:r>
            <a:r>
              <a:rPr lang="en-US" sz="3300">
                <a:solidFill>
                  <a:srgbClr val="000000"/>
                </a:solidFill>
                <a:latin typeface="Poppins"/>
                <a:ea typeface="Poppins"/>
                <a:cs typeface="Poppins"/>
                <a:sym typeface="Poppins"/>
              </a:rPr>
              <a:t>l</a:t>
            </a:r>
            <a:r>
              <a:rPr lang="en-US" sz="3300">
                <a:solidFill>
                  <a:srgbClr val="000000"/>
                </a:solidFill>
                <a:latin typeface="Poppins"/>
                <a:ea typeface="Poppins"/>
                <a:cs typeface="Poppins"/>
                <a:sym typeface="Poppins"/>
              </a:rPr>
              <a:t>o.</a:t>
            </a:r>
          </a:p>
        </p:txBody>
      </p:sp>
      <p:sp>
        <p:nvSpPr>
          <p:cNvPr name="TextBox 8" id="8"/>
          <p:cNvSpPr txBox="true"/>
          <p:nvPr/>
        </p:nvSpPr>
        <p:spPr>
          <a:xfrm rot="0">
            <a:off x="7985382" y="9648424"/>
            <a:ext cx="2317235" cy="259715"/>
          </a:xfrm>
          <a:prstGeom prst="rect">
            <a:avLst/>
          </a:prstGeom>
        </p:spPr>
        <p:txBody>
          <a:bodyPr anchor="t" rtlCol="false" tIns="0" lIns="0" bIns="0" rIns="0">
            <a:spAutoFit/>
          </a:bodyPr>
          <a:lstStyle/>
          <a:p>
            <a:pPr algn="l">
              <a:lnSpc>
                <a:spcPts val="1960"/>
              </a:lnSpc>
            </a:pPr>
            <a:r>
              <a:rPr lang="en-US" sz="1400">
                <a:solidFill>
                  <a:srgbClr val="000000">
                    <a:alpha val="28627"/>
                  </a:srgbClr>
                </a:solidFill>
                <a:latin typeface="Poppins"/>
                <a:ea typeface="Poppins"/>
                <a:cs typeface="Poppins"/>
                <a:sym typeface="Poppins"/>
              </a:rPr>
              <a:t>recursos-biblicos.com</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69304" y="1727171"/>
            <a:ext cx="16417790" cy="6832657"/>
            <a:chOff x="0" y="0"/>
            <a:chExt cx="4324027" cy="1799548"/>
          </a:xfrm>
        </p:grpSpPr>
        <p:sp>
          <p:nvSpPr>
            <p:cNvPr name="Freeform 3" id="3"/>
            <p:cNvSpPr/>
            <p:nvPr/>
          </p:nvSpPr>
          <p:spPr>
            <a:xfrm flipH="false" flipV="false" rot="0">
              <a:off x="0" y="0"/>
              <a:ext cx="4324027" cy="1799548"/>
            </a:xfrm>
            <a:custGeom>
              <a:avLst/>
              <a:gdLst/>
              <a:ahLst/>
              <a:cxnLst/>
              <a:rect r="r" b="b" t="t" l="l"/>
              <a:pathLst>
                <a:path h="1799548" w="4324027">
                  <a:moveTo>
                    <a:pt x="0" y="0"/>
                  </a:moveTo>
                  <a:lnTo>
                    <a:pt x="4324027" y="0"/>
                  </a:lnTo>
                  <a:lnTo>
                    <a:pt x="4324027" y="1799548"/>
                  </a:lnTo>
                  <a:lnTo>
                    <a:pt x="0" y="1799548"/>
                  </a:lnTo>
                  <a:close/>
                </a:path>
              </a:pathLst>
            </a:custGeom>
            <a:solidFill>
              <a:srgbClr val="BFBB9D"/>
            </a:solidFill>
          </p:spPr>
        </p:sp>
        <p:sp>
          <p:nvSpPr>
            <p:cNvPr name="TextBox 4" id="4"/>
            <p:cNvSpPr txBox="true"/>
            <p:nvPr/>
          </p:nvSpPr>
          <p:spPr>
            <a:xfrm>
              <a:off x="0" y="-38100"/>
              <a:ext cx="4324027" cy="1837648"/>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7262981" y="7605209"/>
            <a:ext cx="4664895" cy="2909728"/>
          </a:xfrm>
          <a:custGeom>
            <a:avLst/>
            <a:gdLst/>
            <a:ahLst/>
            <a:cxnLst/>
            <a:rect r="r" b="b" t="t" l="l"/>
            <a:pathLst>
              <a:path h="2909728" w="4664895">
                <a:moveTo>
                  <a:pt x="0" y="0"/>
                </a:moveTo>
                <a:lnTo>
                  <a:pt x="4664895" y="0"/>
                </a:lnTo>
                <a:lnTo>
                  <a:pt x="4664895" y="2909728"/>
                </a:lnTo>
                <a:lnTo>
                  <a:pt x="0" y="290972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1931558" y="2191833"/>
            <a:ext cx="15327742" cy="5413376"/>
          </a:xfrm>
          <a:prstGeom prst="rect">
            <a:avLst/>
          </a:prstGeom>
        </p:spPr>
        <p:txBody>
          <a:bodyPr anchor="t" rtlCol="false" tIns="0" lIns="0" bIns="0" rIns="0">
            <a:spAutoFit/>
          </a:bodyPr>
          <a:lstStyle/>
          <a:p>
            <a:pPr algn="ctr">
              <a:lnSpc>
                <a:spcPts val="13999"/>
              </a:lnSpc>
            </a:pPr>
            <a:r>
              <a:rPr lang="en-US" b="true" sz="9999">
                <a:solidFill>
                  <a:srgbClr val="000000"/>
                </a:solidFill>
                <a:latin typeface="The Seasons Bold"/>
                <a:ea typeface="The Seasons Bold"/>
                <a:cs typeface="The Seasons Bold"/>
                <a:sym typeface="The Seasons Bold"/>
              </a:rPr>
              <a:t>BIENVENIDA</a:t>
            </a:r>
          </a:p>
          <a:p>
            <a:pPr algn="ctr">
              <a:lnSpc>
                <a:spcPts val="13999"/>
              </a:lnSpc>
            </a:pPr>
            <a:r>
              <a:rPr lang="en-US" b="true" sz="9999">
                <a:solidFill>
                  <a:srgbClr val="000000"/>
                </a:solidFill>
                <a:latin typeface="The Seasons Bold"/>
                <a:ea typeface="The Seasons Bold"/>
                <a:cs typeface="The Seasons Bold"/>
                <a:sym typeface="The Seasons Bold"/>
              </a:rPr>
              <a:t> Y</a:t>
            </a:r>
          </a:p>
          <a:p>
            <a:pPr algn="ctr">
              <a:lnSpc>
                <a:spcPts val="13999"/>
              </a:lnSpc>
            </a:pPr>
            <a:r>
              <a:rPr lang="en-US" b="true" sz="9999">
                <a:solidFill>
                  <a:srgbClr val="000000"/>
                </a:solidFill>
                <a:latin typeface="The Seasons Bold"/>
                <a:ea typeface="The Seasons Bold"/>
                <a:cs typeface="The Seasons Bold"/>
                <a:sym typeface="The Seasons Bold"/>
              </a:rPr>
              <a:t> MUSICA ESPECIAL</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DAHI7fPemPg</dc:identifier>
  <dcterms:modified xsi:type="dcterms:W3CDTF">2011-08-01T06:04:30Z</dcterms:modified>
  <cp:revision>1</cp:revision>
  <dc:title>White Minimalist Simple Catalog Skincare Product Presentation</dc:title>
</cp:coreProperties>
</file>