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8288000" cy="10287000"/>
  <p:notesSz cx="6858000" cy="9144000"/>
  <p:embeddedFontLst>
    <p:embeddedFont>
      <p:font typeface="Agrandir" panose="020B0604020202020204" charset="0"/>
      <p:regular r:id="rId19"/>
    </p:embeddedFont>
    <p:embeddedFont>
      <p:font typeface="Agrandir Bold" panose="020B0604020202020204" charset="0"/>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4" d="100"/>
          <a:sy n="44" d="100"/>
        </p:scale>
        <p:origin x="87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7.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7.gif"/><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slide" Target="slide2.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gif"/></Relationships>
</file>

<file path=ppt/slides/_rels/slide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7.gif"/><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gif"/><Relationship Id="rId1" Type="http://schemas.openxmlformats.org/officeDocument/2006/relationships/slideLayout" Target="../slideLayouts/slideLayout7.xml"/><Relationship Id="rId4" Type="http://schemas.openxmlformats.org/officeDocument/2006/relationships/image" Target="../media/image13.gif"/></Relationships>
</file>

<file path=ppt/slides/_rels/slide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gif"/><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3.gif"/></Relationships>
</file>

<file path=ppt/slides/_rels/slide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7.gif"/><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C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blip>
          <a:srcRect/>
          <a:stretch>
            <a:fillRect/>
          </a:stretch>
        </p:blipFill>
        <p:spPr>
          <a:xfrm rot="-10800000">
            <a:off x="6333452" y="-1797179"/>
            <a:ext cx="15735219" cy="13881357"/>
          </a:xfrm>
          <a:prstGeom prst="rect">
            <a:avLst/>
          </a:prstGeom>
        </p:spPr>
      </p:pic>
      <p:sp>
        <p:nvSpPr>
          <p:cNvPr id="3" name="TextBox 3"/>
          <p:cNvSpPr txBox="1"/>
          <p:nvPr/>
        </p:nvSpPr>
        <p:spPr>
          <a:xfrm>
            <a:off x="3000871" y="3560109"/>
            <a:ext cx="12286259" cy="2119948"/>
          </a:xfrm>
          <a:prstGeom prst="rect">
            <a:avLst/>
          </a:prstGeom>
        </p:spPr>
        <p:txBody>
          <a:bodyPr lIns="0" tIns="0" rIns="0" bIns="0" rtlCol="0" anchor="t">
            <a:spAutoFit/>
          </a:bodyPr>
          <a:lstStyle/>
          <a:p>
            <a:pPr algn="ctr">
              <a:lnSpc>
                <a:spcPts val="13667"/>
              </a:lnSpc>
            </a:pPr>
            <a:r>
              <a:rPr lang="en-US" sz="12425">
                <a:solidFill>
                  <a:srgbClr val="2B2B2B"/>
                </a:solidFill>
                <a:latin typeface="Agrandir"/>
                <a:ea typeface="Agrandir"/>
                <a:cs typeface="Agrandir"/>
                <a:sym typeface="Agrandir"/>
              </a:rPr>
              <a:t>ARREPENTIDOS</a:t>
            </a:r>
          </a:p>
        </p:txBody>
      </p:sp>
      <p:sp>
        <p:nvSpPr>
          <p:cNvPr id="4" name="TextBox 4"/>
          <p:cNvSpPr txBox="1"/>
          <p:nvPr/>
        </p:nvSpPr>
        <p:spPr>
          <a:xfrm>
            <a:off x="3000871" y="9370138"/>
            <a:ext cx="12286259" cy="285750"/>
          </a:xfrm>
          <a:prstGeom prst="rect">
            <a:avLst/>
          </a:prstGeom>
        </p:spPr>
        <p:txBody>
          <a:bodyPr lIns="0" tIns="0" rIns="0" bIns="0" rtlCol="0" anchor="t">
            <a:spAutoFit/>
          </a:bodyPr>
          <a:lstStyle/>
          <a:p>
            <a:pPr algn="ctr">
              <a:lnSpc>
                <a:spcPts val="2099"/>
              </a:lnSpc>
              <a:spcBef>
                <a:spcPct val="0"/>
              </a:spcBef>
            </a:pPr>
            <a:r>
              <a:rPr lang="en-US" sz="1499">
                <a:solidFill>
                  <a:srgbClr val="2B2B2B">
                    <a:alpha val="20784"/>
                  </a:srgbClr>
                </a:solidFill>
                <a:latin typeface="Agrandir"/>
                <a:ea typeface="Agrandir"/>
                <a:cs typeface="Agrandir"/>
                <a:sym typeface="Agrandir"/>
              </a:rPr>
              <a:t>recursos-biblicos.com</a:t>
            </a:r>
          </a:p>
        </p:txBody>
      </p:sp>
      <p:pic>
        <p:nvPicPr>
          <p:cNvPr id="5" name="Picture 5"/>
          <p:cNvPicPr>
            <a:picLocks noChangeAspect="1"/>
          </p:cNvPicPr>
          <p:nvPr/>
        </p:nvPicPr>
        <p:blipFill>
          <a:blip r:embed="rId3">
            <a:alphaModFix amt="50000"/>
          </a:blip>
          <a:srcRect/>
          <a:stretch>
            <a:fillRect/>
          </a:stretch>
        </p:blipFill>
        <p:spPr>
          <a:xfrm>
            <a:off x="-2318726" y="-376453"/>
            <a:ext cx="9743013" cy="1709948"/>
          </a:xfrm>
          <a:prstGeom prst="rect">
            <a:avLst/>
          </a:prstGeom>
        </p:spPr>
      </p:pic>
      <p:pic>
        <p:nvPicPr>
          <p:cNvPr id="6" name="Picture 6"/>
          <p:cNvPicPr>
            <a:picLocks noChangeAspect="1"/>
          </p:cNvPicPr>
          <p:nvPr/>
        </p:nvPicPr>
        <p:blipFill>
          <a:blip r:embed="rId4">
            <a:alphaModFix amt="25000"/>
          </a:blip>
          <a:srcRect/>
          <a:stretch>
            <a:fillRect/>
          </a:stretch>
        </p:blipFill>
        <p:spPr>
          <a:xfrm rot="-7199120">
            <a:off x="-2896988" y="-1002021"/>
            <a:ext cx="5793977" cy="5895448"/>
          </a:xfrm>
          <a:prstGeom prst="rect">
            <a:avLst/>
          </a:prstGeom>
        </p:spPr>
      </p:pic>
      <p:sp>
        <p:nvSpPr>
          <p:cNvPr id="7" name="TextBox 7"/>
          <p:cNvSpPr txBox="1"/>
          <p:nvPr/>
        </p:nvSpPr>
        <p:spPr>
          <a:xfrm>
            <a:off x="5009480" y="5546707"/>
            <a:ext cx="8269039" cy="819150"/>
          </a:xfrm>
          <a:prstGeom prst="rect">
            <a:avLst/>
          </a:prstGeom>
        </p:spPr>
        <p:txBody>
          <a:bodyPr lIns="0" tIns="0" rIns="0" bIns="0" rtlCol="0" anchor="t">
            <a:spAutoFit/>
          </a:bodyPr>
          <a:lstStyle/>
          <a:p>
            <a:pPr algn="ctr">
              <a:lnSpc>
                <a:spcPts val="5400"/>
              </a:lnSpc>
              <a:spcBef>
                <a:spcPct val="0"/>
              </a:spcBef>
            </a:pPr>
            <a:r>
              <a:rPr lang="en-US" sz="4500">
                <a:solidFill>
                  <a:srgbClr val="2B2B2B"/>
                </a:solidFill>
                <a:latin typeface="Agrandir"/>
                <a:ea typeface="Agrandir"/>
                <a:cs typeface="Agrandir"/>
                <a:sym typeface="Agrandir"/>
              </a:rPr>
              <a:t>Programa de Escuela Sabática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EFE5"/>
        </a:solidFill>
        <a:effectLst/>
      </p:bgPr>
    </p:bg>
    <p:spTree>
      <p:nvGrpSpPr>
        <p:cNvPr id="1" name=""/>
        <p:cNvGrpSpPr/>
        <p:nvPr/>
      </p:nvGrpSpPr>
      <p:grpSpPr>
        <a:xfrm>
          <a:off x="0" y="0"/>
          <a:ext cx="0" cy="0"/>
          <a:chOff x="0" y="0"/>
          <a:chExt cx="0" cy="0"/>
        </a:xfrm>
      </p:grpSpPr>
      <p:sp>
        <p:nvSpPr>
          <p:cNvPr id="2" name="Freeform 2"/>
          <p:cNvSpPr/>
          <p:nvPr/>
        </p:nvSpPr>
        <p:spPr>
          <a:xfrm>
            <a:off x="2595621" y="2649996"/>
            <a:ext cx="5378389" cy="7607339"/>
          </a:xfrm>
          <a:custGeom>
            <a:avLst/>
            <a:gdLst/>
            <a:ahLst/>
            <a:cxnLst/>
            <a:rect l="l" t="t" r="r" b="b"/>
            <a:pathLst>
              <a:path w="5378389" h="7607339">
                <a:moveTo>
                  <a:pt x="0" y="0"/>
                </a:moveTo>
                <a:lnTo>
                  <a:pt x="5378388" y="0"/>
                </a:lnTo>
                <a:lnTo>
                  <a:pt x="5378388" y="7607340"/>
                </a:lnTo>
                <a:lnTo>
                  <a:pt x="0" y="7607340"/>
                </a:lnTo>
                <a:lnTo>
                  <a:pt x="0" y="0"/>
                </a:lnTo>
                <a:close/>
              </a:path>
            </a:pathLst>
          </a:custGeom>
          <a:blipFill>
            <a:blip r:embed="rId2"/>
            <a:stretch>
              <a:fillRect/>
            </a:stretch>
          </a:blipFill>
        </p:spPr>
        <p:txBody>
          <a:bodyPr/>
          <a:lstStyle/>
          <a:p>
            <a:endParaRPr lang="es-CO"/>
          </a:p>
        </p:txBody>
      </p:sp>
      <p:sp>
        <p:nvSpPr>
          <p:cNvPr id="3" name="TextBox 3"/>
          <p:cNvSpPr txBox="1"/>
          <p:nvPr/>
        </p:nvSpPr>
        <p:spPr>
          <a:xfrm>
            <a:off x="9795532" y="5858036"/>
            <a:ext cx="4926606" cy="701675"/>
          </a:xfrm>
          <a:prstGeom prst="rect">
            <a:avLst/>
          </a:prstGeom>
        </p:spPr>
        <p:txBody>
          <a:bodyPr lIns="0" tIns="0" rIns="0" bIns="0" rtlCol="0" anchor="t">
            <a:spAutoFit/>
          </a:bodyPr>
          <a:lstStyle/>
          <a:p>
            <a:pPr marL="0" lvl="0" indent="0" algn="ctr">
              <a:lnSpc>
                <a:spcPts val="4900"/>
              </a:lnSpc>
              <a:spcBef>
                <a:spcPct val="0"/>
              </a:spcBef>
            </a:pPr>
            <a:r>
              <a:rPr lang="en-US" sz="3500">
                <a:solidFill>
                  <a:srgbClr val="2B2B2B"/>
                </a:solidFill>
                <a:latin typeface="Agrandir"/>
                <a:ea typeface="Agrandir"/>
                <a:cs typeface="Agrandir"/>
                <a:sym typeface="Agrandir"/>
              </a:rPr>
              <a:t>“Un Milagro de Dios”</a:t>
            </a:r>
          </a:p>
        </p:txBody>
      </p:sp>
      <p:sp>
        <p:nvSpPr>
          <p:cNvPr id="4" name="TextBox 4"/>
          <p:cNvSpPr txBox="1"/>
          <p:nvPr/>
        </p:nvSpPr>
        <p:spPr>
          <a:xfrm>
            <a:off x="1930182" y="838200"/>
            <a:ext cx="14427636" cy="1247775"/>
          </a:xfrm>
          <a:prstGeom prst="rect">
            <a:avLst/>
          </a:prstGeom>
        </p:spPr>
        <p:txBody>
          <a:bodyPr lIns="0" tIns="0" rIns="0" bIns="0" rtlCol="0" anchor="t">
            <a:spAutoFit/>
          </a:bodyPr>
          <a:lstStyle/>
          <a:p>
            <a:pPr marL="0" lvl="0" indent="0" algn="ctr">
              <a:lnSpc>
                <a:spcPts val="8399"/>
              </a:lnSpc>
              <a:spcBef>
                <a:spcPct val="0"/>
              </a:spcBef>
            </a:pPr>
            <a:r>
              <a:rPr lang="en-US" sz="6999">
                <a:solidFill>
                  <a:srgbClr val="2B2B2B"/>
                </a:solidFill>
                <a:latin typeface="Agrandir"/>
                <a:ea typeface="Agrandir"/>
                <a:cs typeface="Agrandir"/>
                <a:sym typeface="Agrandir"/>
              </a:rPr>
              <a:t>INFORME MISIONERO</a:t>
            </a:r>
          </a:p>
        </p:txBody>
      </p:sp>
      <p:sp>
        <p:nvSpPr>
          <p:cNvPr id="5" name="TextBox 5"/>
          <p:cNvSpPr txBox="1"/>
          <p:nvPr/>
        </p:nvSpPr>
        <p:spPr>
          <a:xfrm>
            <a:off x="3000871" y="9370138"/>
            <a:ext cx="12286259" cy="285750"/>
          </a:xfrm>
          <a:prstGeom prst="rect">
            <a:avLst/>
          </a:prstGeom>
        </p:spPr>
        <p:txBody>
          <a:bodyPr lIns="0" tIns="0" rIns="0" bIns="0" rtlCol="0" anchor="t">
            <a:spAutoFit/>
          </a:bodyPr>
          <a:lstStyle/>
          <a:p>
            <a:pPr algn="ctr">
              <a:lnSpc>
                <a:spcPts val="2099"/>
              </a:lnSpc>
              <a:spcBef>
                <a:spcPct val="0"/>
              </a:spcBef>
            </a:pPr>
            <a:r>
              <a:rPr lang="en-US" sz="1499">
                <a:solidFill>
                  <a:srgbClr val="2B2B2B">
                    <a:alpha val="20784"/>
                  </a:srgbClr>
                </a:solidFill>
                <a:latin typeface="Agrandir"/>
                <a:ea typeface="Agrandir"/>
                <a:cs typeface="Agrandir"/>
                <a:sym typeface="Agrandir"/>
              </a:rPr>
              <a:t>recursos-biblicos.com</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C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blip>
          <a:srcRect/>
          <a:stretch>
            <a:fillRect/>
          </a:stretch>
        </p:blipFill>
        <p:spPr>
          <a:xfrm rot="3203220">
            <a:off x="10055853" y="-265970"/>
            <a:ext cx="11814494" cy="12461864"/>
          </a:xfrm>
          <a:prstGeom prst="rect">
            <a:avLst/>
          </a:prstGeom>
        </p:spPr>
      </p:pic>
      <p:pic>
        <p:nvPicPr>
          <p:cNvPr id="3" name="Picture 3"/>
          <p:cNvPicPr>
            <a:picLocks noChangeAspect="1"/>
          </p:cNvPicPr>
          <p:nvPr/>
        </p:nvPicPr>
        <p:blipFill>
          <a:blip r:embed="rId3">
            <a:alphaModFix amt="25000"/>
          </a:blip>
          <a:srcRect/>
          <a:stretch>
            <a:fillRect/>
          </a:stretch>
        </p:blipFill>
        <p:spPr>
          <a:xfrm rot="-5741405">
            <a:off x="8316155" y="8504485"/>
            <a:ext cx="4865516" cy="6168780"/>
          </a:xfrm>
          <a:prstGeom prst="rect">
            <a:avLst/>
          </a:prstGeom>
        </p:spPr>
      </p:pic>
      <p:sp>
        <p:nvSpPr>
          <p:cNvPr id="4" name="Freeform 4"/>
          <p:cNvSpPr/>
          <p:nvPr/>
        </p:nvSpPr>
        <p:spPr>
          <a:xfrm>
            <a:off x="11110410" y="1424707"/>
            <a:ext cx="6609138" cy="7437586"/>
          </a:xfrm>
          <a:custGeom>
            <a:avLst/>
            <a:gdLst/>
            <a:ahLst/>
            <a:cxnLst/>
            <a:rect l="l" t="t" r="r" b="b"/>
            <a:pathLst>
              <a:path w="6609138" h="7437586">
                <a:moveTo>
                  <a:pt x="0" y="0"/>
                </a:moveTo>
                <a:lnTo>
                  <a:pt x="6609138" y="0"/>
                </a:lnTo>
                <a:lnTo>
                  <a:pt x="6609138" y="7437586"/>
                </a:lnTo>
                <a:lnTo>
                  <a:pt x="0" y="7437586"/>
                </a:lnTo>
                <a:lnTo>
                  <a:pt x="0" y="0"/>
                </a:lnTo>
                <a:close/>
              </a:path>
            </a:pathLst>
          </a:custGeom>
          <a:blipFill>
            <a:blip r:embed="rId4"/>
            <a:stretch>
              <a:fillRect l="-53156" r="-53156"/>
            </a:stretch>
          </a:blipFill>
        </p:spPr>
        <p:txBody>
          <a:bodyPr/>
          <a:lstStyle/>
          <a:p>
            <a:endParaRPr lang="es-CO"/>
          </a:p>
        </p:txBody>
      </p:sp>
      <p:grpSp>
        <p:nvGrpSpPr>
          <p:cNvPr id="5" name="Group 5"/>
          <p:cNvGrpSpPr/>
          <p:nvPr/>
        </p:nvGrpSpPr>
        <p:grpSpPr>
          <a:xfrm>
            <a:off x="590951" y="1294594"/>
            <a:ext cx="10157962" cy="7697811"/>
            <a:chOff x="0" y="0"/>
            <a:chExt cx="13543950" cy="10263749"/>
          </a:xfrm>
        </p:grpSpPr>
        <p:sp>
          <p:nvSpPr>
            <p:cNvPr id="6" name="TextBox 6"/>
            <p:cNvSpPr txBox="1"/>
            <p:nvPr/>
          </p:nvSpPr>
          <p:spPr>
            <a:xfrm>
              <a:off x="0" y="-133350"/>
              <a:ext cx="13543950" cy="1962150"/>
            </a:xfrm>
            <a:prstGeom prst="rect">
              <a:avLst/>
            </a:prstGeom>
          </p:spPr>
          <p:txBody>
            <a:bodyPr lIns="0" tIns="0" rIns="0" bIns="0" rtlCol="0" anchor="t">
              <a:spAutoFit/>
            </a:bodyPr>
            <a:lstStyle/>
            <a:p>
              <a:pPr marL="0" lvl="0" indent="0" algn="l">
                <a:lnSpc>
                  <a:spcPts val="5400"/>
                </a:lnSpc>
                <a:spcBef>
                  <a:spcPct val="0"/>
                </a:spcBef>
              </a:pPr>
              <a:r>
                <a:rPr lang="en-US" sz="4500">
                  <a:solidFill>
                    <a:srgbClr val="2B2B2B"/>
                  </a:solidFill>
                  <a:latin typeface="Agrandir"/>
                  <a:ea typeface="Agrandir"/>
                  <a:cs typeface="Agrandir"/>
                  <a:sym typeface="Agrandir"/>
                </a:rPr>
                <a:t>El rey Josías - El a</a:t>
              </a:r>
              <a:r>
                <a:rPr lang="en-US" sz="4500" u="none">
                  <a:solidFill>
                    <a:srgbClr val="2B2B2B"/>
                  </a:solidFill>
                  <a:latin typeface="Agrandir"/>
                  <a:ea typeface="Agrandir"/>
                  <a:cs typeface="Agrandir"/>
                  <a:sym typeface="Agrandir"/>
                </a:rPr>
                <a:t>rrepentimiento que produce reforma</a:t>
              </a:r>
            </a:p>
          </p:txBody>
        </p:sp>
        <p:sp>
          <p:nvSpPr>
            <p:cNvPr id="7" name="TextBox 7"/>
            <p:cNvSpPr txBox="1"/>
            <p:nvPr/>
          </p:nvSpPr>
          <p:spPr>
            <a:xfrm>
              <a:off x="0" y="2253435"/>
              <a:ext cx="13543950" cy="8010313"/>
            </a:xfrm>
            <a:prstGeom prst="rect">
              <a:avLst/>
            </a:prstGeom>
          </p:spPr>
          <p:txBody>
            <a:bodyPr lIns="0" tIns="0" rIns="0" bIns="0" rtlCol="0" anchor="t">
              <a:spAutoFit/>
            </a:bodyPr>
            <a:lstStyle/>
            <a:p>
              <a:pPr marL="0" lvl="0" indent="0" algn="l">
                <a:lnSpc>
                  <a:spcPts val="4339"/>
                </a:lnSpc>
              </a:pPr>
              <a:r>
                <a:rPr lang="en-US" sz="3099">
                  <a:solidFill>
                    <a:srgbClr val="2B2B2B"/>
                  </a:solidFill>
                  <a:latin typeface="Agrandir"/>
                  <a:ea typeface="Agrandir"/>
                  <a:cs typeface="Agrandir"/>
                  <a:sym typeface="Agrandir"/>
                </a:rPr>
                <a:t>J</a:t>
              </a:r>
              <a:r>
                <a:rPr lang="en-US" sz="3099" u="none">
                  <a:solidFill>
                    <a:srgbClr val="2B2B2B"/>
                  </a:solidFill>
                  <a:latin typeface="Agrandir"/>
                  <a:ea typeface="Agrandir"/>
                  <a:cs typeface="Agrandir"/>
                  <a:sym typeface="Agrandir"/>
                </a:rPr>
                <a:t>osías, rey de Judá. Cuando se halló el libro de la Ley en el templo, lo escuchó por primera vez con el corazón estremecido. Al comprender cuánto se habían apartado de Dios, rasgó sus vestidos en señal de dolor. No podía quedarse quieto. Convocó al pueblo, restauraron el culto verdadero y derribaron los ídolos. Aprendió que el arrepentimiento no termina en lágrimas, sino en obediencia. El arrepentimiento genuino produce reforma, transforma costumbres y devuelve el corazón al Señor. Que nuestra vida sea una evidencia viva de ese cambio.</a:t>
              </a:r>
            </a:p>
          </p:txBody>
        </p:sp>
      </p:grpSp>
      <p:sp>
        <p:nvSpPr>
          <p:cNvPr id="8" name="TextBox 8"/>
          <p:cNvSpPr txBox="1"/>
          <p:nvPr/>
        </p:nvSpPr>
        <p:spPr>
          <a:xfrm>
            <a:off x="3000871" y="9370138"/>
            <a:ext cx="12286259" cy="285750"/>
          </a:xfrm>
          <a:prstGeom prst="rect">
            <a:avLst/>
          </a:prstGeom>
        </p:spPr>
        <p:txBody>
          <a:bodyPr lIns="0" tIns="0" rIns="0" bIns="0" rtlCol="0" anchor="t">
            <a:spAutoFit/>
          </a:bodyPr>
          <a:lstStyle/>
          <a:p>
            <a:pPr algn="ctr">
              <a:lnSpc>
                <a:spcPts val="2099"/>
              </a:lnSpc>
              <a:spcBef>
                <a:spcPct val="0"/>
              </a:spcBef>
            </a:pPr>
            <a:r>
              <a:rPr lang="en-US" sz="1499">
                <a:solidFill>
                  <a:srgbClr val="2B2B2B">
                    <a:alpha val="20784"/>
                  </a:srgbClr>
                </a:solidFill>
                <a:latin typeface="Agrandir"/>
                <a:ea typeface="Agrandir"/>
                <a:cs typeface="Agrandir"/>
                <a:sym typeface="Agrandir"/>
              </a:rPr>
              <a:t>recursos-biblicos.com</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EFE5"/>
        </a:solidFill>
        <a:effectLst/>
      </p:bgPr>
    </p:bg>
    <p:spTree>
      <p:nvGrpSpPr>
        <p:cNvPr id="1" name=""/>
        <p:cNvGrpSpPr/>
        <p:nvPr/>
      </p:nvGrpSpPr>
      <p:grpSpPr>
        <a:xfrm>
          <a:off x="0" y="0"/>
          <a:ext cx="0" cy="0"/>
          <a:chOff x="0" y="0"/>
          <a:chExt cx="0" cy="0"/>
        </a:xfrm>
      </p:grpSpPr>
      <p:sp>
        <p:nvSpPr>
          <p:cNvPr id="2" name="Freeform 2"/>
          <p:cNvSpPr/>
          <p:nvPr/>
        </p:nvSpPr>
        <p:spPr>
          <a:xfrm>
            <a:off x="2595621" y="2649996"/>
            <a:ext cx="5378389" cy="7607339"/>
          </a:xfrm>
          <a:custGeom>
            <a:avLst/>
            <a:gdLst/>
            <a:ahLst/>
            <a:cxnLst/>
            <a:rect l="l" t="t" r="r" b="b"/>
            <a:pathLst>
              <a:path w="5378389" h="7607339">
                <a:moveTo>
                  <a:pt x="0" y="0"/>
                </a:moveTo>
                <a:lnTo>
                  <a:pt x="5378388" y="0"/>
                </a:lnTo>
                <a:lnTo>
                  <a:pt x="5378388" y="7607340"/>
                </a:lnTo>
                <a:lnTo>
                  <a:pt x="0" y="7607340"/>
                </a:lnTo>
                <a:lnTo>
                  <a:pt x="0" y="0"/>
                </a:lnTo>
                <a:close/>
              </a:path>
            </a:pathLst>
          </a:custGeom>
          <a:blipFill>
            <a:blip r:embed="rId2"/>
            <a:stretch>
              <a:fillRect t="-5869" b="-5869"/>
            </a:stretch>
          </a:blipFill>
        </p:spPr>
        <p:txBody>
          <a:bodyPr/>
          <a:lstStyle/>
          <a:p>
            <a:endParaRPr lang="es-CO"/>
          </a:p>
        </p:txBody>
      </p:sp>
      <p:sp>
        <p:nvSpPr>
          <p:cNvPr id="3" name="TextBox 3"/>
          <p:cNvSpPr txBox="1"/>
          <p:nvPr/>
        </p:nvSpPr>
        <p:spPr>
          <a:xfrm>
            <a:off x="9795532" y="5858036"/>
            <a:ext cx="4926606" cy="1320800"/>
          </a:xfrm>
          <a:prstGeom prst="rect">
            <a:avLst/>
          </a:prstGeom>
        </p:spPr>
        <p:txBody>
          <a:bodyPr lIns="0" tIns="0" rIns="0" bIns="0" rtlCol="0" anchor="t">
            <a:spAutoFit/>
          </a:bodyPr>
          <a:lstStyle/>
          <a:p>
            <a:pPr marL="0" lvl="0" indent="0" algn="ctr">
              <a:lnSpc>
                <a:spcPts val="4900"/>
              </a:lnSpc>
              <a:spcBef>
                <a:spcPct val="0"/>
              </a:spcBef>
            </a:pPr>
            <a:r>
              <a:rPr lang="en-US" sz="3500">
                <a:solidFill>
                  <a:srgbClr val="2B2B2B"/>
                </a:solidFill>
                <a:latin typeface="Agrandir"/>
                <a:ea typeface="Agrandir"/>
                <a:cs typeface="Agrandir"/>
                <a:sym typeface="Agrandir"/>
              </a:rPr>
              <a:t>“La Escuela Sabática filial”</a:t>
            </a:r>
          </a:p>
        </p:txBody>
      </p:sp>
      <p:sp>
        <p:nvSpPr>
          <p:cNvPr id="4" name="TextBox 4"/>
          <p:cNvSpPr txBox="1"/>
          <p:nvPr/>
        </p:nvSpPr>
        <p:spPr>
          <a:xfrm>
            <a:off x="1930182" y="838200"/>
            <a:ext cx="14427636" cy="1247775"/>
          </a:xfrm>
          <a:prstGeom prst="rect">
            <a:avLst/>
          </a:prstGeom>
        </p:spPr>
        <p:txBody>
          <a:bodyPr lIns="0" tIns="0" rIns="0" bIns="0" rtlCol="0" anchor="t">
            <a:spAutoFit/>
          </a:bodyPr>
          <a:lstStyle/>
          <a:p>
            <a:pPr marL="0" lvl="0" indent="0" algn="ctr">
              <a:lnSpc>
                <a:spcPts val="8399"/>
              </a:lnSpc>
              <a:spcBef>
                <a:spcPct val="0"/>
              </a:spcBef>
            </a:pPr>
            <a:r>
              <a:rPr lang="en-US" sz="6999">
                <a:solidFill>
                  <a:srgbClr val="2B2B2B"/>
                </a:solidFill>
                <a:latin typeface="Agrandir"/>
                <a:ea typeface="Agrandir"/>
                <a:cs typeface="Agrandir"/>
                <a:sym typeface="Agrandir"/>
              </a:rPr>
              <a:t>NUEVO HORIZONTE</a:t>
            </a:r>
          </a:p>
        </p:txBody>
      </p:sp>
      <p:sp>
        <p:nvSpPr>
          <p:cNvPr id="5" name="TextBox 5"/>
          <p:cNvSpPr txBox="1"/>
          <p:nvPr/>
        </p:nvSpPr>
        <p:spPr>
          <a:xfrm>
            <a:off x="3000871" y="9370138"/>
            <a:ext cx="12286259" cy="285750"/>
          </a:xfrm>
          <a:prstGeom prst="rect">
            <a:avLst/>
          </a:prstGeom>
        </p:spPr>
        <p:txBody>
          <a:bodyPr lIns="0" tIns="0" rIns="0" bIns="0" rtlCol="0" anchor="t">
            <a:spAutoFit/>
          </a:bodyPr>
          <a:lstStyle/>
          <a:p>
            <a:pPr algn="ctr">
              <a:lnSpc>
                <a:spcPts val="2099"/>
              </a:lnSpc>
              <a:spcBef>
                <a:spcPct val="0"/>
              </a:spcBef>
            </a:pPr>
            <a:r>
              <a:rPr lang="en-US" sz="1499">
                <a:solidFill>
                  <a:srgbClr val="2B2B2B">
                    <a:alpha val="20784"/>
                  </a:srgbClr>
                </a:solidFill>
                <a:latin typeface="Agrandir"/>
                <a:ea typeface="Agrandir"/>
                <a:cs typeface="Agrandir"/>
                <a:sym typeface="Agrandir"/>
              </a:rPr>
              <a:t>recursos-biblicos.com</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C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blip>
          <a:srcRect/>
          <a:stretch>
            <a:fillRect/>
          </a:stretch>
        </p:blipFill>
        <p:spPr>
          <a:xfrm>
            <a:off x="-2868523" y="2438918"/>
            <a:ext cx="10541077" cy="10522453"/>
          </a:xfrm>
          <a:prstGeom prst="rect">
            <a:avLst/>
          </a:prstGeom>
        </p:spPr>
      </p:pic>
      <p:pic>
        <p:nvPicPr>
          <p:cNvPr id="3" name="Picture 3"/>
          <p:cNvPicPr>
            <a:picLocks noChangeAspect="1"/>
          </p:cNvPicPr>
          <p:nvPr/>
        </p:nvPicPr>
        <p:blipFill>
          <a:blip r:embed="rId3"/>
          <a:srcRect/>
          <a:stretch>
            <a:fillRect/>
          </a:stretch>
        </p:blipFill>
        <p:spPr>
          <a:xfrm>
            <a:off x="-3463659" y="-599139"/>
            <a:ext cx="5865675" cy="5231058"/>
          </a:xfrm>
          <a:prstGeom prst="rect">
            <a:avLst/>
          </a:prstGeom>
        </p:spPr>
      </p:pic>
      <p:sp>
        <p:nvSpPr>
          <p:cNvPr id="4" name="Freeform 4"/>
          <p:cNvSpPr/>
          <p:nvPr/>
        </p:nvSpPr>
        <p:spPr>
          <a:xfrm>
            <a:off x="559963" y="1560479"/>
            <a:ext cx="7112591" cy="7166041"/>
          </a:xfrm>
          <a:custGeom>
            <a:avLst/>
            <a:gdLst/>
            <a:ahLst/>
            <a:cxnLst/>
            <a:rect l="l" t="t" r="r" b="b"/>
            <a:pathLst>
              <a:path w="7112591" h="7166041">
                <a:moveTo>
                  <a:pt x="0" y="0"/>
                </a:moveTo>
                <a:lnTo>
                  <a:pt x="7112591" y="0"/>
                </a:lnTo>
                <a:lnTo>
                  <a:pt x="7112591" y="7166042"/>
                </a:lnTo>
                <a:lnTo>
                  <a:pt x="0" y="7166042"/>
                </a:lnTo>
                <a:lnTo>
                  <a:pt x="0" y="0"/>
                </a:lnTo>
                <a:close/>
              </a:path>
            </a:pathLst>
          </a:custGeom>
          <a:blipFill>
            <a:blip r:embed="rId4"/>
            <a:stretch>
              <a:fillRect l="-43792" r="-40918"/>
            </a:stretch>
          </a:blipFill>
        </p:spPr>
        <p:txBody>
          <a:bodyPr/>
          <a:lstStyle/>
          <a:p>
            <a:endParaRPr lang="es-CO"/>
          </a:p>
        </p:txBody>
      </p:sp>
      <p:grpSp>
        <p:nvGrpSpPr>
          <p:cNvPr id="5" name="Group 5"/>
          <p:cNvGrpSpPr/>
          <p:nvPr/>
        </p:nvGrpSpPr>
        <p:grpSpPr>
          <a:xfrm>
            <a:off x="7986683" y="1500188"/>
            <a:ext cx="9925709" cy="7735117"/>
            <a:chOff x="0" y="0"/>
            <a:chExt cx="13234278" cy="10313489"/>
          </a:xfrm>
        </p:grpSpPr>
        <p:sp>
          <p:nvSpPr>
            <p:cNvPr id="6" name="TextBox 6"/>
            <p:cNvSpPr txBox="1"/>
            <p:nvPr/>
          </p:nvSpPr>
          <p:spPr>
            <a:xfrm>
              <a:off x="0" y="-133350"/>
              <a:ext cx="13234278" cy="2876550"/>
            </a:xfrm>
            <a:prstGeom prst="rect">
              <a:avLst/>
            </a:prstGeom>
          </p:spPr>
          <p:txBody>
            <a:bodyPr lIns="0" tIns="0" rIns="0" bIns="0" rtlCol="0" anchor="t">
              <a:spAutoFit/>
            </a:bodyPr>
            <a:lstStyle/>
            <a:p>
              <a:pPr marL="0" lvl="0" indent="0" algn="l">
                <a:lnSpc>
                  <a:spcPts val="5400"/>
                </a:lnSpc>
                <a:spcBef>
                  <a:spcPct val="0"/>
                </a:spcBef>
              </a:pPr>
              <a:r>
                <a:rPr lang="en-US" sz="4500">
                  <a:solidFill>
                    <a:srgbClr val="2B2B2B"/>
                  </a:solidFill>
                  <a:latin typeface="Agrandir"/>
                  <a:ea typeface="Agrandir"/>
                  <a:cs typeface="Agrandir"/>
                  <a:sym typeface="Agrandir"/>
                </a:rPr>
                <a:t>El pueblo de Nínive — El a</a:t>
              </a:r>
              <a:r>
                <a:rPr lang="en-US" sz="4500" u="none">
                  <a:solidFill>
                    <a:srgbClr val="2B2B2B"/>
                  </a:solidFill>
                  <a:latin typeface="Agrandir"/>
                  <a:ea typeface="Agrandir"/>
                  <a:cs typeface="Agrandir"/>
                  <a:sym typeface="Agrandir"/>
                </a:rPr>
                <a:t>rrepentimiento que responde al llamado divino</a:t>
              </a:r>
            </a:p>
          </p:txBody>
        </p:sp>
        <p:sp>
          <p:nvSpPr>
            <p:cNvPr id="7" name="TextBox 7"/>
            <p:cNvSpPr txBox="1"/>
            <p:nvPr/>
          </p:nvSpPr>
          <p:spPr>
            <a:xfrm>
              <a:off x="0" y="3027075"/>
              <a:ext cx="12766637" cy="7286413"/>
            </a:xfrm>
            <a:prstGeom prst="rect">
              <a:avLst/>
            </a:prstGeom>
          </p:spPr>
          <p:txBody>
            <a:bodyPr lIns="0" tIns="0" rIns="0" bIns="0" rtlCol="0" anchor="t">
              <a:spAutoFit/>
            </a:bodyPr>
            <a:lstStyle/>
            <a:p>
              <a:pPr marL="0" lvl="0" indent="0" algn="l">
                <a:lnSpc>
                  <a:spcPts val="4339"/>
                </a:lnSpc>
              </a:pPr>
              <a:r>
                <a:rPr lang="en-US" sz="3099">
                  <a:solidFill>
                    <a:srgbClr val="2B2B2B"/>
                  </a:solidFill>
                  <a:latin typeface="Agrandir"/>
                  <a:ea typeface="Agrandir"/>
                  <a:cs typeface="Agrandir"/>
                  <a:sym typeface="Agrandir"/>
                </a:rPr>
                <a:t>Nín</a:t>
              </a:r>
              <a:r>
                <a:rPr lang="en-US" sz="3099" u="none">
                  <a:solidFill>
                    <a:srgbClr val="2B2B2B"/>
                  </a:solidFill>
                  <a:latin typeface="Agrandir"/>
                  <a:ea typeface="Agrandir"/>
                  <a:cs typeface="Agrandir"/>
                  <a:sym typeface="Agrandir"/>
                </a:rPr>
                <a:t>ive, una ciudad grande y corrupta. Cuando el profeta Jonás anunció el juicio de Dios, el mensaje atravesó sus corazones. Desde el rey hasta el más humilde, se cubrieron de cilicio, ayunaron y clamaron a Dios. Fue un clamor colectivo, una confesión nacional de culpа. Y Dios, en su infinita misericordia, vio su arrepentimiento y detuvo el castigo. Comprendieron que cuando un pueblo responde al llamado divino con humildad, Dios puede cambiar el destino de toda una nación.</a:t>
              </a:r>
            </a:p>
          </p:txBody>
        </p:sp>
      </p:grpSp>
      <p:sp>
        <p:nvSpPr>
          <p:cNvPr id="8" name="TextBox 8"/>
          <p:cNvSpPr txBox="1"/>
          <p:nvPr/>
        </p:nvSpPr>
        <p:spPr>
          <a:xfrm>
            <a:off x="3000871" y="9370138"/>
            <a:ext cx="12286259" cy="285750"/>
          </a:xfrm>
          <a:prstGeom prst="rect">
            <a:avLst/>
          </a:prstGeom>
        </p:spPr>
        <p:txBody>
          <a:bodyPr lIns="0" tIns="0" rIns="0" bIns="0" rtlCol="0" anchor="t">
            <a:spAutoFit/>
          </a:bodyPr>
          <a:lstStyle/>
          <a:p>
            <a:pPr algn="ctr">
              <a:lnSpc>
                <a:spcPts val="2099"/>
              </a:lnSpc>
              <a:spcBef>
                <a:spcPct val="0"/>
              </a:spcBef>
            </a:pPr>
            <a:r>
              <a:rPr lang="en-US" sz="1499">
                <a:solidFill>
                  <a:srgbClr val="2B2B2B">
                    <a:alpha val="20784"/>
                  </a:srgbClr>
                </a:solidFill>
                <a:latin typeface="Agrandir"/>
                <a:ea typeface="Agrandir"/>
                <a:cs typeface="Agrandir"/>
                <a:sym typeface="Agrandir"/>
              </a:rPr>
              <a:t>recursos-biblicos.com</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BEFE5"/>
        </a:solidFill>
        <a:effectLst/>
      </p:bgPr>
    </p:bg>
    <p:spTree>
      <p:nvGrpSpPr>
        <p:cNvPr id="1" name=""/>
        <p:cNvGrpSpPr/>
        <p:nvPr/>
      </p:nvGrpSpPr>
      <p:grpSpPr>
        <a:xfrm>
          <a:off x="0" y="0"/>
          <a:ext cx="0" cy="0"/>
          <a:chOff x="0" y="0"/>
          <a:chExt cx="0" cy="0"/>
        </a:xfrm>
      </p:grpSpPr>
      <p:sp>
        <p:nvSpPr>
          <p:cNvPr id="2" name="Freeform 2"/>
          <p:cNvSpPr/>
          <p:nvPr/>
        </p:nvSpPr>
        <p:spPr>
          <a:xfrm>
            <a:off x="2660835" y="2800952"/>
            <a:ext cx="13696984" cy="6968219"/>
          </a:xfrm>
          <a:custGeom>
            <a:avLst/>
            <a:gdLst/>
            <a:ahLst/>
            <a:cxnLst/>
            <a:rect l="l" t="t" r="r" b="b"/>
            <a:pathLst>
              <a:path w="13696984" h="6968219">
                <a:moveTo>
                  <a:pt x="0" y="0"/>
                </a:moveTo>
                <a:lnTo>
                  <a:pt x="13696983" y="0"/>
                </a:lnTo>
                <a:lnTo>
                  <a:pt x="13696983" y="6968219"/>
                </a:lnTo>
                <a:lnTo>
                  <a:pt x="0" y="6968219"/>
                </a:lnTo>
                <a:lnTo>
                  <a:pt x="0" y="0"/>
                </a:lnTo>
                <a:close/>
              </a:path>
            </a:pathLst>
          </a:custGeom>
          <a:blipFill>
            <a:blip r:embed="rId2"/>
            <a:stretch>
              <a:fillRect t="-3608" b="-3608"/>
            </a:stretch>
          </a:blipFill>
        </p:spPr>
        <p:txBody>
          <a:bodyPr/>
          <a:lstStyle/>
          <a:p>
            <a:endParaRPr lang="es-CO"/>
          </a:p>
        </p:txBody>
      </p:sp>
      <p:sp>
        <p:nvSpPr>
          <p:cNvPr id="3" name="TextBox 3"/>
          <p:cNvSpPr txBox="1"/>
          <p:nvPr/>
        </p:nvSpPr>
        <p:spPr>
          <a:xfrm>
            <a:off x="1930182" y="838200"/>
            <a:ext cx="14427636" cy="1247775"/>
          </a:xfrm>
          <a:prstGeom prst="rect">
            <a:avLst/>
          </a:prstGeom>
        </p:spPr>
        <p:txBody>
          <a:bodyPr lIns="0" tIns="0" rIns="0" bIns="0" rtlCol="0" anchor="t">
            <a:spAutoFit/>
          </a:bodyPr>
          <a:lstStyle/>
          <a:p>
            <a:pPr marL="0" lvl="0" indent="0" algn="ctr">
              <a:lnSpc>
                <a:spcPts val="8399"/>
              </a:lnSpc>
              <a:spcBef>
                <a:spcPct val="0"/>
              </a:spcBef>
            </a:pPr>
            <a:r>
              <a:rPr lang="en-US" sz="6999">
                <a:solidFill>
                  <a:srgbClr val="2B2B2B"/>
                </a:solidFill>
                <a:latin typeface="Agrandir"/>
                <a:ea typeface="Agrandir"/>
                <a:cs typeface="Agrandir"/>
                <a:sym typeface="Agrandir"/>
              </a:rPr>
              <a:t>INFORME SECRETARIAL</a:t>
            </a:r>
          </a:p>
        </p:txBody>
      </p:sp>
      <p:sp>
        <p:nvSpPr>
          <p:cNvPr id="4" name="TextBox 4"/>
          <p:cNvSpPr txBox="1"/>
          <p:nvPr/>
        </p:nvSpPr>
        <p:spPr>
          <a:xfrm>
            <a:off x="3000871" y="9370138"/>
            <a:ext cx="12286259" cy="285750"/>
          </a:xfrm>
          <a:prstGeom prst="rect">
            <a:avLst/>
          </a:prstGeom>
        </p:spPr>
        <p:txBody>
          <a:bodyPr lIns="0" tIns="0" rIns="0" bIns="0" rtlCol="0" anchor="t">
            <a:spAutoFit/>
          </a:bodyPr>
          <a:lstStyle/>
          <a:p>
            <a:pPr algn="ctr">
              <a:lnSpc>
                <a:spcPts val="2099"/>
              </a:lnSpc>
              <a:spcBef>
                <a:spcPct val="0"/>
              </a:spcBef>
            </a:pPr>
            <a:r>
              <a:rPr lang="en-US" sz="1499">
                <a:solidFill>
                  <a:srgbClr val="2B2B2B">
                    <a:alpha val="20784"/>
                  </a:srgbClr>
                </a:solidFill>
                <a:latin typeface="Agrandir"/>
                <a:ea typeface="Agrandir"/>
                <a:cs typeface="Agrandir"/>
                <a:sym typeface="Agrandir"/>
              </a:rPr>
              <a:t>recursos-biblicos.com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CF7"/>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2112996" y="-1282627"/>
            <a:ext cx="8708929" cy="12504718"/>
            <a:chOff x="0" y="0"/>
            <a:chExt cx="4137660" cy="5941060"/>
          </a:xfrm>
        </p:grpSpPr>
        <p:sp>
          <p:nvSpPr>
            <p:cNvPr id="3" name="Freeform 3"/>
            <p:cNvSpPr/>
            <p:nvPr/>
          </p:nvSpPr>
          <p:spPr>
            <a:xfrm>
              <a:off x="-111" y="149"/>
              <a:ext cx="4137782" cy="5940413"/>
            </a:xfrm>
            <a:custGeom>
              <a:avLst/>
              <a:gdLst/>
              <a:ahLst/>
              <a:cxnLst/>
              <a:rect l="l" t="t" r="r" b="b"/>
              <a:pathLst>
                <a:path w="4137782" h="5940413">
                  <a:moveTo>
                    <a:pt x="411591" y="535791"/>
                  </a:moveTo>
                  <a:cubicBezTo>
                    <a:pt x="1167241" y="-142389"/>
                    <a:pt x="2562971" y="-288439"/>
                    <a:pt x="3065891" y="759311"/>
                  </a:cubicBezTo>
                  <a:cubicBezTo>
                    <a:pt x="3264011" y="1196191"/>
                    <a:pt x="3157331" y="1691491"/>
                    <a:pt x="3215751" y="2152501"/>
                  </a:cubicBezTo>
                  <a:cubicBezTo>
                    <a:pt x="3297031" y="2791311"/>
                    <a:pt x="3789791" y="3273911"/>
                    <a:pt x="4012041" y="3859381"/>
                  </a:cubicBezTo>
                  <a:cubicBezTo>
                    <a:pt x="4606401" y="5303371"/>
                    <a:pt x="2965561" y="6046321"/>
                    <a:pt x="1771761" y="5928211"/>
                  </a:cubicBezTo>
                  <a:cubicBezTo>
                    <a:pt x="1145651" y="5926941"/>
                    <a:pt x="411591" y="5759301"/>
                    <a:pt x="116951" y="5143351"/>
                  </a:cubicBezTo>
                  <a:cubicBezTo>
                    <a:pt x="-184039" y="4476601"/>
                    <a:pt x="189341" y="3740001"/>
                    <a:pt x="203311" y="3047851"/>
                  </a:cubicBezTo>
                  <a:cubicBezTo>
                    <a:pt x="221091" y="2212191"/>
                    <a:pt x="-350409" y="1201271"/>
                    <a:pt x="411591" y="535791"/>
                  </a:cubicBezTo>
                  <a:close/>
                </a:path>
              </a:pathLst>
            </a:custGeom>
            <a:blipFill>
              <a:blip r:embed="rId2"/>
              <a:stretch>
                <a:fillRect l="-45826" r="-45826"/>
              </a:stretch>
            </a:blipFill>
          </p:spPr>
          <p:txBody>
            <a:bodyPr/>
            <a:lstStyle/>
            <a:p>
              <a:endParaRPr lang="es-CO"/>
            </a:p>
          </p:txBody>
        </p:sp>
      </p:grpSp>
      <p:pic>
        <p:nvPicPr>
          <p:cNvPr id="4" name="Picture 4"/>
          <p:cNvPicPr>
            <a:picLocks noChangeAspect="1"/>
          </p:cNvPicPr>
          <p:nvPr/>
        </p:nvPicPr>
        <p:blipFill>
          <a:blip r:embed="rId3"/>
          <a:srcRect/>
          <a:stretch>
            <a:fillRect/>
          </a:stretch>
        </p:blipFill>
        <p:spPr>
          <a:xfrm>
            <a:off x="8483139" y="-2447914"/>
            <a:ext cx="5334494" cy="4895828"/>
          </a:xfrm>
          <a:prstGeom prst="rect">
            <a:avLst/>
          </a:prstGeom>
        </p:spPr>
      </p:pic>
      <p:sp>
        <p:nvSpPr>
          <p:cNvPr id="5" name="Freeform 5"/>
          <p:cNvSpPr/>
          <p:nvPr/>
        </p:nvSpPr>
        <p:spPr>
          <a:xfrm>
            <a:off x="1468675" y="3753556"/>
            <a:ext cx="9681711" cy="5504744"/>
          </a:xfrm>
          <a:custGeom>
            <a:avLst/>
            <a:gdLst/>
            <a:ahLst/>
            <a:cxnLst/>
            <a:rect l="l" t="t" r="r" b="b"/>
            <a:pathLst>
              <a:path w="9681711" h="5504744">
                <a:moveTo>
                  <a:pt x="0" y="0"/>
                </a:moveTo>
                <a:lnTo>
                  <a:pt x="9681711" y="0"/>
                </a:lnTo>
                <a:lnTo>
                  <a:pt x="9681711" y="5504744"/>
                </a:lnTo>
                <a:lnTo>
                  <a:pt x="0" y="5504744"/>
                </a:lnTo>
                <a:lnTo>
                  <a:pt x="0" y="0"/>
                </a:lnTo>
                <a:close/>
              </a:path>
            </a:pathLst>
          </a:custGeom>
          <a:blipFill>
            <a:blip r:embed="rId4"/>
            <a:stretch>
              <a:fillRect/>
            </a:stretch>
          </a:blipFill>
        </p:spPr>
        <p:txBody>
          <a:bodyPr/>
          <a:lstStyle/>
          <a:p>
            <a:endParaRPr lang="es-CO"/>
          </a:p>
        </p:txBody>
      </p:sp>
      <p:sp>
        <p:nvSpPr>
          <p:cNvPr id="6" name="TextBox 6"/>
          <p:cNvSpPr txBox="1"/>
          <p:nvPr/>
        </p:nvSpPr>
        <p:spPr>
          <a:xfrm>
            <a:off x="1939258" y="475281"/>
            <a:ext cx="7746986" cy="2305050"/>
          </a:xfrm>
          <a:prstGeom prst="rect">
            <a:avLst/>
          </a:prstGeom>
        </p:spPr>
        <p:txBody>
          <a:bodyPr lIns="0" tIns="0" rIns="0" bIns="0" rtlCol="0" anchor="t">
            <a:spAutoFit/>
          </a:bodyPr>
          <a:lstStyle/>
          <a:p>
            <a:pPr marL="0" lvl="0" indent="0" algn="l">
              <a:lnSpc>
                <a:spcPts val="8399"/>
              </a:lnSpc>
              <a:spcBef>
                <a:spcPct val="0"/>
              </a:spcBef>
            </a:pPr>
            <a:r>
              <a:rPr lang="en-US" sz="6999">
                <a:solidFill>
                  <a:srgbClr val="2B2B2B"/>
                </a:solidFill>
                <a:latin typeface="Agrandir"/>
                <a:ea typeface="Agrandir"/>
                <a:cs typeface="Agrandir"/>
                <a:sym typeface="Agrandir"/>
              </a:rPr>
              <a:t>Tiempo de la Lección</a:t>
            </a:r>
          </a:p>
        </p:txBody>
      </p:sp>
      <p:sp>
        <p:nvSpPr>
          <p:cNvPr id="7" name="TextBox 7"/>
          <p:cNvSpPr txBox="1"/>
          <p:nvPr/>
        </p:nvSpPr>
        <p:spPr>
          <a:xfrm>
            <a:off x="3000871" y="9370138"/>
            <a:ext cx="12286259" cy="285750"/>
          </a:xfrm>
          <a:prstGeom prst="rect">
            <a:avLst/>
          </a:prstGeom>
        </p:spPr>
        <p:txBody>
          <a:bodyPr lIns="0" tIns="0" rIns="0" bIns="0" rtlCol="0" anchor="t">
            <a:spAutoFit/>
          </a:bodyPr>
          <a:lstStyle/>
          <a:p>
            <a:pPr algn="ctr">
              <a:lnSpc>
                <a:spcPts val="2099"/>
              </a:lnSpc>
              <a:spcBef>
                <a:spcPct val="0"/>
              </a:spcBef>
            </a:pPr>
            <a:r>
              <a:rPr lang="en-US" sz="1499">
                <a:solidFill>
                  <a:srgbClr val="2B2B2B">
                    <a:alpha val="20784"/>
                  </a:srgbClr>
                </a:solidFill>
                <a:latin typeface="Agrandir"/>
                <a:ea typeface="Agrandir"/>
                <a:cs typeface="Agrandir"/>
                <a:sym typeface="Agrandir"/>
              </a:rPr>
              <a:t>recursos-biblicos.com</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E4E3"/>
        </a:solidFill>
        <a:effectLst/>
      </p:bgPr>
    </p:bg>
    <p:spTree>
      <p:nvGrpSpPr>
        <p:cNvPr id="1" name=""/>
        <p:cNvGrpSpPr/>
        <p:nvPr/>
      </p:nvGrpSpPr>
      <p:grpSpPr>
        <a:xfrm>
          <a:off x="0" y="0"/>
          <a:ext cx="0" cy="0"/>
          <a:chOff x="0" y="0"/>
          <a:chExt cx="0" cy="0"/>
        </a:xfrm>
      </p:grpSpPr>
      <p:grpSp>
        <p:nvGrpSpPr>
          <p:cNvPr id="2" name="Group 2"/>
          <p:cNvGrpSpPr/>
          <p:nvPr/>
        </p:nvGrpSpPr>
        <p:grpSpPr>
          <a:xfrm>
            <a:off x="748045" y="1842918"/>
            <a:ext cx="16791911" cy="7847373"/>
            <a:chOff x="0" y="0"/>
            <a:chExt cx="3032132" cy="1422705"/>
          </a:xfrm>
        </p:grpSpPr>
        <p:sp>
          <p:nvSpPr>
            <p:cNvPr id="3" name="Freeform 3"/>
            <p:cNvSpPr/>
            <p:nvPr/>
          </p:nvSpPr>
          <p:spPr>
            <a:xfrm>
              <a:off x="0" y="0"/>
              <a:ext cx="3032132" cy="1422705"/>
            </a:xfrm>
            <a:custGeom>
              <a:avLst/>
              <a:gdLst/>
              <a:ahLst/>
              <a:cxnLst/>
              <a:rect l="l" t="t" r="r" b="b"/>
              <a:pathLst>
                <a:path w="3032132" h="1422705">
                  <a:moveTo>
                    <a:pt x="2907672" y="1422705"/>
                  </a:moveTo>
                  <a:lnTo>
                    <a:pt x="124460" y="1422705"/>
                  </a:lnTo>
                  <a:cubicBezTo>
                    <a:pt x="55880" y="1422705"/>
                    <a:pt x="0" y="1366825"/>
                    <a:pt x="0" y="1298245"/>
                  </a:cubicBezTo>
                  <a:lnTo>
                    <a:pt x="0" y="124460"/>
                  </a:lnTo>
                  <a:cubicBezTo>
                    <a:pt x="0" y="55880"/>
                    <a:pt x="55880" y="0"/>
                    <a:pt x="124460" y="0"/>
                  </a:cubicBezTo>
                  <a:lnTo>
                    <a:pt x="2907672" y="0"/>
                  </a:lnTo>
                  <a:cubicBezTo>
                    <a:pt x="2976252" y="0"/>
                    <a:pt x="3032132" y="55880"/>
                    <a:pt x="3032132" y="124460"/>
                  </a:cubicBezTo>
                  <a:lnTo>
                    <a:pt x="3032132" y="1298245"/>
                  </a:lnTo>
                  <a:cubicBezTo>
                    <a:pt x="3032132" y="1366825"/>
                    <a:pt x="2976252" y="1422705"/>
                    <a:pt x="2907672" y="1422705"/>
                  </a:cubicBezTo>
                  <a:close/>
                </a:path>
              </a:pathLst>
            </a:custGeom>
            <a:solidFill>
              <a:srgbClr val="FFFCF7"/>
            </a:solidFill>
          </p:spPr>
          <p:txBody>
            <a:bodyPr/>
            <a:lstStyle/>
            <a:p>
              <a:endParaRPr lang="es-CO"/>
            </a:p>
          </p:txBody>
        </p:sp>
      </p:grpSp>
      <p:sp>
        <p:nvSpPr>
          <p:cNvPr id="4" name="TextBox 4"/>
          <p:cNvSpPr txBox="1"/>
          <p:nvPr/>
        </p:nvSpPr>
        <p:spPr>
          <a:xfrm>
            <a:off x="1414379" y="2336338"/>
            <a:ext cx="15539869" cy="6670033"/>
          </a:xfrm>
          <a:prstGeom prst="rect">
            <a:avLst/>
          </a:prstGeom>
        </p:spPr>
        <p:txBody>
          <a:bodyPr lIns="0" tIns="0" rIns="0" bIns="0" rtlCol="0" anchor="t">
            <a:spAutoFit/>
          </a:bodyPr>
          <a:lstStyle/>
          <a:p>
            <a:pPr algn="l">
              <a:lnSpc>
                <a:spcPts val="4775"/>
              </a:lnSpc>
            </a:pPr>
            <a:r>
              <a:rPr lang="en-US" sz="3183">
                <a:solidFill>
                  <a:srgbClr val="2B2B2B"/>
                </a:solidFill>
                <a:latin typeface="Agrandir"/>
                <a:ea typeface="Agrandir"/>
                <a:cs typeface="Agrandir"/>
                <a:sym typeface="Agrandir"/>
              </a:rPr>
              <a:t>Esta mañana hemos visto que el arrepentimiento no tiene una sola forma, pero siempre tiene el mismo propósito: reconciliarnos con Dios. Ya sea en el trono de un rey, en la red de un pescador, en la casa de un padre o en el corazón de un pueblo, el perdón divino alcanza a todo aquel que se humilla sinceramente. No hay pasado tan oscuro ni culpa tan grande que Cristo no pueda limpiar con su sangre. </a:t>
            </a:r>
          </a:p>
          <a:p>
            <a:pPr algn="l">
              <a:lnSpc>
                <a:spcPts val="4775"/>
              </a:lnSpc>
            </a:pPr>
            <a:r>
              <a:rPr lang="en-US" sz="3183">
                <a:solidFill>
                  <a:srgbClr val="2B2B2B"/>
                </a:solidFill>
                <a:latin typeface="Agrandir"/>
                <a:ea typeface="Agrandir"/>
                <a:cs typeface="Agrandir"/>
                <a:sym typeface="Agrandir"/>
              </a:rPr>
              <a:t>Hermanos, el llamado de hoy es personal. Así como David, Manasés, Pedro, el hijo pródigo, Josías y los ninivitas respondieron, también nosotros podemos hacerlo. Que esta experiencia nos lleve a vivir cada día en un espíritu de arrepentimiento continuo, recordando que solo en Cristo hallamos restauración, propósito y vida eterna.</a:t>
            </a:r>
          </a:p>
        </p:txBody>
      </p:sp>
      <p:sp>
        <p:nvSpPr>
          <p:cNvPr id="5" name="TextBox 5"/>
          <p:cNvSpPr txBox="1"/>
          <p:nvPr/>
        </p:nvSpPr>
        <p:spPr>
          <a:xfrm>
            <a:off x="6520993" y="747543"/>
            <a:ext cx="5246013" cy="1095375"/>
          </a:xfrm>
          <a:prstGeom prst="rect">
            <a:avLst/>
          </a:prstGeom>
        </p:spPr>
        <p:txBody>
          <a:bodyPr lIns="0" tIns="0" rIns="0" bIns="0" rtlCol="0" anchor="t">
            <a:spAutoFit/>
          </a:bodyPr>
          <a:lstStyle/>
          <a:p>
            <a:pPr marL="0" lvl="0" indent="0" algn="l">
              <a:lnSpc>
                <a:spcPts val="7200"/>
              </a:lnSpc>
              <a:spcBef>
                <a:spcPct val="0"/>
              </a:spcBef>
            </a:pPr>
            <a:r>
              <a:rPr lang="en-US" sz="6000">
                <a:solidFill>
                  <a:srgbClr val="2B2B2B"/>
                </a:solidFill>
                <a:latin typeface="Agrandir"/>
                <a:ea typeface="Agrandir"/>
                <a:cs typeface="Agrandir"/>
                <a:sym typeface="Agrandir"/>
              </a:rPr>
              <a:t>CONCLUSION</a:t>
            </a:r>
          </a:p>
        </p:txBody>
      </p:sp>
      <p:sp>
        <p:nvSpPr>
          <p:cNvPr id="6" name="TextBox 6"/>
          <p:cNvSpPr txBox="1"/>
          <p:nvPr/>
        </p:nvSpPr>
        <p:spPr>
          <a:xfrm>
            <a:off x="3000871" y="9370138"/>
            <a:ext cx="12286259" cy="285750"/>
          </a:xfrm>
          <a:prstGeom prst="rect">
            <a:avLst/>
          </a:prstGeom>
        </p:spPr>
        <p:txBody>
          <a:bodyPr lIns="0" tIns="0" rIns="0" bIns="0" rtlCol="0" anchor="t">
            <a:spAutoFit/>
          </a:bodyPr>
          <a:lstStyle/>
          <a:p>
            <a:pPr algn="ctr">
              <a:lnSpc>
                <a:spcPts val="2099"/>
              </a:lnSpc>
              <a:spcBef>
                <a:spcPct val="0"/>
              </a:spcBef>
            </a:pPr>
            <a:r>
              <a:rPr lang="en-US" sz="1499">
                <a:solidFill>
                  <a:srgbClr val="2B2B2B">
                    <a:alpha val="20784"/>
                  </a:srgbClr>
                </a:solidFill>
                <a:latin typeface="Agrandir"/>
                <a:ea typeface="Agrandir"/>
                <a:cs typeface="Agrandir"/>
                <a:sym typeface="Agrandir"/>
              </a:rPr>
              <a:t>recursos-biblicos.com</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BEFE5"/>
        </a:solidFill>
        <a:effectLst/>
      </p:bgPr>
    </p:bg>
    <p:spTree>
      <p:nvGrpSpPr>
        <p:cNvPr id="1" name=""/>
        <p:cNvGrpSpPr/>
        <p:nvPr/>
      </p:nvGrpSpPr>
      <p:grpSpPr>
        <a:xfrm>
          <a:off x="0" y="0"/>
          <a:ext cx="0" cy="0"/>
          <a:chOff x="0" y="0"/>
          <a:chExt cx="0" cy="0"/>
        </a:xfrm>
      </p:grpSpPr>
      <p:sp>
        <p:nvSpPr>
          <p:cNvPr id="2" name="TextBox 2"/>
          <p:cNvSpPr txBox="1"/>
          <p:nvPr/>
        </p:nvSpPr>
        <p:spPr>
          <a:xfrm>
            <a:off x="5632839" y="4933950"/>
            <a:ext cx="7022322" cy="885826"/>
          </a:xfrm>
          <a:prstGeom prst="rect">
            <a:avLst/>
          </a:prstGeom>
        </p:spPr>
        <p:txBody>
          <a:bodyPr lIns="0" tIns="0" rIns="0" bIns="0" rtlCol="0" anchor="t">
            <a:spAutoFit/>
          </a:bodyPr>
          <a:lstStyle/>
          <a:p>
            <a:pPr marL="0" lvl="0" indent="0" algn="ctr">
              <a:lnSpc>
                <a:spcPts val="6299"/>
              </a:lnSpc>
              <a:spcBef>
                <a:spcPct val="0"/>
              </a:spcBef>
            </a:pPr>
            <a:r>
              <a:rPr lang="en-US" sz="4499">
                <a:solidFill>
                  <a:srgbClr val="2B2B2B"/>
                </a:solidFill>
                <a:latin typeface="Agrandir"/>
                <a:ea typeface="Agrandir"/>
                <a:cs typeface="Agrandir"/>
                <a:sym typeface="Agrandir"/>
              </a:rPr>
              <a:t># 362, Con sin igual amor.</a:t>
            </a:r>
          </a:p>
        </p:txBody>
      </p:sp>
      <p:sp>
        <p:nvSpPr>
          <p:cNvPr id="3" name="TextBox 3"/>
          <p:cNvSpPr txBox="1"/>
          <p:nvPr/>
        </p:nvSpPr>
        <p:spPr>
          <a:xfrm>
            <a:off x="2109085" y="2422766"/>
            <a:ext cx="14427636" cy="1247775"/>
          </a:xfrm>
          <a:prstGeom prst="rect">
            <a:avLst/>
          </a:prstGeom>
        </p:spPr>
        <p:txBody>
          <a:bodyPr lIns="0" tIns="0" rIns="0" bIns="0" rtlCol="0" anchor="t">
            <a:spAutoFit/>
          </a:bodyPr>
          <a:lstStyle/>
          <a:p>
            <a:pPr marL="0" lvl="0" indent="0" algn="ctr">
              <a:lnSpc>
                <a:spcPts val="8399"/>
              </a:lnSpc>
              <a:spcBef>
                <a:spcPct val="0"/>
              </a:spcBef>
            </a:pPr>
            <a:r>
              <a:rPr lang="en-US" sz="6999">
                <a:solidFill>
                  <a:srgbClr val="2B2B2B"/>
                </a:solidFill>
                <a:latin typeface="Agrandir"/>
                <a:ea typeface="Agrandir"/>
                <a:cs typeface="Agrandir"/>
                <a:sym typeface="Agrandir"/>
              </a:rPr>
              <a:t>HIMNO Y ORACION FINAL</a:t>
            </a:r>
          </a:p>
        </p:txBody>
      </p:sp>
      <p:sp>
        <p:nvSpPr>
          <p:cNvPr id="4" name="TextBox 4"/>
          <p:cNvSpPr txBox="1"/>
          <p:nvPr/>
        </p:nvSpPr>
        <p:spPr>
          <a:xfrm>
            <a:off x="3000871" y="9370138"/>
            <a:ext cx="12286259" cy="285750"/>
          </a:xfrm>
          <a:prstGeom prst="rect">
            <a:avLst/>
          </a:prstGeom>
        </p:spPr>
        <p:txBody>
          <a:bodyPr lIns="0" tIns="0" rIns="0" bIns="0" rtlCol="0" anchor="t">
            <a:spAutoFit/>
          </a:bodyPr>
          <a:lstStyle/>
          <a:p>
            <a:pPr algn="ctr">
              <a:lnSpc>
                <a:spcPts val="2099"/>
              </a:lnSpc>
              <a:spcBef>
                <a:spcPct val="0"/>
              </a:spcBef>
            </a:pPr>
            <a:r>
              <a:rPr lang="en-US" sz="1499">
                <a:solidFill>
                  <a:srgbClr val="2B2B2B">
                    <a:alpha val="20784"/>
                  </a:srgbClr>
                </a:solidFill>
                <a:latin typeface="Agrandir"/>
                <a:ea typeface="Agrandir"/>
                <a:cs typeface="Agrandir"/>
                <a:sym typeface="Agrandir"/>
              </a:rPr>
              <a:t>recursos-biblicos.com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E4E3"/>
        </a:solidFill>
        <a:effectLst/>
      </p:bgPr>
    </p:bg>
    <p:spTree>
      <p:nvGrpSpPr>
        <p:cNvPr id="1" name=""/>
        <p:cNvGrpSpPr/>
        <p:nvPr/>
      </p:nvGrpSpPr>
      <p:grpSpPr>
        <a:xfrm>
          <a:off x="0" y="0"/>
          <a:ext cx="0" cy="0"/>
          <a:chOff x="0" y="0"/>
          <a:chExt cx="0" cy="0"/>
        </a:xfrm>
      </p:grpSpPr>
      <p:grpSp>
        <p:nvGrpSpPr>
          <p:cNvPr id="2" name="Group 2"/>
          <p:cNvGrpSpPr/>
          <p:nvPr/>
        </p:nvGrpSpPr>
        <p:grpSpPr>
          <a:xfrm>
            <a:off x="748045" y="1842918"/>
            <a:ext cx="16791911" cy="7847373"/>
            <a:chOff x="0" y="0"/>
            <a:chExt cx="3032132" cy="1422705"/>
          </a:xfrm>
        </p:grpSpPr>
        <p:sp>
          <p:nvSpPr>
            <p:cNvPr id="3" name="Freeform 3"/>
            <p:cNvSpPr/>
            <p:nvPr/>
          </p:nvSpPr>
          <p:spPr>
            <a:xfrm>
              <a:off x="0" y="0"/>
              <a:ext cx="3032132" cy="1422705"/>
            </a:xfrm>
            <a:custGeom>
              <a:avLst/>
              <a:gdLst/>
              <a:ahLst/>
              <a:cxnLst/>
              <a:rect l="l" t="t" r="r" b="b"/>
              <a:pathLst>
                <a:path w="3032132" h="1422705">
                  <a:moveTo>
                    <a:pt x="2907672" y="1422705"/>
                  </a:moveTo>
                  <a:lnTo>
                    <a:pt x="124460" y="1422705"/>
                  </a:lnTo>
                  <a:cubicBezTo>
                    <a:pt x="55880" y="1422705"/>
                    <a:pt x="0" y="1366825"/>
                    <a:pt x="0" y="1298245"/>
                  </a:cubicBezTo>
                  <a:lnTo>
                    <a:pt x="0" y="124460"/>
                  </a:lnTo>
                  <a:cubicBezTo>
                    <a:pt x="0" y="55880"/>
                    <a:pt x="55880" y="0"/>
                    <a:pt x="124460" y="0"/>
                  </a:cubicBezTo>
                  <a:lnTo>
                    <a:pt x="2907672" y="0"/>
                  </a:lnTo>
                  <a:cubicBezTo>
                    <a:pt x="2976252" y="0"/>
                    <a:pt x="3032132" y="55880"/>
                    <a:pt x="3032132" y="124460"/>
                  </a:cubicBezTo>
                  <a:lnTo>
                    <a:pt x="3032132" y="1298245"/>
                  </a:lnTo>
                  <a:cubicBezTo>
                    <a:pt x="3032132" y="1366825"/>
                    <a:pt x="2976252" y="1422705"/>
                    <a:pt x="2907672" y="1422705"/>
                  </a:cubicBezTo>
                  <a:close/>
                </a:path>
              </a:pathLst>
            </a:custGeom>
            <a:solidFill>
              <a:srgbClr val="FFFCF7"/>
            </a:solidFill>
          </p:spPr>
          <p:txBody>
            <a:bodyPr/>
            <a:lstStyle/>
            <a:p>
              <a:endParaRPr lang="es-CO"/>
            </a:p>
          </p:txBody>
        </p:sp>
      </p:grpSp>
      <p:sp>
        <p:nvSpPr>
          <p:cNvPr id="4" name="TextBox 4"/>
          <p:cNvSpPr txBox="1"/>
          <p:nvPr/>
        </p:nvSpPr>
        <p:spPr>
          <a:xfrm>
            <a:off x="1414379" y="2036301"/>
            <a:ext cx="15539869" cy="7270108"/>
          </a:xfrm>
          <a:prstGeom prst="rect">
            <a:avLst/>
          </a:prstGeom>
        </p:spPr>
        <p:txBody>
          <a:bodyPr lIns="0" tIns="0" rIns="0" bIns="0" rtlCol="0" anchor="t">
            <a:spAutoFit/>
          </a:bodyPr>
          <a:lstStyle/>
          <a:p>
            <a:pPr algn="l">
              <a:lnSpc>
                <a:spcPts val="4775"/>
              </a:lnSpc>
            </a:pPr>
            <a:r>
              <a:rPr lang="en-US" sz="3183">
                <a:solidFill>
                  <a:srgbClr val="2B2B2B"/>
                </a:solidFill>
                <a:latin typeface="Agrandir"/>
                <a:ea typeface="Agrandir"/>
                <a:cs typeface="Agrandir"/>
                <a:sym typeface="Agrandir"/>
              </a:rPr>
              <a:t>En la Biblia, los hombres y mujeres de Dios no fueron perfectos, pero cuando pecaron, aprendieron a volver al Señor con sinceridad y humildad. A través de sus testimonios, descubrimos que el arrepentimiento no es solo sentir tristeza por lo que hicimos mal, sino permitir que Dios cambie nuestro corazón y restaure nuestra comunión con él. </a:t>
            </a:r>
          </a:p>
          <a:p>
            <a:pPr algn="l">
              <a:lnSpc>
                <a:spcPts val="4775"/>
              </a:lnSpc>
            </a:pPr>
            <a:endParaRPr lang="en-US" sz="3183">
              <a:solidFill>
                <a:srgbClr val="2B2B2B"/>
              </a:solidFill>
              <a:latin typeface="Agrandir"/>
              <a:ea typeface="Agrandir"/>
              <a:cs typeface="Agrandir"/>
              <a:sym typeface="Agrandir"/>
            </a:endParaRPr>
          </a:p>
          <a:p>
            <a:pPr algn="l">
              <a:lnSpc>
                <a:spcPts val="4775"/>
              </a:lnSpc>
            </a:pPr>
            <a:r>
              <a:rPr lang="en-US" sz="3183">
                <a:solidFill>
                  <a:srgbClr val="2B2B2B"/>
                </a:solidFill>
                <a:latin typeface="Agrandir"/>
                <a:ea typeface="Agrandir"/>
                <a:cs typeface="Agrandir"/>
                <a:sym typeface="Agrandir"/>
              </a:rPr>
              <a:t>Hoy veremos varios personajes bíblicos que conocieron el dolor del pecado y también la alegría del perdón. Cada uno de ellos nos enseñará una faceta distinta del arrepentimiento: </a:t>
            </a:r>
            <a:r>
              <a:rPr lang="en-US" sz="3183" b="1">
                <a:solidFill>
                  <a:srgbClr val="2B2B2B"/>
                </a:solidFill>
                <a:latin typeface="Agrandir Bold"/>
                <a:ea typeface="Agrandir Bold"/>
                <a:cs typeface="Agrandir Bold"/>
                <a:sym typeface="Agrandir Bold"/>
              </a:rPr>
              <a:t>el que reconoce, el que se humilla, el que restaura, el que regresa al Padre, el que produce reforma y el que transforma una nación entera.</a:t>
            </a:r>
            <a:r>
              <a:rPr lang="en-US" sz="3183">
                <a:solidFill>
                  <a:srgbClr val="2B2B2B"/>
                </a:solidFill>
                <a:latin typeface="Agrandir"/>
                <a:ea typeface="Agrandir"/>
                <a:cs typeface="Agrandir"/>
                <a:sym typeface="Agrandir"/>
              </a:rPr>
              <a:t> Oremos para que, al escuchar sus palabras, el Espíritu Santo despierte en nosotros el mismo deseo de volver completamente al Señor.</a:t>
            </a:r>
          </a:p>
        </p:txBody>
      </p:sp>
      <p:sp>
        <p:nvSpPr>
          <p:cNvPr id="5" name="TextBox 5"/>
          <p:cNvSpPr txBox="1"/>
          <p:nvPr/>
        </p:nvSpPr>
        <p:spPr>
          <a:xfrm>
            <a:off x="5219537" y="617094"/>
            <a:ext cx="7929552" cy="1095375"/>
          </a:xfrm>
          <a:prstGeom prst="rect">
            <a:avLst/>
          </a:prstGeom>
        </p:spPr>
        <p:txBody>
          <a:bodyPr lIns="0" tIns="0" rIns="0" bIns="0" rtlCol="0" anchor="t">
            <a:spAutoFit/>
          </a:bodyPr>
          <a:lstStyle/>
          <a:p>
            <a:pPr marL="0" lvl="0" indent="0" algn="l">
              <a:lnSpc>
                <a:spcPts val="7200"/>
              </a:lnSpc>
              <a:spcBef>
                <a:spcPct val="0"/>
              </a:spcBef>
            </a:pPr>
            <a:r>
              <a:rPr lang="en-US" sz="6000">
                <a:solidFill>
                  <a:srgbClr val="2B2B2B"/>
                </a:solidFill>
                <a:latin typeface="Agrandir"/>
                <a:ea typeface="Agrandir"/>
                <a:cs typeface="Agrandir"/>
                <a:sym typeface="Agrandir"/>
              </a:rPr>
              <a:t>INTRODUCCION</a:t>
            </a:r>
          </a:p>
        </p:txBody>
      </p:sp>
      <p:sp>
        <p:nvSpPr>
          <p:cNvPr id="6" name="TextBox 6"/>
          <p:cNvSpPr txBox="1"/>
          <p:nvPr/>
        </p:nvSpPr>
        <p:spPr>
          <a:xfrm>
            <a:off x="3000871" y="9370138"/>
            <a:ext cx="12286259" cy="285750"/>
          </a:xfrm>
          <a:prstGeom prst="rect">
            <a:avLst/>
          </a:prstGeom>
        </p:spPr>
        <p:txBody>
          <a:bodyPr lIns="0" tIns="0" rIns="0" bIns="0" rtlCol="0" anchor="t">
            <a:spAutoFit/>
          </a:bodyPr>
          <a:lstStyle/>
          <a:p>
            <a:pPr algn="ctr">
              <a:lnSpc>
                <a:spcPts val="2099"/>
              </a:lnSpc>
              <a:spcBef>
                <a:spcPct val="0"/>
              </a:spcBef>
            </a:pPr>
            <a:r>
              <a:rPr lang="en-US" sz="1499">
                <a:solidFill>
                  <a:srgbClr val="2B2B2B">
                    <a:alpha val="20784"/>
                  </a:srgbClr>
                </a:solidFill>
                <a:latin typeface="Agrandir"/>
                <a:ea typeface="Agrandir"/>
                <a:cs typeface="Agrandir"/>
                <a:sym typeface="Agrandir"/>
              </a:rPr>
              <a:t>recursos-biblicos.com</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C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blip>
          <a:srcRect/>
          <a:stretch>
            <a:fillRect/>
          </a:stretch>
        </p:blipFill>
        <p:spPr>
          <a:xfrm rot="3203220">
            <a:off x="10055853" y="-265970"/>
            <a:ext cx="11814494" cy="12461864"/>
          </a:xfrm>
          <a:prstGeom prst="rect">
            <a:avLst/>
          </a:prstGeom>
        </p:spPr>
      </p:pic>
      <p:pic>
        <p:nvPicPr>
          <p:cNvPr id="3" name="Picture 3"/>
          <p:cNvPicPr>
            <a:picLocks noChangeAspect="1"/>
          </p:cNvPicPr>
          <p:nvPr/>
        </p:nvPicPr>
        <p:blipFill>
          <a:blip r:embed="rId3">
            <a:alphaModFix amt="25000"/>
          </a:blip>
          <a:srcRect/>
          <a:stretch>
            <a:fillRect/>
          </a:stretch>
        </p:blipFill>
        <p:spPr>
          <a:xfrm rot="-5741405">
            <a:off x="8316155" y="8504485"/>
            <a:ext cx="4865516" cy="6168780"/>
          </a:xfrm>
          <a:prstGeom prst="rect">
            <a:avLst/>
          </a:prstGeom>
        </p:spPr>
      </p:pic>
      <p:sp>
        <p:nvSpPr>
          <p:cNvPr id="4" name="Freeform 4"/>
          <p:cNvSpPr/>
          <p:nvPr/>
        </p:nvSpPr>
        <p:spPr>
          <a:xfrm>
            <a:off x="11110410" y="1424707"/>
            <a:ext cx="6609138" cy="7437586"/>
          </a:xfrm>
          <a:custGeom>
            <a:avLst/>
            <a:gdLst/>
            <a:ahLst/>
            <a:cxnLst/>
            <a:rect l="l" t="t" r="r" b="b"/>
            <a:pathLst>
              <a:path w="6609138" h="7437586">
                <a:moveTo>
                  <a:pt x="0" y="0"/>
                </a:moveTo>
                <a:lnTo>
                  <a:pt x="6609138" y="0"/>
                </a:lnTo>
                <a:lnTo>
                  <a:pt x="6609138" y="7437586"/>
                </a:lnTo>
                <a:lnTo>
                  <a:pt x="0" y="7437586"/>
                </a:lnTo>
                <a:lnTo>
                  <a:pt x="0" y="0"/>
                </a:lnTo>
                <a:close/>
              </a:path>
            </a:pathLst>
          </a:custGeom>
          <a:blipFill>
            <a:blip r:embed="rId4"/>
            <a:stretch>
              <a:fillRect l="-53156" r="-53156"/>
            </a:stretch>
          </a:blipFill>
        </p:spPr>
        <p:txBody>
          <a:bodyPr/>
          <a:lstStyle/>
          <a:p>
            <a:endParaRPr lang="es-CO"/>
          </a:p>
        </p:txBody>
      </p:sp>
      <p:grpSp>
        <p:nvGrpSpPr>
          <p:cNvPr id="5" name="Group 5"/>
          <p:cNvGrpSpPr/>
          <p:nvPr/>
        </p:nvGrpSpPr>
        <p:grpSpPr>
          <a:xfrm>
            <a:off x="590951" y="480207"/>
            <a:ext cx="10157962" cy="9326586"/>
            <a:chOff x="0" y="0"/>
            <a:chExt cx="13543950" cy="12435449"/>
          </a:xfrm>
        </p:grpSpPr>
        <p:sp>
          <p:nvSpPr>
            <p:cNvPr id="6" name="TextBox 6"/>
            <p:cNvSpPr txBox="1"/>
            <p:nvPr/>
          </p:nvSpPr>
          <p:spPr>
            <a:xfrm>
              <a:off x="0" y="-133350"/>
              <a:ext cx="13543950" cy="1962150"/>
            </a:xfrm>
            <a:prstGeom prst="rect">
              <a:avLst/>
            </a:prstGeom>
          </p:spPr>
          <p:txBody>
            <a:bodyPr lIns="0" tIns="0" rIns="0" bIns="0" rtlCol="0" anchor="t">
              <a:spAutoFit/>
            </a:bodyPr>
            <a:lstStyle/>
            <a:p>
              <a:pPr marL="0" lvl="0" indent="0" algn="l">
                <a:lnSpc>
                  <a:spcPts val="5400"/>
                </a:lnSpc>
                <a:spcBef>
                  <a:spcPct val="0"/>
                </a:spcBef>
              </a:pPr>
              <a:r>
                <a:rPr lang="en-US" sz="4500">
                  <a:solidFill>
                    <a:srgbClr val="2B2B2B"/>
                  </a:solidFill>
                  <a:latin typeface="Agrandir"/>
                  <a:ea typeface="Agrandir"/>
                  <a:cs typeface="Agrandir"/>
                  <a:sym typeface="Agrandir"/>
                </a:rPr>
                <a:t>David - El a</a:t>
              </a:r>
              <a:r>
                <a:rPr lang="en-US" sz="4500" u="none">
                  <a:solidFill>
                    <a:srgbClr val="2B2B2B"/>
                  </a:solidFill>
                  <a:latin typeface="Agrandir"/>
                  <a:ea typeface="Agrandir"/>
                  <a:cs typeface="Agrandir"/>
                  <a:sym typeface="Agrandir"/>
                </a:rPr>
                <a:t>rrepentimiento que reconoce la gravedad del pecado</a:t>
              </a:r>
            </a:p>
          </p:txBody>
        </p:sp>
        <p:sp>
          <p:nvSpPr>
            <p:cNvPr id="7" name="TextBox 7"/>
            <p:cNvSpPr txBox="1"/>
            <p:nvPr/>
          </p:nvSpPr>
          <p:spPr>
            <a:xfrm>
              <a:off x="0" y="2253435"/>
              <a:ext cx="13543950" cy="10182013"/>
            </a:xfrm>
            <a:prstGeom prst="rect">
              <a:avLst/>
            </a:prstGeom>
          </p:spPr>
          <p:txBody>
            <a:bodyPr lIns="0" tIns="0" rIns="0" bIns="0" rtlCol="0" anchor="t">
              <a:spAutoFit/>
            </a:bodyPr>
            <a:lstStyle/>
            <a:p>
              <a:pPr marL="0" lvl="0" indent="0" algn="l">
                <a:lnSpc>
                  <a:spcPts val="4339"/>
                </a:lnSpc>
              </a:pPr>
              <a:r>
                <a:rPr lang="en-US" sz="3099">
                  <a:solidFill>
                    <a:srgbClr val="2B2B2B"/>
                  </a:solidFill>
                  <a:latin typeface="Agrandir"/>
                  <a:ea typeface="Agrandir"/>
                  <a:cs typeface="Agrandir"/>
                  <a:sym typeface="Agrandir"/>
                </a:rPr>
                <a:t>Du</a:t>
              </a:r>
              <a:r>
                <a:rPr lang="en-US" sz="3099" u="none">
                  <a:solidFill>
                    <a:srgbClr val="2B2B2B"/>
                  </a:solidFill>
                  <a:latin typeface="Agrandir"/>
                  <a:ea typeface="Agrandir"/>
                  <a:cs typeface="Agrandir"/>
                  <a:sym typeface="Agrandir"/>
                </a:rPr>
                <a:t>rante años, el Señor le dio victorias y le colmó de bendiciones, pero hubo un momento en que su corazón se alejó de él. Creyó que su poder y su posición le daban derecho a ignorar su ley. Cayó en el pecado más vergonzoso: ofendió al Dios que le había levantado. Cuando el profeta Natán lo confrontó, no tuvo excusas. No culpó a nadie. Solo pudo decir: «Contra ti, contra ti solo he pecado». Entendió que el pecado no es solo una falta moral, sino una herida directa al corazón de Dios. Esa conciencia le llevó a escribir el Salmo 51, su clamor de perdón. Hoy nos dice: </a:t>
              </a:r>
              <a:r>
                <a:rPr lang="en-US" sz="3099" b="1" u="none">
                  <a:solidFill>
                    <a:srgbClr val="2B2B2B"/>
                  </a:solidFill>
                  <a:latin typeface="Agrandir Bold"/>
                  <a:ea typeface="Agrandir Bold"/>
                  <a:cs typeface="Agrandir Bold"/>
                  <a:sym typeface="Agrandir Bold"/>
                </a:rPr>
                <a:t>el arrepentimiento verdadero nace cuando dejamos de justificarnos y reconocemos la gravedad de haber ofendido a nuestro Creador. </a:t>
              </a:r>
            </a:p>
          </p:txBody>
        </p:sp>
      </p:grpSp>
      <p:sp>
        <p:nvSpPr>
          <p:cNvPr id="8" name="TextBox 8"/>
          <p:cNvSpPr txBox="1"/>
          <p:nvPr/>
        </p:nvSpPr>
        <p:spPr>
          <a:xfrm>
            <a:off x="3000871" y="9370138"/>
            <a:ext cx="12286259" cy="285750"/>
          </a:xfrm>
          <a:prstGeom prst="rect">
            <a:avLst/>
          </a:prstGeom>
        </p:spPr>
        <p:txBody>
          <a:bodyPr lIns="0" tIns="0" rIns="0" bIns="0" rtlCol="0" anchor="t">
            <a:spAutoFit/>
          </a:bodyPr>
          <a:lstStyle/>
          <a:p>
            <a:pPr algn="ctr">
              <a:lnSpc>
                <a:spcPts val="2099"/>
              </a:lnSpc>
              <a:spcBef>
                <a:spcPct val="0"/>
              </a:spcBef>
            </a:pPr>
            <a:r>
              <a:rPr lang="en-US" sz="1499">
                <a:solidFill>
                  <a:srgbClr val="2B2B2B">
                    <a:alpha val="20784"/>
                  </a:srgbClr>
                </a:solidFill>
                <a:latin typeface="Agrandir"/>
                <a:ea typeface="Agrandir"/>
                <a:cs typeface="Agrandir"/>
                <a:sym typeface="Agrandir"/>
              </a:rPr>
              <a:t>recursos-biblicos.com</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CF7"/>
        </a:solidFill>
        <a:effectLst/>
      </p:bgPr>
    </p:bg>
    <p:spTree>
      <p:nvGrpSpPr>
        <p:cNvPr id="1" name=""/>
        <p:cNvGrpSpPr/>
        <p:nvPr/>
      </p:nvGrpSpPr>
      <p:grpSpPr>
        <a:xfrm>
          <a:off x="0" y="0"/>
          <a:ext cx="0" cy="0"/>
          <a:chOff x="0" y="0"/>
          <a:chExt cx="0" cy="0"/>
        </a:xfrm>
      </p:grpSpPr>
      <p:sp>
        <p:nvSpPr>
          <p:cNvPr id="2" name="TextBox 2"/>
          <p:cNvSpPr txBox="1"/>
          <p:nvPr/>
        </p:nvSpPr>
        <p:spPr>
          <a:xfrm>
            <a:off x="4444901" y="3171087"/>
            <a:ext cx="9398198" cy="1247775"/>
          </a:xfrm>
          <a:prstGeom prst="rect">
            <a:avLst/>
          </a:prstGeom>
        </p:spPr>
        <p:txBody>
          <a:bodyPr lIns="0" tIns="0" rIns="0" bIns="0" rtlCol="0" anchor="t">
            <a:spAutoFit/>
          </a:bodyPr>
          <a:lstStyle/>
          <a:p>
            <a:pPr marL="0" lvl="0" indent="0" algn="ctr">
              <a:lnSpc>
                <a:spcPts val="8399"/>
              </a:lnSpc>
              <a:spcBef>
                <a:spcPct val="0"/>
              </a:spcBef>
            </a:pPr>
            <a:r>
              <a:rPr lang="en-US" sz="6999" dirty="0">
                <a:solidFill>
                  <a:srgbClr val="2B2B2B"/>
                </a:solidFill>
                <a:latin typeface="Agrandir"/>
                <a:ea typeface="Agrandir"/>
                <a:cs typeface="Agrandir"/>
                <a:sym typeface="Agrandir"/>
              </a:rPr>
              <a:t>HIMNO INICIAL</a:t>
            </a:r>
          </a:p>
        </p:txBody>
      </p:sp>
      <p:sp>
        <p:nvSpPr>
          <p:cNvPr id="3" name="TextBox 3"/>
          <p:cNvSpPr txBox="1"/>
          <p:nvPr/>
        </p:nvSpPr>
        <p:spPr>
          <a:xfrm>
            <a:off x="4178081" y="4950448"/>
            <a:ext cx="9931838" cy="2060575"/>
          </a:xfrm>
          <a:prstGeom prst="rect">
            <a:avLst/>
          </a:prstGeom>
        </p:spPr>
        <p:txBody>
          <a:bodyPr lIns="0" tIns="0" rIns="0" bIns="0" rtlCol="0" anchor="t">
            <a:spAutoFit/>
          </a:bodyPr>
          <a:lstStyle/>
          <a:p>
            <a:pPr marL="0" lvl="0" indent="0" algn="ctr">
              <a:lnSpc>
                <a:spcPts val="7699"/>
              </a:lnSpc>
            </a:pPr>
            <a:r>
              <a:rPr lang="en-US" sz="5499" dirty="0">
                <a:solidFill>
                  <a:srgbClr val="2B2B2B"/>
                </a:solidFill>
                <a:latin typeface="Agrandir"/>
                <a:ea typeface="Agrandir"/>
                <a:cs typeface="Agrandir"/>
                <a:sym typeface="Agrandir"/>
              </a:rPr>
              <a:t>#</a:t>
            </a:r>
            <a:r>
              <a:rPr lang="en-US" sz="5499" u="none" dirty="0">
                <a:solidFill>
                  <a:srgbClr val="2B2B2B"/>
                </a:solidFill>
                <a:latin typeface="Agrandir"/>
                <a:ea typeface="Agrandir"/>
                <a:cs typeface="Agrandir"/>
                <a:sym typeface="Agrandir"/>
              </a:rPr>
              <a:t> 241, Perdon </a:t>
            </a:r>
            <a:r>
              <a:rPr lang="en-US" sz="5499" u="none" dirty="0" err="1">
                <a:solidFill>
                  <a:srgbClr val="2B2B2B"/>
                </a:solidFill>
                <a:latin typeface="Agrandir"/>
                <a:ea typeface="Agrandir"/>
                <a:cs typeface="Agrandir"/>
                <a:sym typeface="Agrandir"/>
              </a:rPr>
              <a:t>te</a:t>
            </a:r>
            <a:r>
              <a:rPr lang="en-US" sz="5499" u="none" dirty="0">
                <a:solidFill>
                  <a:srgbClr val="2B2B2B"/>
                </a:solidFill>
                <a:latin typeface="Agrandir"/>
                <a:ea typeface="Agrandir"/>
                <a:cs typeface="Agrandir"/>
                <a:sym typeface="Agrandir"/>
              </a:rPr>
              <a:t> </a:t>
            </a:r>
            <a:r>
              <a:rPr lang="en-US" sz="5499" u="none" dirty="0" err="1">
                <a:solidFill>
                  <a:srgbClr val="2B2B2B"/>
                </a:solidFill>
                <a:latin typeface="Agrandir"/>
                <a:ea typeface="Agrandir"/>
                <a:cs typeface="Agrandir"/>
                <a:sym typeface="Agrandir"/>
              </a:rPr>
              <a:t>ruego</a:t>
            </a:r>
            <a:r>
              <a:rPr lang="en-US" sz="5499" u="none" dirty="0">
                <a:solidFill>
                  <a:srgbClr val="2B2B2B"/>
                </a:solidFill>
                <a:latin typeface="Agrandir"/>
                <a:ea typeface="Agrandir"/>
                <a:cs typeface="Agrandir"/>
                <a:sym typeface="Agrandir"/>
              </a:rPr>
              <a:t>, mi </a:t>
            </a:r>
            <a:r>
              <a:rPr lang="en-US" sz="5499" u="none" dirty="0" err="1">
                <a:solidFill>
                  <a:srgbClr val="2B2B2B"/>
                </a:solidFill>
                <a:latin typeface="Agrandir"/>
                <a:ea typeface="Agrandir"/>
                <a:cs typeface="Agrandir"/>
                <a:sym typeface="Agrandir"/>
              </a:rPr>
              <a:t>Señor</a:t>
            </a:r>
            <a:r>
              <a:rPr lang="en-US" sz="5499" u="none" dirty="0">
                <a:solidFill>
                  <a:srgbClr val="2B2B2B"/>
                </a:solidFill>
                <a:latin typeface="Agrandir"/>
                <a:ea typeface="Agrandir"/>
                <a:cs typeface="Agrandir"/>
                <a:sym typeface="Agrandir"/>
              </a:rPr>
              <a:t> y Dios</a:t>
            </a:r>
            <a:endParaRPr lang="en-US" sz="5499" u="none" dirty="0">
              <a:solidFill>
                <a:srgbClr val="2B2B2B"/>
              </a:solidFill>
              <a:latin typeface="Agrandir"/>
              <a:ea typeface="Agrandir"/>
              <a:cs typeface="Agrandir"/>
              <a:sym typeface="Agrandir"/>
              <a:hlinkClick r:id="rId2" action="ppaction://hlinksldjump"/>
            </a:endParaRPr>
          </a:p>
        </p:txBody>
      </p:sp>
      <p:pic>
        <p:nvPicPr>
          <p:cNvPr id="4" name="Picture 4"/>
          <p:cNvPicPr>
            <a:picLocks noChangeAspect="1"/>
          </p:cNvPicPr>
          <p:nvPr/>
        </p:nvPicPr>
        <p:blipFill>
          <a:blip r:embed="rId3">
            <a:alphaModFix amt="25000"/>
          </a:blip>
          <a:srcRect/>
          <a:stretch>
            <a:fillRect/>
          </a:stretch>
        </p:blipFill>
        <p:spPr>
          <a:xfrm>
            <a:off x="-4810715" y="2950641"/>
            <a:ext cx="9621431" cy="9789932"/>
          </a:xfrm>
          <a:prstGeom prst="rect">
            <a:avLst/>
          </a:prstGeom>
        </p:spPr>
      </p:pic>
      <p:pic>
        <p:nvPicPr>
          <p:cNvPr id="5" name="Picture 5"/>
          <p:cNvPicPr>
            <a:picLocks noChangeAspect="1"/>
          </p:cNvPicPr>
          <p:nvPr/>
        </p:nvPicPr>
        <p:blipFill>
          <a:blip r:embed="rId4">
            <a:alphaModFix amt="50000"/>
          </a:blip>
          <a:srcRect/>
          <a:stretch>
            <a:fillRect/>
          </a:stretch>
        </p:blipFill>
        <p:spPr>
          <a:xfrm rot="9720163">
            <a:off x="12600387" y="-3298660"/>
            <a:ext cx="8670039" cy="8654721"/>
          </a:xfrm>
          <a:prstGeom prst="rect">
            <a:avLst/>
          </a:prstGeom>
        </p:spPr>
      </p:pic>
      <p:sp>
        <p:nvSpPr>
          <p:cNvPr id="6" name="Freeform 6"/>
          <p:cNvSpPr/>
          <p:nvPr/>
        </p:nvSpPr>
        <p:spPr>
          <a:xfrm>
            <a:off x="674029" y="4143449"/>
            <a:ext cx="3770872" cy="4403405"/>
          </a:xfrm>
          <a:custGeom>
            <a:avLst/>
            <a:gdLst/>
            <a:ahLst/>
            <a:cxnLst/>
            <a:rect l="l" t="t" r="r" b="b"/>
            <a:pathLst>
              <a:path w="3770872" h="4403405">
                <a:moveTo>
                  <a:pt x="0" y="0"/>
                </a:moveTo>
                <a:lnTo>
                  <a:pt x="3770872" y="0"/>
                </a:lnTo>
                <a:lnTo>
                  <a:pt x="3770872" y="4403405"/>
                </a:lnTo>
                <a:lnTo>
                  <a:pt x="0" y="4403405"/>
                </a:lnTo>
                <a:lnTo>
                  <a:pt x="0" y="0"/>
                </a:lnTo>
                <a:close/>
              </a:path>
            </a:pathLst>
          </a:custGeom>
          <a:blipFill>
            <a:blip r:embed="rId5"/>
            <a:stretch>
              <a:fillRect/>
            </a:stretch>
          </a:blipFill>
        </p:spPr>
        <p:txBody>
          <a:bodyPr/>
          <a:lstStyle/>
          <a:p>
            <a:endParaRPr lang="es-CO"/>
          </a:p>
        </p:txBody>
      </p:sp>
      <p:sp>
        <p:nvSpPr>
          <p:cNvPr id="7" name="TextBox 7"/>
          <p:cNvSpPr txBox="1"/>
          <p:nvPr/>
        </p:nvSpPr>
        <p:spPr>
          <a:xfrm>
            <a:off x="3000871" y="9370138"/>
            <a:ext cx="12286259" cy="285750"/>
          </a:xfrm>
          <a:prstGeom prst="rect">
            <a:avLst/>
          </a:prstGeom>
        </p:spPr>
        <p:txBody>
          <a:bodyPr lIns="0" tIns="0" rIns="0" bIns="0" rtlCol="0" anchor="t">
            <a:spAutoFit/>
          </a:bodyPr>
          <a:lstStyle/>
          <a:p>
            <a:pPr algn="ctr">
              <a:lnSpc>
                <a:spcPts val="2099"/>
              </a:lnSpc>
              <a:spcBef>
                <a:spcPct val="0"/>
              </a:spcBef>
            </a:pPr>
            <a:r>
              <a:rPr lang="en-US" sz="1499">
                <a:solidFill>
                  <a:srgbClr val="2B2B2B">
                    <a:alpha val="20784"/>
                  </a:srgbClr>
                </a:solidFill>
                <a:latin typeface="Agrandir"/>
                <a:ea typeface="Agrandir"/>
                <a:cs typeface="Agrandir"/>
                <a:sym typeface="Agrandir"/>
              </a:rPr>
              <a:t>recursos-biblicos.com</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C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blip>
          <a:srcRect/>
          <a:stretch>
            <a:fillRect/>
          </a:stretch>
        </p:blipFill>
        <p:spPr>
          <a:xfrm>
            <a:off x="-2868523" y="2438918"/>
            <a:ext cx="10541077" cy="10522453"/>
          </a:xfrm>
          <a:prstGeom prst="rect">
            <a:avLst/>
          </a:prstGeom>
        </p:spPr>
      </p:pic>
      <p:pic>
        <p:nvPicPr>
          <p:cNvPr id="3" name="Picture 3"/>
          <p:cNvPicPr>
            <a:picLocks noChangeAspect="1"/>
          </p:cNvPicPr>
          <p:nvPr/>
        </p:nvPicPr>
        <p:blipFill>
          <a:blip r:embed="rId3"/>
          <a:srcRect/>
          <a:stretch>
            <a:fillRect/>
          </a:stretch>
        </p:blipFill>
        <p:spPr>
          <a:xfrm>
            <a:off x="-3463659" y="-599139"/>
            <a:ext cx="5865675" cy="5231058"/>
          </a:xfrm>
          <a:prstGeom prst="rect">
            <a:avLst/>
          </a:prstGeom>
        </p:spPr>
      </p:pic>
      <p:sp>
        <p:nvSpPr>
          <p:cNvPr id="4" name="Freeform 4"/>
          <p:cNvSpPr/>
          <p:nvPr/>
        </p:nvSpPr>
        <p:spPr>
          <a:xfrm>
            <a:off x="559963" y="1560479"/>
            <a:ext cx="7112591" cy="7166041"/>
          </a:xfrm>
          <a:custGeom>
            <a:avLst/>
            <a:gdLst/>
            <a:ahLst/>
            <a:cxnLst/>
            <a:rect l="l" t="t" r="r" b="b"/>
            <a:pathLst>
              <a:path w="7112591" h="7166041">
                <a:moveTo>
                  <a:pt x="0" y="0"/>
                </a:moveTo>
                <a:lnTo>
                  <a:pt x="7112591" y="0"/>
                </a:lnTo>
                <a:lnTo>
                  <a:pt x="7112591" y="7166042"/>
                </a:lnTo>
                <a:lnTo>
                  <a:pt x="0" y="7166042"/>
                </a:lnTo>
                <a:lnTo>
                  <a:pt x="0" y="0"/>
                </a:lnTo>
                <a:close/>
              </a:path>
            </a:pathLst>
          </a:custGeom>
          <a:blipFill>
            <a:blip r:embed="rId4"/>
            <a:stretch>
              <a:fillRect l="-42355" r="-42355"/>
            </a:stretch>
          </a:blipFill>
        </p:spPr>
        <p:txBody>
          <a:bodyPr/>
          <a:lstStyle/>
          <a:p>
            <a:endParaRPr lang="es-CO"/>
          </a:p>
        </p:txBody>
      </p:sp>
      <p:grpSp>
        <p:nvGrpSpPr>
          <p:cNvPr id="5" name="Group 5"/>
          <p:cNvGrpSpPr/>
          <p:nvPr/>
        </p:nvGrpSpPr>
        <p:grpSpPr>
          <a:xfrm>
            <a:off x="7961126" y="737034"/>
            <a:ext cx="9925709" cy="8135167"/>
            <a:chOff x="0" y="0"/>
            <a:chExt cx="13234278" cy="10846889"/>
          </a:xfrm>
        </p:grpSpPr>
        <p:sp>
          <p:nvSpPr>
            <p:cNvPr id="6" name="TextBox 6"/>
            <p:cNvSpPr txBox="1"/>
            <p:nvPr/>
          </p:nvSpPr>
          <p:spPr>
            <a:xfrm>
              <a:off x="0" y="-133350"/>
              <a:ext cx="13234278" cy="1962150"/>
            </a:xfrm>
            <a:prstGeom prst="rect">
              <a:avLst/>
            </a:prstGeom>
          </p:spPr>
          <p:txBody>
            <a:bodyPr lIns="0" tIns="0" rIns="0" bIns="0" rtlCol="0" anchor="t">
              <a:spAutoFit/>
            </a:bodyPr>
            <a:lstStyle/>
            <a:p>
              <a:pPr marL="0" lvl="0" indent="0" algn="l">
                <a:lnSpc>
                  <a:spcPts val="5400"/>
                </a:lnSpc>
                <a:spcBef>
                  <a:spcPct val="0"/>
                </a:spcBef>
              </a:pPr>
              <a:r>
                <a:rPr lang="en-US" sz="4500">
                  <a:solidFill>
                    <a:srgbClr val="2B2B2B"/>
                  </a:solidFill>
                  <a:latin typeface="Agrandir"/>
                  <a:ea typeface="Agrandir"/>
                  <a:cs typeface="Agrandir"/>
                  <a:sym typeface="Agrandir"/>
                </a:rPr>
                <a:t>Manasés — El a</a:t>
              </a:r>
              <a:r>
                <a:rPr lang="en-US" sz="4500" u="none">
                  <a:solidFill>
                    <a:srgbClr val="2B2B2B"/>
                  </a:solidFill>
                  <a:latin typeface="Agrandir"/>
                  <a:ea typeface="Agrandir"/>
                  <a:cs typeface="Agrandir"/>
                  <a:sym typeface="Agrandir"/>
                </a:rPr>
                <a:t>rrepentimiento que se humilla completamente</a:t>
              </a:r>
            </a:p>
          </p:txBody>
        </p:sp>
        <p:sp>
          <p:nvSpPr>
            <p:cNvPr id="7" name="TextBox 7"/>
            <p:cNvSpPr txBox="1"/>
            <p:nvPr/>
          </p:nvSpPr>
          <p:spPr>
            <a:xfrm>
              <a:off x="0" y="2112675"/>
              <a:ext cx="12766637" cy="8734213"/>
            </a:xfrm>
            <a:prstGeom prst="rect">
              <a:avLst/>
            </a:prstGeom>
          </p:spPr>
          <p:txBody>
            <a:bodyPr lIns="0" tIns="0" rIns="0" bIns="0" rtlCol="0" anchor="t">
              <a:spAutoFit/>
            </a:bodyPr>
            <a:lstStyle/>
            <a:p>
              <a:pPr marL="0" lvl="0" indent="0" algn="l">
                <a:lnSpc>
                  <a:spcPts val="4339"/>
                </a:lnSpc>
              </a:pPr>
              <a:r>
                <a:rPr lang="en-US" sz="3099">
                  <a:solidFill>
                    <a:srgbClr val="2B2B2B"/>
                  </a:solidFill>
                  <a:latin typeface="Agrandir"/>
                  <a:ea typeface="Agrandir"/>
                  <a:cs typeface="Agrandir"/>
                  <a:sym typeface="Agrandir"/>
                </a:rPr>
                <a:t>M</a:t>
              </a:r>
              <a:r>
                <a:rPr lang="en-US" sz="3099" u="none">
                  <a:solidFill>
                    <a:srgbClr val="2B2B2B"/>
                  </a:solidFill>
                  <a:latin typeface="Agrandir"/>
                  <a:ea typeface="Agrandir"/>
                  <a:cs typeface="Agrandir"/>
                  <a:sym typeface="Agrandir"/>
                </a:rPr>
                <a:t>anasés, rey de Judá. Su vida fue un testimonio de orgullo y rebelión. Edificó altares a dioses falsos, profanó el templo del Señor y arrastró a su pueblo a la idolatría. Pensó que podía vivir sin Dios, pero su reinado terminó entre cadenas y oscuridad. En la aflicción, clamó al Dios que había despreciado. Se postró ante él, lloró por sus pecados y suplicó misericordia. Y el Dios del cielo lo escuchó. Le devolvió la libertad y le permitió volver a Jerusalén. Allí comprendió que no hay pecado tan grande que el amor de Dios no pueda perdonar cuando el corazón se humilla sinceramente.</a:t>
              </a:r>
            </a:p>
          </p:txBody>
        </p:sp>
      </p:grpSp>
      <p:sp>
        <p:nvSpPr>
          <p:cNvPr id="8" name="TextBox 8"/>
          <p:cNvSpPr txBox="1"/>
          <p:nvPr/>
        </p:nvSpPr>
        <p:spPr>
          <a:xfrm>
            <a:off x="3000871" y="9370138"/>
            <a:ext cx="12286259" cy="285750"/>
          </a:xfrm>
          <a:prstGeom prst="rect">
            <a:avLst/>
          </a:prstGeom>
        </p:spPr>
        <p:txBody>
          <a:bodyPr lIns="0" tIns="0" rIns="0" bIns="0" rtlCol="0" anchor="t">
            <a:spAutoFit/>
          </a:bodyPr>
          <a:lstStyle/>
          <a:p>
            <a:pPr algn="ctr">
              <a:lnSpc>
                <a:spcPts val="2099"/>
              </a:lnSpc>
              <a:spcBef>
                <a:spcPct val="0"/>
              </a:spcBef>
            </a:pPr>
            <a:r>
              <a:rPr lang="en-US" sz="1499">
                <a:solidFill>
                  <a:srgbClr val="2B2B2B">
                    <a:alpha val="20784"/>
                  </a:srgbClr>
                </a:solidFill>
                <a:latin typeface="Agrandir"/>
                <a:ea typeface="Agrandir"/>
                <a:cs typeface="Agrandir"/>
                <a:sym typeface="Agrandir"/>
              </a:rPr>
              <a:t>recursos-biblicos.com</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C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blip>
          <a:srcRect/>
          <a:stretch>
            <a:fillRect/>
          </a:stretch>
        </p:blipFill>
        <p:spPr>
          <a:xfrm>
            <a:off x="-2511451" y="1028700"/>
            <a:ext cx="19770751" cy="18262535"/>
          </a:xfrm>
          <a:prstGeom prst="rect">
            <a:avLst/>
          </a:prstGeom>
        </p:spPr>
      </p:pic>
      <p:sp>
        <p:nvSpPr>
          <p:cNvPr id="3" name="TextBox 3"/>
          <p:cNvSpPr txBox="1"/>
          <p:nvPr/>
        </p:nvSpPr>
        <p:spPr>
          <a:xfrm>
            <a:off x="3051715" y="3729742"/>
            <a:ext cx="12184569" cy="2733675"/>
          </a:xfrm>
          <a:prstGeom prst="rect">
            <a:avLst/>
          </a:prstGeom>
        </p:spPr>
        <p:txBody>
          <a:bodyPr lIns="0" tIns="0" rIns="0" bIns="0" rtlCol="0" anchor="t">
            <a:spAutoFit/>
          </a:bodyPr>
          <a:lstStyle/>
          <a:p>
            <a:pPr marL="0" lvl="0" indent="0" algn="l">
              <a:lnSpc>
                <a:spcPts val="4200"/>
              </a:lnSpc>
              <a:spcBef>
                <a:spcPct val="0"/>
              </a:spcBef>
            </a:pPr>
            <a:r>
              <a:rPr lang="en-US" sz="3000" b="1">
                <a:solidFill>
                  <a:srgbClr val="2B2B2B"/>
                </a:solidFill>
                <a:latin typeface="Agrandir Bold"/>
                <a:ea typeface="Agrandir Bold"/>
                <a:cs typeface="Agrandir Bold"/>
                <a:sym typeface="Agrandir Bold"/>
              </a:rPr>
              <a:t>«Mas</a:t>
            </a:r>
            <a:r>
              <a:rPr lang="en-US" sz="3000" b="1" u="none">
                <a:solidFill>
                  <a:srgbClr val="2B2B2B"/>
                </a:solidFill>
                <a:latin typeface="Agrandir Bold"/>
                <a:ea typeface="Agrandir Bold"/>
                <a:cs typeface="Agrandir Bold"/>
                <a:sym typeface="Agrandir Bold"/>
              </a:rPr>
              <a:t> luego que fue puesto en angustias, oró a Jehová su Dios, humillado grandemente en la presencia del Dios de sus padres. Y habiendo orado a él, fue atendido; pues Dios oyó su oración y lo restauró a Jerusalén, a su reino. Entonces reconoció Manasés que Jehová era Dios.»</a:t>
            </a:r>
          </a:p>
        </p:txBody>
      </p:sp>
      <p:sp>
        <p:nvSpPr>
          <p:cNvPr id="4" name="TextBox 4"/>
          <p:cNvSpPr txBox="1"/>
          <p:nvPr/>
        </p:nvSpPr>
        <p:spPr>
          <a:xfrm>
            <a:off x="3051715" y="2069843"/>
            <a:ext cx="12184569" cy="1247775"/>
          </a:xfrm>
          <a:prstGeom prst="rect">
            <a:avLst/>
          </a:prstGeom>
        </p:spPr>
        <p:txBody>
          <a:bodyPr lIns="0" tIns="0" rIns="0" bIns="0" rtlCol="0" anchor="t">
            <a:spAutoFit/>
          </a:bodyPr>
          <a:lstStyle/>
          <a:p>
            <a:pPr marL="0" lvl="0" indent="0" algn="l">
              <a:lnSpc>
                <a:spcPts val="8399"/>
              </a:lnSpc>
              <a:spcBef>
                <a:spcPct val="0"/>
              </a:spcBef>
            </a:pPr>
            <a:r>
              <a:rPr lang="en-US" sz="6999">
                <a:solidFill>
                  <a:srgbClr val="2B2B2B"/>
                </a:solidFill>
                <a:latin typeface="Agrandir"/>
                <a:ea typeface="Agrandir"/>
                <a:cs typeface="Agrandir"/>
                <a:sym typeface="Agrandir"/>
              </a:rPr>
              <a:t>Lectura Bíblica y Oración</a:t>
            </a:r>
          </a:p>
        </p:txBody>
      </p:sp>
      <p:pic>
        <p:nvPicPr>
          <p:cNvPr id="5" name="Picture 5"/>
          <p:cNvPicPr>
            <a:picLocks noChangeAspect="1"/>
          </p:cNvPicPr>
          <p:nvPr/>
        </p:nvPicPr>
        <p:blipFill>
          <a:blip r:embed="rId3">
            <a:alphaModFix amt="25000"/>
          </a:blip>
          <a:srcRect/>
          <a:stretch>
            <a:fillRect/>
          </a:stretch>
        </p:blipFill>
        <p:spPr>
          <a:xfrm rot="-3982960">
            <a:off x="13745551" y="-3705176"/>
            <a:ext cx="5352514" cy="7410352"/>
          </a:xfrm>
          <a:prstGeom prst="rect">
            <a:avLst/>
          </a:prstGeom>
        </p:spPr>
      </p:pic>
      <p:pic>
        <p:nvPicPr>
          <p:cNvPr id="6" name="Picture 6"/>
          <p:cNvPicPr>
            <a:picLocks noChangeAspect="1"/>
          </p:cNvPicPr>
          <p:nvPr/>
        </p:nvPicPr>
        <p:blipFill>
          <a:blip r:embed="rId4">
            <a:alphaModFix amt="25000"/>
          </a:blip>
          <a:srcRect/>
          <a:stretch>
            <a:fillRect/>
          </a:stretch>
        </p:blipFill>
        <p:spPr>
          <a:xfrm rot="-1644077">
            <a:off x="16162301" y="-1063836"/>
            <a:ext cx="5468057" cy="6108036"/>
          </a:xfrm>
          <a:prstGeom prst="rect">
            <a:avLst/>
          </a:prstGeom>
        </p:spPr>
      </p:pic>
      <p:sp>
        <p:nvSpPr>
          <p:cNvPr id="7" name="TextBox 7"/>
          <p:cNvSpPr txBox="1"/>
          <p:nvPr/>
        </p:nvSpPr>
        <p:spPr>
          <a:xfrm>
            <a:off x="11240090" y="7101758"/>
            <a:ext cx="3823436" cy="600075"/>
          </a:xfrm>
          <a:prstGeom prst="rect">
            <a:avLst/>
          </a:prstGeom>
        </p:spPr>
        <p:txBody>
          <a:bodyPr lIns="0" tIns="0" rIns="0" bIns="0" rtlCol="0" anchor="t">
            <a:spAutoFit/>
          </a:bodyPr>
          <a:lstStyle/>
          <a:p>
            <a:pPr marL="0" lvl="0" indent="0" algn="l">
              <a:lnSpc>
                <a:spcPts val="4200"/>
              </a:lnSpc>
              <a:spcBef>
                <a:spcPct val="0"/>
              </a:spcBef>
            </a:pPr>
            <a:r>
              <a:rPr lang="en-US" sz="3000">
                <a:solidFill>
                  <a:srgbClr val="2B2B2B"/>
                </a:solidFill>
                <a:latin typeface="Agrandir"/>
                <a:ea typeface="Agrandir"/>
                <a:cs typeface="Agrandir"/>
                <a:sym typeface="Agrandir"/>
              </a:rPr>
              <a:t>2</a:t>
            </a:r>
            <a:r>
              <a:rPr lang="en-US" sz="3000" u="none">
                <a:solidFill>
                  <a:srgbClr val="2B2B2B"/>
                </a:solidFill>
                <a:latin typeface="Agrandir"/>
                <a:ea typeface="Agrandir"/>
                <a:cs typeface="Agrandir"/>
                <a:sym typeface="Agrandir"/>
              </a:rPr>
              <a:t> Crónicas 33:12-13</a:t>
            </a:r>
          </a:p>
        </p:txBody>
      </p:sp>
      <p:sp>
        <p:nvSpPr>
          <p:cNvPr id="8" name="TextBox 8"/>
          <p:cNvSpPr txBox="1"/>
          <p:nvPr/>
        </p:nvSpPr>
        <p:spPr>
          <a:xfrm>
            <a:off x="3000871" y="9370138"/>
            <a:ext cx="12286259" cy="285750"/>
          </a:xfrm>
          <a:prstGeom prst="rect">
            <a:avLst/>
          </a:prstGeom>
        </p:spPr>
        <p:txBody>
          <a:bodyPr lIns="0" tIns="0" rIns="0" bIns="0" rtlCol="0" anchor="t">
            <a:spAutoFit/>
          </a:bodyPr>
          <a:lstStyle/>
          <a:p>
            <a:pPr algn="ctr">
              <a:lnSpc>
                <a:spcPts val="2099"/>
              </a:lnSpc>
              <a:spcBef>
                <a:spcPct val="0"/>
              </a:spcBef>
            </a:pPr>
            <a:r>
              <a:rPr lang="en-US" sz="1499">
                <a:solidFill>
                  <a:srgbClr val="2B2B2B">
                    <a:alpha val="20784"/>
                  </a:srgbClr>
                </a:solidFill>
                <a:latin typeface="Agrandir"/>
                <a:ea typeface="Agrandir"/>
                <a:cs typeface="Agrandir"/>
                <a:sym typeface="Agrandir"/>
              </a:rPr>
              <a:t>recursos-biblicos.com</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C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blip>
          <a:srcRect/>
          <a:stretch>
            <a:fillRect/>
          </a:stretch>
        </p:blipFill>
        <p:spPr>
          <a:xfrm rot="3203220">
            <a:off x="10055853" y="-265970"/>
            <a:ext cx="11814494" cy="12461864"/>
          </a:xfrm>
          <a:prstGeom prst="rect">
            <a:avLst/>
          </a:prstGeom>
        </p:spPr>
      </p:pic>
      <p:pic>
        <p:nvPicPr>
          <p:cNvPr id="3" name="Picture 3"/>
          <p:cNvPicPr>
            <a:picLocks noChangeAspect="1"/>
          </p:cNvPicPr>
          <p:nvPr/>
        </p:nvPicPr>
        <p:blipFill>
          <a:blip r:embed="rId3">
            <a:alphaModFix amt="25000"/>
          </a:blip>
          <a:srcRect/>
          <a:stretch>
            <a:fillRect/>
          </a:stretch>
        </p:blipFill>
        <p:spPr>
          <a:xfrm rot="-5741405">
            <a:off x="8316155" y="8504485"/>
            <a:ext cx="4865516" cy="6168780"/>
          </a:xfrm>
          <a:prstGeom prst="rect">
            <a:avLst/>
          </a:prstGeom>
        </p:spPr>
      </p:pic>
      <p:sp>
        <p:nvSpPr>
          <p:cNvPr id="4" name="Freeform 4"/>
          <p:cNvSpPr/>
          <p:nvPr/>
        </p:nvSpPr>
        <p:spPr>
          <a:xfrm>
            <a:off x="11110410" y="1424707"/>
            <a:ext cx="6609138" cy="7437586"/>
          </a:xfrm>
          <a:custGeom>
            <a:avLst/>
            <a:gdLst/>
            <a:ahLst/>
            <a:cxnLst/>
            <a:rect l="l" t="t" r="r" b="b"/>
            <a:pathLst>
              <a:path w="6609138" h="7437586">
                <a:moveTo>
                  <a:pt x="0" y="0"/>
                </a:moveTo>
                <a:lnTo>
                  <a:pt x="6609138" y="0"/>
                </a:lnTo>
                <a:lnTo>
                  <a:pt x="6609138" y="7437586"/>
                </a:lnTo>
                <a:lnTo>
                  <a:pt x="0" y="7437586"/>
                </a:lnTo>
                <a:lnTo>
                  <a:pt x="0" y="0"/>
                </a:lnTo>
                <a:close/>
              </a:path>
            </a:pathLst>
          </a:custGeom>
          <a:blipFill>
            <a:blip r:embed="rId4"/>
            <a:stretch>
              <a:fillRect l="-39235" r="-67078"/>
            </a:stretch>
          </a:blipFill>
        </p:spPr>
        <p:txBody>
          <a:bodyPr/>
          <a:lstStyle/>
          <a:p>
            <a:endParaRPr lang="es-CO"/>
          </a:p>
        </p:txBody>
      </p:sp>
      <p:grpSp>
        <p:nvGrpSpPr>
          <p:cNvPr id="5" name="Group 5"/>
          <p:cNvGrpSpPr/>
          <p:nvPr/>
        </p:nvGrpSpPr>
        <p:grpSpPr>
          <a:xfrm>
            <a:off x="590951" y="1023132"/>
            <a:ext cx="10157962" cy="8240736"/>
            <a:chOff x="0" y="0"/>
            <a:chExt cx="13543950" cy="10987649"/>
          </a:xfrm>
        </p:grpSpPr>
        <p:sp>
          <p:nvSpPr>
            <p:cNvPr id="6" name="TextBox 6"/>
            <p:cNvSpPr txBox="1"/>
            <p:nvPr/>
          </p:nvSpPr>
          <p:spPr>
            <a:xfrm>
              <a:off x="0" y="-133350"/>
              <a:ext cx="13543950" cy="1962150"/>
            </a:xfrm>
            <a:prstGeom prst="rect">
              <a:avLst/>
            </a:prstGeom>
          </p:spPr>
          <p:txBody>
            <a:bodyPr lIns="0" tIns="0" rIns="0" bIns="0" rtlCol="0" anchor="t">
              <a:spAutoFit/>
            </a:bodyPr>
            <a:lstStyle/>
            <a:p>
              <a:pPr marL="0" lvl="0" indent="0" algn="l">
                <a:lnSpc>
                  <a:spcPts val="5400"/>
                </a:lnSpc>
                <a:spcBef>
                  <a:spcPct val="0"/>
                </a:spcBef>
              </a:pPr>
              <a:r>
                <a:rPr lang="en-US" sz="4500">
                  <a:solidFill>
                    <a:srgbClr val="2B2B2B"/>
                  </a:solidFill>
                  <a:latin typeface="Agrandir"/>
                  <a:ea typeface="Agrandir"/>
                  <a:cs typeface="Agrandir"/>
                  <a:sym typeface="Agrandir"/>
                </a:rPr>
                <a:t>Pedro - El a</a:t>
              </a:r>
              <a:r>
                <a:rPr lang="en-US" sz="4500" u="none">
                  <a:solidFill>
                    <a:srgbClr val="2B2B2B"/>
                  </a:solidFill>
                  <a:latin typeface="Agrandir"/>
                  <a:ea typeface="Agrandir"/>
                  <a:cs typeface="Agrandir"/>
                  <a:sym typeface="Agrandir"/>
                </a:rPr>
                <a:t>rrepentimiento que lleva a la restauración</a:t>
              </a:r>
            </a:p>
          </p:txBody>
        </p:sp>
        <p:sp>
          <p:nvSpPr>
            <p:cNvPr id="7" name="TextBox 7"/>
            <p:cNvSpPr txBox="1"/>
            <p:nvPr/>
          </p:nvSpPr>
          <p:spPr>
            <a:xfrm>
              <a:off x="0" y="2253435"/>
              <a:ext cx="13543950" cy="8734213"/>
            </a:xfrm>
            <a:prstGeom prst="rect">
              <a:avLst/>
            </a:prstGeom>
          </p:spPr>
          <p:txBody>
            <a:bodyPr lIns="0" tIns="0" rIns="0" bIns="0" rtlCol="0" anchor="t">
              <a:spAutoFit/>
            </a:bodyPr>
            <a:lstStyle/>
            <a:p>
              <a:pPr marL="0" lvl="0" indent="0" algn="l">
                <a:lnSpc>
                  <a:spcPts val="4339"/>
                </a:lnSpc>
              </a:pPr>
              <a:r>
                <a:rPr lang="en-US" sz="3099">
                  <a:solidFill>
                    <a:srgbClr val="2B2B2B"/>
                  </a:solidFill>
                  <a:latin typeface="Agrandir"/>
                  <a:ea typeface="Agrandir"/>
                  <a:cs typeface="Agrandir"/>
                  <a:sym typeface="Agrandir"/>
                </a:rPr>
                <a:t>P</a:t>
              </a:r>
              <a:r>
                <a:rPr lang="en-US" sz="3099" u="none">
                  <a:solidFill>
                    <a:srgbClr val="2B2B2B"/>
                  </a:solidFill>
                  <a:latin typeface="Agrandir"/>
                  <a:ea typeface="Agrandir"/>
                  <a:cs typeface="Agrandir"/>
                  <a:sym typeface="Agrandir"/>
                </a:rPr>
                <a:t>edro, pescador de Galilea, discípulo del Maestro. Prometió seguir a Jesús hasta la muerte, pero cuando llegó la hora de la prueba, lo negó tres veces. Cuando pronunció las palabras: «No le conozco». En ese instante, Jesús le miró, y esa mirada quebró su orgullo. Salió y lloró amargamente. Sin embargo, el Maestro no lo desechó. Después de resucitar, Jesús lo buscó junto al mar y le preguntó tres veces: «¿Me amas?». Con cada respuesta, le devolvió el honor perdido y la misión de apacentar su rebaño. Aprendió que el arrepentimiento no destruye al pecador, sino que lo restaura para servir</a:t>
              </a:r>
            </a:p>
          </p:txBody>
        </p:sp>
      </p:grpSp>
      <p:sp>
        <p:nvSpPr>
          <p:cNvPr id="8" name="TextBox 8"/>
          <p:cNvSpPr txBox="1"/>
          <p:nvPr/>
        </p:nvSpPr>
        <p:spPr>
          <a:xfrm>
            <a:off x="3000871" y="9370138"/>
            <a:ext cx="12286259" cy="285750"/>
          </a:xfrm>
          <a:prstGeom prst="rect">
            <a:avLst/>
          </a:prstGeom>
        </p:spPr>
        <p:txBody>
          <a:bodyPr lIns="0" tIns="0" rIns="0" bIns="0" rtlCol="0" anchor="t">
            <a:spAutoFit/>
          </a:bodyPr>
          <a:lstStyle/>
          <a:p>
            <a:pPr algn="ctr">
              <a:lnSpc>
                <a:spcPts val="2099"/>
              </a:lnSpc>
              <a:spcBef>
                <a:spcPct val="0"/>
              </a:spcBef>
            </a:pPr>
            <a:r>
              <a:rPr lang="en-US" sz="1499">
                <a:solidFill>
                  <a:srgbClr val="2B2B2B">
                    <a:alpha val="20784"/>
                  </a:srgbClr>
                </a:solidFill>
                <a:latin typeface="Agrandir"/>
                <a:ea typeface="Agrandir"/>
                <a:cs typeface="Agrandir"/>
                <a:sym typeface="Agrandir"/>
              </a:rPr>
              <a:t>recursos-biblicos.com</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C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blip>
          <a:srcRect/>
          <a:stretch>
            <a:fillRect/>
          </a:stretch>
        </p:blipFill>
        <p:spPr>
          <a:xfrm>
            <a:off x="-2511451" y="1028700"/>
            <a:ext cx="19770751" cy="18262535"/>
          </a:xfrm>
          <a:prstGeom prst="rect">
            <a:avLst/>
          </a:prstGeom>
        </p:spPr>
      </p:pic>
      <p:pic>
        <p:nvPicPr>
          <p:cNvPr id="3" name="Picture 3"/>
          <p:cNvPicPr>
            <a:picLocks noChangeAspect="1"/>
          </p:cNvPicPr>
          <p:nvPr/>
        </p:nvPicPr>
        <p:blipFill>
          <a:blip r:embed="rId3">
            <a:alphaModFix amt="25000"/>
          </a:blip>
          <a:srcRect/>
          <a:stretch>
            <a:fillRect/>
          </a:stretch>
        </p:blipFill>
        <p:spPr>
          <a:xfrm rot="-3982960">
            <a:off x="13745551" y="-3705176"/>
            <a:ext cx="5352514" cy="7410352"/>
          </a:xfrm>
          <a:prstGeom prst="rect">
            <a:avLst/>
          </a:prstGeom>
        </p:spPr>
      </p:pic>
      <p:pic>
        <p:nvPicPr>
          <p:cNvPr id="4" name="Picture 4"/>
          <p:cNvPicPr>
            <a:picLocks noChangeAspect="1"/>
          </p:cNvPicPr>
          <p:nvPr/>
        </p:nvPicPr>
        <p:blipFill>
          <a:blip r:embed="rId4">
            <a:alphaModFix amt="25000"/>
          </a:blip>
          <a:srcRect/>
          <a:stretch>
            <a:fillRect/>
          </a:stretch>
        </p:blipFill>
        <p:spPr>
          <a:xfrm rot="-1644077">
            <a:off x="16162301" y="-1063836"/>
            <a:ext cx="5468057" cy="6108036"/>
          </a:xfrm>
          <a:prstGeom prst="rect">
            <a:avLst/>
          </a:prstGeom>
        </p:spPr>
      </p:pic>
      <p:sp>
        <p:nvSpPr>
          <p:cNvPr id="5" name="Freeform 5"/>
          <p:cNvSpPr/>
          <p:nvPr/>
        </p:nvSpPr>
        <p:spPr>
          <a:xfrm>
            <a:off x="6980859" y="5514207"/>
            <a:ext cx="4973934" cy="4114800"/>
          </a:xfrm>
          <a:custGeom>
            <a:avLst/>
            <a:gdLst/>
            <a:ahLst/>
            <a:cxnLst/>
            <a:rect l="l" t="t" r="r" b="b"/>
            <a:pathLst>
              <a:path w="4973934" h="4114800">
                <a:moveTo>
                  <a:pt x="0" y="0"/>
                </a:moveTo>
                <a:lnTo>
                  <a:pt x="4973934" y="0"/>
                </a:lnTo>
                <a:lnTo>
                  <a:pt x="4973934" y="4114800"/>
                </a:lnTo>
                <a:lnTo>
                  <a:pt x="0" y="4114800"/>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s-CO"/>
          </a:p>
        </p:txBody>
      </p:sp>
      <p:sp>
        <p:nvSpPr>
          <p:cNvPr id="6" name="TextBox 6"/>
          <p:cNvSpPr txBox="1"/>
          <p:nvPr/>
        </p:nvSpPr>
        <p:spPr>
          <a:xfrm>
            <a:off x="5754304" y="4424362"/>
            <a:ext cx="6779392" cy="1247775"/>
          </a:xfrm>
          <a:prstGeom prst="rect">
            <a:avLst/>
          </a:prstGeom>
        </p:spPr>
        <p:txBody>
          <a:bodyPr lIns="0" tIns="0" rIns="0" bIns="0" rtlCol="0" anchor="t">
            <a:spAutoFit/>
          </a:bodyPr>
          <a:lstStyle/>
          <a:p>
            <a:pPr marL="0" lvl="0" indent="0" algn="l">
              <a:lnSpc>
                <a:spcPts val="8399"/>
              </a:lnSpc>
              <a:spcBef>
                <a:spcPct val="0"/>
              </a:spcBef>
            </a:pPr>
            <a:r>
              <a:rPr lang="en-US" sz="6999">
                <a:solidFill>
                  <a:srgbClr val="2B2B2B"/>
                </a:solidFill>
                <a:latin typeface="Agrandir"/>
                <a:ea typeface="Agrandir"/>
                <a:cs typeface="Agrandir"/>
                <a:sym typeface="Agrandir"/>
              </a:rPr>
              <a:t>Música Especial</a:t>
            </a:r>
          </a:p>
        </p:txBody>
      </p:sp>
      <p:sp>
        <p:nvSpPr>
          <p:cNvPr id="7" name="TextBox 7"/>
          <p:cNvSpPr txBox="1"/>
          <p:nvPr/>
        </p:nvSpPr>
        <p:spPr>
          <a:xfrm>
            <a:off x="3000871" y="9370138"/>
            <a:ext cx="12286259" cy="285750"/>
          </a:xfrm>
          <a:prstGeom prst="rect">
            <a:avLst/>
          </a:prstGeom>
        </p:spPr>
        <p:txBody>
          <a:bodyPr lIns="0" tIns="0" rIns="0" bIns="0" rtlCol="0" anchor="t">
            <a:spAutoFit/>
          </a:bodyPr>
          <a:lstStyle/>
          <a:p>
            <a:pPr algn="ctr">
              <a:lnSpc>
                <a:spcPts val="2099"/>
              </a:lnSpc>
              <a:spcBef>
                <a:spcPct val="0"/>
              </a:spcBef>
            </a:pPr>
            <a:r>
              <a:rPr lang="en-US" sz="1499">
                <a:solidFill>
                  <a:srgbClr val="2B2B2B">
                    <a:alpha val="20784"/>
                  </a:srgbClr>
                </a:solidFill>
                <a:latin typeface="Agrandir"/>
                <a:ea typeface="Agrandir"/>
                <a:cs typeface="Agrandir"/>
                <a:sym typeface="Agrandir"/>
              </a:rPr>
              <a:t>recursos-biblicos.com</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C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blip>
          <a:srcRect/>
          <a:stretch>
            <a:fillRect/>
          </a:stretch>
        </p:blipFill>
        <p:spPr>
          <a:xfrm>
            <a:off x="-2868523" y="2438918"/>
            <a:ext cx="10541077" cy="10522453"/>
          </a:xfrm>
          <a:prstGeom prst="rect">
            <a:avLst/>
          </a:prstGeom>
        </p:spPr>
      </p:pic>
      <p:pic>
        <p:nvPicPr>
          <p:cNvPr id="3" name="Picture 3"/>
          <p:cNvPicPr>
            <a:picLocks noChangeAspect="1"/>
          </p:cNvPicPr>
          <p:nvPr/>
        </p:nvPicPr>
        <p:blipFill>
          <a:blip r:embed="rId3"/>
          <a:srcRect/>
          <a:stretch>
            <a:fillRect/>
          </a:stretch>
        </p:blipFill>
        <p:spPr>
          <a:xfrm>
            <a:off x="-3463659" y="-599139"/>
            <a:ext cx="5865675" cy="5231058"/>
          </a:xfrm>
          <a:prstGeom prst="rect">
            <a:avLst/>
          </a:prstGeom>
        </p:spPr>
      </p:pic>
      <p:sp>
        <p:nvSpPr>
          <p:cNvPr id="4" name="Freeform 4"/>
          <p:cNvSpPr/>
          <p:nvPr/>
        </p:nvSpPr>
        <p:spPr>
          <a:xfrm>
            <a:off x="559963" y="1560479"/>
            <a:ext cx="7112591" cy="7166041"/>
          </a:xfrm>
          <a:custGeom>
            <a:avLst/>
            <a:gdLst/>
            <a:ahLst/>
            <a:cxnLst/>
            <a:rect l="l" t="t" r="r" b="b"/>
            <a:pathLst>
              <a:path w="7112591" h="7166041">
                <a:moveTo>
                  <a:pt x="0" y="0"/>
                </a:moveTo>
                <a:lnTo>
                  <a:pt x="7112591" y="0"/>
                </a:lnTo>
                <a:lnTo>
                  <a:pt x="7112591" y="7166042"/>
                </a:lnTo>
                <a:lnTo>
                  <a:pt x="0" y="7166042"/>
                </a:lnTo>
                <a:lnTo>
                  <a:pt x="0" y="0"/>
                </a:lnTo>
                <a:close/>
              </a:path>
            </a:pathLst>
          </a:custGeom>
          <a:blipFill>
            <a:blip r:embed="rId4"/>
            <a:stretch>
              <a:fillRect l="-73257" r="-11453"/>
            </a:stretch>
          </a:blipFill>
        </p:spPr>
        <p:txBody>
          <a:bodyPr/>
          <a:lstStyle/>
          <a:p>
            <a:endParaRPr lang="es-CO"/>
          </a:p>
        </p:txBody>
      </p:sp>
      <p:grpSp>
        <p:nvGrpSpPr>
          <p:cNvPr id="5" name="Group 5"/>
          <p:cNvGrpSpPr/>
          <p:nvPr/>
        </p:nvGrpSpPr>
        <p:grpSpPr>
          <a:xfrm>
            <a:off x="7986683" y="1028700"/>
            <a:ext cx="9925709" cy="8678092"/>
            <a:chOff x="0" y="0"/>
            <a:chExt cx="13234278" cy="11570789"/>
          </a:xfrm>
        </p:grpSpPr>
        <p:sp>
          <p:nvSpPr>
            <p:cNvPr id="6" name="TextBox 6"/>
            <p:cNvSpPr txBox="1"/>
            <p:nvPr/>
          </p:nvSpPr>
          <p:spPr>
            <a:xfrm>
              <a:off x="0" y="-133350"/>
              <a:ext cx="13234278" cy="1962150"/>
            </a:xfrm>
            <a:prstGeom prst="rect">
              <a:avLst/>
            </a:prstGeom>
          </p:spPr>
          <p:txBody>
            <a:bodyPr lIns="0" tIns="0" rIns="0" bIns="0" rtlCol="0" anchor="t">
              <a:spAutoFit/>
            </a:bodyPr>
            <a:lstStyle/>
            <a:p>
              <a:pPr marL="0" lvl="0" indent="0" algn="l">
                <a:lnSpc>
                  <a:spcPts val="5400"/>
                </a:lnSpc>
                <a:spcBef>
                  <a:spcPct val="0"/>
                </a:spcBef>
              </a:pPr>
              <a:r>
                <a:rPr lang="en-US" sz="4500">
                  <a:solidFill>
                    <a:srgbClr val="2B2B2B"/>
                  </a:solidFill>
                  <a:latin typeface="Agrandir"/>
                  <a:ea typeface="Agrandir"/>
                  <a:cs typeface="Agrandir"/>
                  <a:sym typeface="Agrandir"/>
                </a:rPr>
                <a:t>El hijo pródigo — El a</a:t>
              </a:r>
              <a:r>
                <a:rPr lang="en-US" sz="4500" u="none">
                  <a:solidFill>
                    <a:srgbClr val="2B2B2B"/>
                  </a:solidFill>
                  <a:latin typeface="Agrandir"/>
                  <a:ea typeface="Agrandir"/>
                  <a:cs typeface="Agrandir"/>
                  <a:sym typeface="Agrandir"/>
                </a:rPr>
                <a:t>rrepentimiento que regresa al Padre</a:t>
              </a:r>
            </a:p>
          </p:txBody>
        </p:sp>
        <p:sp>
          <p:nvSpPr>
            <p:cNvPr id="7" name="TextBox 7"/>
            <p:cNvSpPr txBox="1"/>
            <p:nvPr/>
          </p:nvSpPr>
          <p:spPr>
            <a:xfrm>
              <a:off x="0" y="2112675"/>
              <a:ext cx="12766637" cy="9458113"/>
            </a:xfrm>
            <a:prstGeom prst="rect">
              <a:avLst/>
            </a:prstGeom>
          </p:spPr>
          <p:txBody>
            <a:bodyPr lIns="0" tIns="0" rIns="0" bIns="0" rtlCol="0" anchor="t">
              <a:spAutoFit/>
            </a:bodyPr>
            <a:lstStyle/>
            <a:p>
              <a:pPr marL="0" lvl="0" indent="0" algn="l">
                <a:lnSpc>
                  <a:spcPts val="4339"/>
                </a:lnSpc>
              </a:pPr>
              <a:r>
                <a:rPr lang="en-US" sz="3099">
                  <a:solidFill>
                    <a:srgbClr val="2B2B2B"/>
                  </a:solidFill>
                  <a:latin typeface="Agrandir"/>
                  <a:ea typeface="Agrandir"/>
                  <a:cs typeface="Agrandir"/>
                  <a:sym typeface="Agrandir"/>
                </a:rPr>
                <a:t>A</a:t>
              </a:r>
              <a:r>
                <a:rPr lang="en-US" sz="3099" u="none">
                  <a:solidFill>
                    <a:srgbClr val="2B2B2B"/>
                  </a:solidFill>
                  <a:latin typeface="Agrandir"/>
                  <a:ea typeface="Agrandir"/>
                  <a:cs typeface="Agrandir"/>
                  <a:sym typeface="Agrandir"/>
                </a:rPr>
                <a:t>quel hijo que un día pidió su herencia y se marchó lejos. Pensó que la libertad era vivir sin reglas, pero terminó alimentando cerdos y deseando su comida. Solo entonces «volvió en sí mismo» y recordó la bondad de su padre. No lo movió la vergüenza, sino la esperanza de que aún su padre lo recibiría. Decidió volver. No con excusas, sino con un corazón dispuesto a pedir perdón. Y cuando aún estaba lejos, su padre corrió hacia él y lo abrazó. Descubríó que el arrepentimiento genuino se muestra en el deseo de regresar al hogar, no solo en lamentar el error. Hoy nos recuerda también que el Padre aún nos espera con los brazos abiertos.</a:t>
              </a:r>
            </a:p>
          </p:txBody>
        </p:sp>
      </p:grpSp>
      <p:sp>
        <p:nvSpPr>
          <p:cNvPr id="8" name="TextBox 8"/>
          <p:cNvSpPr txBox="1"/>
          <p:nvPr/>
        </p:nvSpPr>
        <p:spPr>
          <a:xfrm>
            <a:off x="3000871" y="9640117"/>
            <a:ext cx="12286259" cy="285750"/>
          </a:xfrm>
          <a:prstGeom prst="rect">
            <a:avLst/>
          </a:prstGeom>
        </p:spPr>
        <p:txBody>
          <a:bodyPr lIns="0" tIns="0" rIns="0" bIns="0" rtlCol="0" anchor="t">
            <a:spAutoFit/>
          </a:bodyPr>
          <a:lstStyle/>
          <a:p>
            <a:pPr algn="ctr">
              <a:lnSpc>
                <a:spcPts val="2099"/>
              </a:lnSpc>
              <a:spcBef>
                <a:spcPct val="0"/>
              </a:spcBef>
            </a:pPr>
            <a:r>
              <a:rPr lang="en-US" sz="1499">
                <a:solidFill>
                  <a:srgbClr val="2B2B2B">
                    <a:alpha val="20784"/>
                  </a:srgbClr>
                </a:solidFill>
                <a:latin typeface="Agrandir"/>
                <a:ea typeface="Agrandir"/>
                <a:cs typeface="Agrandir"/>
                <a:sym typeface="Agrandir"/>
              </a:rPr>
              <a:t>recursos-biblicos.com</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1235</Words>
  <Application>Microsoft Office PowerPoint</Application>
  <PresentationFormat>Personalizado</PresentationFormat>
  <Paragraphs>52</Paragraphs>
  <Slides>17</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17</vt:i4>
      </vt:variant>
    </vt:vector>
  </HeadingPairs>
  <TitlesOfParts>
    <vt:vector size="22" baseType="lpstr">
      <vt:lpstr>Calibri</vt:lpstr>
      <vt:lpstr>Agrandir</vt:lpstr>
      <vt:lpstr>Agrandir Bold</vt:lpstr>
      <vt:lpstr>Arial</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Programa DIA PPT 06-06-26</dc:title>
  <cp:lastModifiedBy>Diego Castilla</cp:lastModifiedBy>
  <cp:revision>3</cp:revision>
  <dcterms:created xsi:type="dcterms:W3CDTF">2006-08-16T00:00:00Z</dcterms:created>
  <dcterms:modified xsi:type="dcterms:W3CDTF">2026-06-03T01:00:28Z</dcterms:modified>
  <dc:identifier>DAHLdgCWqQc</dc:identifier>
</cp:coreProperties>
</file>