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Glacial Indifference" charset="1" panose="00000000000000000000"/>
      <p:regular r:id="rId23"/>
    </p:embeddedFont>
    <p:embeddedFont>
      <p:font typeface="Alice" charset="1" panose="00000500000000000000"/>
      <p:regular r:id="rId24"/>
    </p:embeddedFont>
    <p:embeddedFont>
      <p:font typeface="Glacial Indifference Bold" charset="1" panose="000008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16.png" Type="http://schemas.openxmlformats.org/officeDocument/2006/relationships/image"/><Relationship Id="rId5"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17.jpeg" Type="http://schemas.openxmlformats.org/officeDocument/2006/relationships/image"/><Relationship Id="rId5"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18.png" Type="http://schemas.openxmlformats.org/officeDocument/2006/relationships/image"/><Relationship Id="rId5"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4.png" Type="http://schemas.openxmlformats.org/officeDocument/2006/relationships/image"/><Relationship Id="rId6"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10.png" Type="http://schemas.openxmlformats.org/officeDocument/2006/relationships/image"/><Relationship Id="rId5"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5400000">
            <a:off x="7842215" y="-3373825"/>
            <a:ext cx="5676780" cy="18612392"/>
          </a:xfrm>
          <a:custGeom>
            <a:avLst/>
            <a:gdLst/>
            <a:ahLst/>
            <a:cxnLst/>
            <a:rect r="r" b="b" t="t" l="l"/>
            <a:pathLst>
              <a:path h="18612392" w="5676780">
                <a:moveTo>
                  <a:pt x="0" y="0"/>
                </a:moveTo>
                <a:lnTo>
                  <a:pt x="5676779" y="0"/>
                </a:lnTo>
                <a:lnTo>
                  <a:pt x="5676779" y="18612392"/>
                </a:lnTo>
                <a:lnTo>
                  <a:pt x="0" y="18612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847308">
            <a:off x="1290675" y="-3590811"/>
            <a:ext cx="5394252" cy="11238025"/>
          </a:xfrm>
          <a:custGeom>
            <a:avLst/>
            <a:gdLst/>
            <a:ahLst/>
            <a:cxnLst/>
            <a:rect r="r" b="b" t="t" l="l"/>
            <a:pathLst>
              <a:path h="11238025" w="5394252">
                <a:moveTo>
                  <a:pt x="0" y="0"/>
                </a:moveTo>
                <a:lnTo>
                  <a:pt x="5394252" y="0"/>
                </a:lnTo>
                <a:lnTo>
                  <a:pt x="5394252" y="11238024"/>
                </a:lnTo>
                <a:lnTo>
                  <a:pt x="0" y="11238024"/>
                </a:lnTo>
                <a:lnTo>
                  <a:pt x="0" y="0"/>
                </a:lnTo>
                <a:close/>
              </a:path>
            </a:pathLst>
          </a:custGeom>
          <a:blipFill>
            <a:blip r:embed="rId5">
              <a:alphaModFix amt="44999"/>
            </a:blip>
            <a:stretch>
              <a:fillRect l="0" t="0" r="0" b="0"/>
            </a:stretch>
          </a:blipFill>
        </p:spPr>
      </p:sp>
      <p:sp>
        <p:nvSpPr>
          <p:cNvPr name="TextBox 5" id="5"/>
          <p:cNvSpPr txBox="true"/>
          <p:nvPr/>
        </p:nvSpPr>
        <p:spPr>
          <a:xfrm rot="0">
            <a:off x="3240946" y="5298244"/>
            <a:ext cx="13293843" cy="1134905"/>
          </a:xfrm>
          <a:prstGeom prst="rect">
            <a:avLst/>
          </a:prstGeom>
        </p:spPr>
        <p:txBody>
          <a:bodyPr anchor="t" rtlCol="false" tIns="0" lIns="0" bIns="0" rIns="0">
            <a:spAutoFit/>
          </a:bodyPr>
          <a:lstStyle/>
          <a:p>
            <a:pPr algn="l">
              <a:lnSpc>
                <a:spcPts val="9224"/>
              </a:lnSpc>
            </a:pPr>
            <a:r>
              <a:rPr lang="en-US" sz="6588">
                <a:solidFill>
                  <a:srgbClr val="6B5832"/>
                </a:solidFill>
                <a:latin typeface="Glacial Indifference"/>
                <a:ea typeface="Glacial Indifference"/>
                <a:cs typeface="Glacial Indifference"/>
                <a:sym typeface="Glacial Indifference"/>
              </a:rPr>
              <a:t>su palabra</a:t>
            </a:r>
          </a:p>
        </p:txBody>
      </p:sp>
      <p:sp>
        <p:nvSpPr>
          <p:cNvPr name="Freeform 6" id="6"/>
          <p:cNvSpPr/>
          <p:nvPr/>
        </p:nvSpPr>
        <p:spPr>
          <a:xfrm flipH="true" flipV="false" rot="-5400000">
            <a:off x="11915547" y="3440862"/>
            <a:ext cx="5116703" cy="10659798"/>
          </a:xfrm>
          <a:custGeom>
            <a:avLst/>
            <a:gdLst/>
            <a:ahLst/>
            <a:cxnLst/>
            <a:rect r="r" b="b" t="t" l="l"/>
            <a:pathLst>
              <a:path h="10659798" w="5116703">
                <a:moveTo>
                  <a:pt x="5116703" y="0"/>
                </a:moveTo>
                <a:lnTo>
                  <a:pt x="0" y="0"/>
                </a:lnTo>
                <a:lnTo>
                  <a:pt x="0" y="10659798"/>
                </a:lnTo>
                <a:lnTo>
                  <a:pt x="5116703" y="10659798"/>
                </a:lnTo>
                <a:lnTo>
                  <a:pt x="5116703" y="0"/>
                </a:lnTo>
                <a:close/>
              </a:path>
            </a:pathLst>
          </a:custGeom>
          <a:blipFill>
            <a:blip r:embed="rId5">
              <a:alphaModFix amt="44999"/>
            </a:blip>
            <a:stretch>
              <a:fillRect l="0" t="0" r="0" b="0"/>
            </a:stretch>
          </a:blipFill>
        </p:spPr>
      </p:sp>
      <p:sp>
        <p:nvSpPr>
          <p:cNvPr name="Freeform 7" id="7"/>
          <p:cNvSpPr/>
          <p:nvPr/>
        </p:nvSpPr>
        <p:spPr>
          <a:xfrm flipH="false" flipV="false" rot="0">
            <a:off x="12051201" y="3086100"/>
            <a:ext cx="5863057" cy="4114800"/>
          </a:xfrm>
          <a:custGeom>
            <a:avLst/>
            <a:gdLst/>
            <a:ahLst/>
            <a:cxnLst/>
            <a:rect r="r" b="b" t="t" l="l"/>
            <a:pathLst>
              <a:path h="4114800" w="5863057">
                <a:moveTo>
                  <a:pt x="0" y="0"/>
                </a:moveTo>
                <a:lnTo>
                  <a:pt x="5863057" y="0"/>
                </a:lnTo>
                <a:lnTo>
                  <a:pt x="58630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240946" y="2979822"/>
            <a:ext cx="11806109" cy="2451772"/>
          </a:xfrm>
          <a:prstGeom prst="rect">
            <a:avLst/>
          </a:prstGeom>
        </p:spPr>
        <p:txBody>
          <a:bodyPr anchor="t" rtlCol="false" tIns="0" lIns="0" bIns="0" rIns="0">
            <a:spAutoFit/>
          </a:bodyPr>
          <a:lstStyle/>
          <a:p>
            <a:pPr algn="l">
              <a:lnSpc>
                <a:spcPts val="20072"/>
              </a:lnSpc>
            </a:pPr>
            <a:r>
              <a:rPr lang="en-US" sz="14337">
                <a:solidFill>
                  <a:srgbClr val="6B5832"/>
                </a:solidFill>
                <a:latin typeface="Alice"/>
                <a:ea typeface="Alice"/>
                <a:cs typeface="Alice"/>
                <a:sym typeface="Alice"/>
              </a:rPr>
              <a:t>Aprender </a:t>
            </a:r>
          </a:p>
        </p:txBody>
      </p:sp>
      <p:sp>
        <p:nvSpPr>
          <p:cNvPr name="TextBox 9" id="9"/>
          <p:cNvSpPr txBox="true"/>
          <p:nvPr/>
        </p:nvSpPr>
        <p:spPr>
          <a:xfrm rot="0">
            <a:off x="10377308" y="8052307"/>
            <a:ext cx="7536950" cy="718454"/>
          </a:xfrm>
          <a:prstGeom prst="rect">
            <a:avLst/>
          </a:prstGeom>
        </p:spPr>
        <p:txBody>
          <a:bodyPr anchor="t" rtlCol="false" tIns="0" lIns="0" bIns="0" rIns="0">
            <a:spAutoFit/>
          </a:bodyPr>
          <a:lstStyle/>
          <a:p>
            <a:pPr algn="l">
              <a:lnSpc>
                <a:spcPts val="5800"/>
              </a:lnSpc>
            </a:pPr>
            <a:r>
              <a:rPr lang="en-US" sz="4173">
                <a:solidFill>
                  <a:srgbClr val="6B5832"/>
                </a:solidFill>
                <a:latin typeface="Glacial Indifference"/>
                <a:ea typeface="Glacial Indifference"/>
                <a:cs typeface="Glacial Indifference"/>
                <a:sym typeface="Glacial Indifference"/>
              </a:rPr>
              <a:t>Programa de Escuela Sabática</a:t>
            </a:r>
          </a:p>
        </p:txBody>
      </p:sp>
      <p:sp>
        <p:nvSpPr>
          <p:cNvPr name="TextBox 10" id="10"/>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true" flipV="true" rot="4857299">
            <a:off x="4967666" y="-5150586"/>
            <a:ext cx="4965966" cy="10345763"/>
          </a:xfrm>
          <a:custGeom>
            <a:avLst/>
            <a:gdLst/>
            <a:ahLst/>
            <a:cxnLst/>
            <a:rect r="r" b="b" t="t" l="l"/>
            <a:pathLst>
              <a:path h="10345763" w="4965966">
                <a:moveTo>
                  <a:pt x="4965967" y="10345763"/>
                </a:moveTo>
                <a:lnTo>
                  <a:pt x="0" y="10345763"/>
                </a:lnTo>
                <a:lnTo>
                  <a:pt x="0" y="0"/>
                </a:lnTo>
                <a:lnTo>
                  <a:pt x="4965967" y="0"/>
                </a:lnTo>
                <a:lnTo>
                  <a:pt x="4965967" y="10345763"/>
                </a:lnTo>
                <a:close/>
              </a:path>
            </a:pathLst>
          </a:custGeom>
          <a:blipFill>
            <a:blip r:embed="rId3">
              <a:alphaModFix amt="44999"/>
            </a:blip>
            <a:stretch>
              <a:fillRect l="0" t="0" r="0" b="0"/>
            </a:stretch>
          </a:blipFill>
        </p:spPr>
      </p:sp>
      <p:sp>
        <p:nvSpPr>
          <p:cNvPr name="Freeform 4" id="4"/>
          <p:cNvSpPr/>
          <p:nvPr/>
        </p:nvSpPr>
        <p:spPr>
          <a:xfrm flipH="true" flipV="false" rot="5400000">
            <a:off x="1536553" y="4972133"/>
            <a:ext cx="4644677" cy="9676410"/>
          </a:xfrm>
          <a:custGeom>
            <a:avLst/>
            <a:gdLst/>
            <a:ahLst/>
            <a:cxnLst/>
            <a:rect r="r" b="b" t="t" l="l"/>
            <a:pathLst>
              <a:path h="9676410" w="4644677">
                <a:moveTo>
                  <a:pt x="4644677" y="0"/>
                </a:moveTo>
                <a:lnTo>
                  <a:pt x="0" y="0"/>
                </a:lnTo>
                <a:lnTo>
                  <a:pt x="0" y="9676410"/>
                </a:lnTo>
                <a:lnTo>
                  <a:pt x="4644677" y="9676410"/>
                </a:lnTo>
                <a:lnTo>
                  <a:pt x="4644677" y="0"/>
                </a:lnTo>
                <a:close/>
              </a:path>
            </a:pathLst>
          </a:custGeom>
          <a:blipFill>
            <a:blip r:embed="rId3">
              <a:alphaModFix amt="44999"/>
            </a:blip>
            <a:stretch>
              <a:fillRect l="0" t="0" r="0" b="0"/>
            </a:stretch>
          </a:blipFill>
        </p:spPr>
      </p:sp>
      <p:grpSp>
        <p:nvGrpSpPr>
          <p:cNvPr name="Group 5" id="5"/>
          <p:cNvGrpSpPr/>
          <p:nvPr/>
        </p:nvGrpSpPr>
        <p:grpSpPr>
          <a:xfrm rot="0">
            <a:off x="1317226" y="2519757"/>
            <a:ext cx="5083331" cy="5247487"/>
            <a:chOff x="0" y="0"/>
            <a:chExt cx="1338820" cy="1382054"/>
          </a:xfrm>
        </p:grpSpPr>
        <p:sp>
          <p:nvSpPr>
            <p:cNvPr name="Freeform 6" id="6"/>
            <p:cNvSpPr/>
            <p:nvPr/>
          </p:nvSpPr>
          <p:spPr>
            <a:xfrm flipH="false" flipV="false" rot="0">
              <a:off x="0" y="0"/>
              <a:ext cx="1338820" cy="1382054"/>
            </a:xfrm>
            <a:custGeom>
              <a:avLst/>
              <a:gdLst/>
              <a:ahLst/>
              <a:cxnLst/>
              <a:rect r="r" b="b" t="t" l="l"/>
              <a:pathLst>
                <a:path h="1382054" w="1338820">
                  <a:moveTo>
                    <a:pt x="77673" y="0"/>
                  </a:moveTo>
                  <a:lnTo>
                    <a:pt x="1261147" y="0"/>
                  </a:lnTo>
                  <a:cubicBezTo>
                    <a:pt x="1304044" y="0"/>
                    <a:pt x="1338820" y="34775"/>
                    <a:pt x="1338820" y="77673"/>
                  </a:cubicBezTo>
                  <a:lnTo>
                    <a:pt x="1338820" y="1304381"/>
                  </a:lnTo>
                  <a:cubicBezTo>
                    <a:pt x="1338820" y="1347279"/>
                    <a:pt x="1304044" y="1382054"/>
                    <a:pt x="1261147" y="1382054"/>
                  </a:cubicBezTo>
                  <a:lnTo>
                    <a:pt x="77673" y="1382054"/>
                  </a:lnTo>
                  <a:cubicBezTo>
                    <a:pt x="34775" y="1382054"/>
                    <a:pt x="0" y="1347279"/>
                    <a:pt x="0" y="1304381"/>
                  </a:cubicBezTo>
                  <a:lnTo>
                    <a:pt x="0" y="77673"/>
                  </a:lnTo>
                  <a:cubicBezTo>
                    <a:pt x="0" y="34775"/>
                    <a:pt x="34775" y="0"/>
                    <a:pt x="77673" y="0"/>
                  </a:cubicBezTo>
                  <a:close/>
                </a:path>
              </a:pathLst>
            </a:custGeom>
            <a:solidFill>
              <a:srgbClr val="877551"/>
            </a:solidFill>
          </p:spPr>
        </p:sp>
        <p:sp>
          <p:nvSpPr>
            <p:cNvPr name="TextBox 7" id="7"/>
            <p:cNvSpPr txBox="true"/>
            <p:nvPr/>
          </p:nvSpPr>
          <p:spPr>
            <a:xfrm>
              <a:off x="0" y="-38100"/>
              <a:ext cx="1338820" cy="1420154"/>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0588675" y="4295361"/>
            <a:ext cx="3636454" cy="5143500"/>
          </a:xfrm>
          <a:custGeom>
            <a:avLst/>
            <a:gdLst/>
            <a:ahLst/>
            <a:cxnLst/>
            <a:rect r="r" b="b" t="t" l="l"/>
            <a:pathLst>
              <a:path h="5143500" w="3636454">
                <a:moveTo>
                  <a:pt x="0" y="0"/>
                </a:moveTo>
                <a:lnTo>
                  <a:pt x="3636454" y="0"/>
                </a:lnTo>
                <a:lnTo>
                  <a:pt x="3636454" y="5143500"/>
                </a:lnTo>
                <a:lnTo>
                  <a:pt x="0" y="5143500"/>
                </a:lnTo>
                <a:lnTo>
                  <a:pt x="0" y="0"/>
                </a:lnTo>
                <a:close/>
              </a:path>
            </a:pathLst>
          </a:custGeom>
          <a:blipFill>
            <a:blip r:embed="rId4"/>
            <a:stretch>
              <a:fillRect l="0" t="0" r="0" b="0"/>
            </a:stretch>
          </a:blipFill>
        </p:spPr>
      </p:sp>
      <p:sp>
        <p:nvSpPr>
          <p:cNvPr name="TextBox 9" id="9"/>
          <p:cNvSpPr txBox="true"/>
          <p:nvPr/>
        </p:nvSpPr>
        <p:spPr>
          <a:xfrm rot="0">
            <a:off x="1572962" y="3940175"/>
            <a:ext cx="4571859" cy="2273300"/>
          </a:xfrm>
          <a:prstGeom prst="rect">
            <a:avLst/>
          </a:prstGeom>
        </p:spPr>
        <p:txBody>
          <a:bodyPr anchor="t" rtlCol="false" tIns="0" lIns="0" bIns="0" rIns="0">
            <a:spAutoFit/>
          </a:bodyPr>
          <a:lstStyle/>
          <a:p>
            <a:pPr algn="ctr">
              <a:lnSpc>
                <a:spcPts val="9100"/>
              </a:lnSpc>
            </a:pPr>
            <a:r>
              <a:rPr lang="en-US" sz="6500">
                <a:solidFill>
                  <a:srgbClr val="FFFFFF"/>
                </a:solidFill>
                <a:latin typeface="Alice"/>
                <a:ea typeface="Alice"/>
                <a:cs typeface="Alice"/>
                <a:sym typeface="Alice"/>
              </a:rPr>
              <a:t>Informe Misionero</a:t>
            </a:r>
          </a:p>
        </p:txBody>
      </p:sp>
      <p:sp>
        <p:nvSpPr>
          <p:cNvPr name="TextBox 10" id="10"/>
          <p:cNvSpPr txBox="true"/>
          <p:nvPr/>
        </p:nvSpPr>
        <p:spPr>
          <a:xfrm rot="0">
            <a:off x="9457394" y="2434032"/>
            <a:ext cx="7637750" cy="2100262"/>
          </a:xfrm>
          <a:prstGeom prst="rect">
            <a:avLst/>
          </a:prstGeom>
        </p:spPr>
        <p:txBody>
          <a:bodyPr anchor="t" rtlCol="false" tIns="0" lIns="0" bIns="0" rIns="0">
            <a:spAutoFit/>
          </a:bodyPr>
          <a:lstStyle/>
          <a:p>
            <a:pPr algn="l">
              <a:lnSpc>
                <a:spcPts val="6255"/>
              </a:lnSpc>
            </a:pPr>
            <a:r>
              <a:rPr lang="en-US" sz="4500">
                <a:solidFill>
                  <a:srgbClr val="6B5832"/>
                </a:solidFill>
                <a:latin typeface="Glacial Indifference"/>
                <a:ea typeface="Glacial Indifference"/>
                <a:cs typeface="Glacial Indifference"/>
                <a:sym typeface="Glacial Indifference"/>
              </a:rPr>
              <a:t>“Transformada por una pasantía”</a:t>
            </a:r>
          </a:p>
          <a:p>
            <a:pPr algn="l">
              <a:lnSpc>
                <a:spcPts val="4170"/>
              </a:lnSpc>
            </a:pPr>
          </a:p>
        </p:txBody>
      </p:sp>
      <p:sp>
        <p:nvSpPr>
          <p:cNvPr name="Freeform 11" id="11"/>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5">
              <a:alphaModFix amt="79000"/>
            </a:blip>
            <a:stretch>
              <a:fillRect l="0" t="0" r="0" b="0"/>
            </a:stretch>
          </a:blipFill>
        </p:spPr>
      </p:sp>
      <p:sp>
        <p:nvSpPr>
          <p:cNvPr name="TextBox 12" id="12"/>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2158529" y="113768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4" id="4"/>
          <p:cNvSpPr/>
          <p:nvPr/>
        </p:nvSpPr>
        <p:spPr>
          <a:xfrm flipH="false" flipV="false" rot="-797310">
            <a:off x="14072071" y="-1686052"/>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691546" y="2533670"/>
            <a:ext cx="8751829" cy="2253596"/>
          </a:xfrm>
          <a:custGeom>
            <a:avLst/>
            <a:gdLst/>
            <a:ahLst/>
            <a:cxnLst/>
            <a:rect r="r" b="b" t="t" l="l"/>
            <a:pathLst>
              <a:path h="2253596" w="8751829">
                <a:moveTo>
                  <a:pt x="0" y="0"/>
                </a:moveTo>
                <a:lnTo>
                  <a:pt x="8751829" y="0"/>
                </a:lnTo>
                <a:lnTo>
                  <a:pt x="8751829"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457194" y="2343170"/>
            <a:ext cx="13049309" cy="1634442"/>
          </a:xfrm>
          <a:prstGeom prst="rect">
            <a:avLst/>
          </a:prstGeom>
        </p:spPr>
        <p:txBody>
          <a:bodyPr anchor="t" rtlCol="false" tIns="0" lIns="0" bIns="0" rIns="0">
            <a:spAutoFit/>
          </a:bodyPr>
          <a:lstStyle/>
          <a:p>
            <a:pPr algn="ctr">
              <a:lnSpc>
                <a:spcPts val="13337"/>
              </a:lnSpc>
            </a:pPr>
            <a:r>
              <a:rPr lang="en-US" sz="9526">
                <a:solidFill>
                  <a:srgbClr val="6B5832"/>
                </a:solidFill>
                <a:latin typeface="Alice"/>
                <a:ea typeface="Alice"/>
                <a:cs typeface="Alice"/>
                <a:sym typeface="Alice"/>
              </a:rPr>
              <a:t> 2 Timoteo 3: 16</a:t>
            </a:r>
          </a:p>
        </p:txBody>
      </p:sp>
      <p:sp>
        <p:nvSpPr>
          <p:cNvPr name="TextBox 7" id="7"/>
          <p:cNvSpPr txBox="true"/>
          <p:nvPr/>
        </p:nvSpPr>
        <p:spPr>
          <a:xfrm rot="0">
            <a:off x="1028700" y="5082541"/>
            <a:ext cx="7681833" cy="1556384"/>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«Toda la Escritura es inspirada por Dios, y útil para enseñar, para redargüir, para corregir, para instruir en justicia»</a:t>
            </a:r>
          </a:p>
        </p:txBody>
      </p:sp>
      <p:sp>
        <p:nvSpPr>
          <p:cNvPr name="TextBox 8" id="8"/>
          <p:cNvSpPr txBox="true"/>
          <p:nvPr/>
        </p:nvSpPr>
        <p:spPr>
          <a:xfrm rot="0">
            <a:off x="10086659" y="4730116"/>
            <a:ext cx="7637750" cy="312800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«Toda la Escritura es inspirada por Dios». No podemos elegir solo los textos que nos agradan. La Biblia, en su totalidad, es la voz de Dios hablándonos. Confiemos plenamente en ella y pongamos por obra todo lo que enseña.</a:t>
            </a:r>
          </a:p>
        </p:txBody>
      </p:sp>
      <p:sp>
        <p:nvSpPr>
          <p:cNvPr name="Freeform 9" id="9"/>
          <p:cNvSpPr/>
          <p:nvPr/>
        </p:nvSpPr>
        <p:spPr>
          <a:xfrm flipH="false" flipV="false" rot="0">
            <a:off x="1475681" y="6846570"/>
            <a:ext cx="6787870" cy="534545"/>
          </a:xfrm>
          <a:custGeom>
            <a:avLst/>
            <a:gdLst/>
            <a:ahLst/>
            <a:cxnLst/>
            <a:rect r="r" b="b" t="t" l="l"/>
            <a:pathLst>
              <a:path h="534545" w="6787870">
                <a:moveTo>
                  <a:pt x="0" y="0"/>
                </a:moveTo>
                <a:lnTo>
                  <a:pt x="6787871" y="0"/>
                </a:lnTo>
                <a:lnTo>
                  <a:pt x="6787871" y="534545"/>
                </a:lnTo>
                <a:lnTo>
                  <a:pt x="0" y="534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8">
              <a:alphaModFix amt="79000"/>
            </a:blip>
            <a:stretch>
              <a:fillRect l="0" t="0" r="0" b="0"/>
            </a:stretch>
          </a:blipFill>
        </p:spPr>
      </p:sp>
      <p:sp>
        <p:nvSpPr>
          <p:cNvPr name="TextBox 11" id="11"/>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true" flipV="true" rot="4857299">
            <a:off x="4967666" y="-5150586"/>
            <a:ext cx="4965966" cy="10345763"/>
          </a:xfrm>
          <a:custGeom>
            <a:avLst/>
            <a:gdLst/>
            <a:ahLst/>
            <a:cxnLst/>
            <a:rect r="r" b="b" t="t" l="l"/>
            <a:pathLst>
              <a:path h="10345763" w="4965966">
                <a:moveTo>
                  <a:pt x="4965967" y="10345763"/>
                </a:moveTo>
                <a:lnTo>
                  <a:pt x="0" y="10345763"/>
                </a:lnTo>
                <a:lnTo>
                  <a:pt x="0" y="0"/>
                </a:lnTo>
                <a:lnTo>
                  <a:pt x="4965967" y="0"/>
                </a:lnTo>
                <a:lnTo>
                  <a:pt x="4965967" y="10345763"/>
                </a:lnTo>
                <a:close/>
              </a:path>
            </a:pathLst>
          </a:custGeom>
          <a:blipFill>
            <a:blip r:embed="rId3">
              <a:alphaModFix amt="44999"/>
            </a:blip>
            <a:stretch>
              <a:fillRect l="0" t="0" r="0" b="0"/>
            </a:stretch>
          </a:blipFill>
        </p:spPr>
      </p:sp>
      <p:sp>
        <p:nvSpPr>
          <p:cNvPr name="Freeform 4" id="4"/>
          <p:cNvSpPr/>
          <p:nvPr/>
        </p:nvSpPr>
        <p:spPr>
          <a:xfrm flipH="true" flipV="false" rot="5400000">
            <a:off x="1536553" y="4972133"/>
            <a:ext cx="4644677" cy="9676410"/>
          </a:xfrm>
          <a:custGeom>
            <a:avLst/>
            <a:gdLst/>
            <a:ahLst/>
            <a:cxnLst/>
            <a:rect r="r" b="b" t="t" l="l"/>
            <a:pathLst>
              <a:path h="9676410" w="4644677">
                <a:moveTo>
                  <a:pt x="4644677" y="0"/>
                </a:moveTo>
                <a:lnTo>
                  <a:pt x="0" y="0"/>
                </a:lnTo>
                <a:lnTo>
                  <a:pt x="0" y="9676410"/>
                </a:lnTo>
                <a:lnTo>
                  <a:pt x="4644677" y="9676410"/>
                </a:lnTo>
                <a:lnTo>
                  <a:pt x="4644677" y="0"/>
                </a:lnTo>
                <a:close/>
              </a:path>
            </a:pathLst>
          </a:custGeom>
          <a:blipFill>
            <a:blip r:embed="rId3">
              <a:alphaModFix amt="44999"/>
            </a:blip>
            <a:stretch>
              <a:fillRect l="0" t="0" r="0" b="0"/>
            </a:stretch>
          </a:blipFill>
        </p:spPr>
      </p:sp>
      <p:grpSp>
        <p:nvGrpSpPr>
          <p:cNvPr name="Group 5" id="5"/>
          <p:cNvGrpSpPr/>
          <p:nvPr/>
        </p:nvGrpSpPr>
        <p:grpSpPr>
          <a:xfrm rot="0">
            <a:off x="1317226" y="2519757"/>
            <a:ext cx="5083331" cy="5247487"/>
            <a:chOff x="0" y="0"/>
            <a:chExt cx="1338820" cy="1382054"/>
          </a:xfrm>
        </p:grpSpPr>
        <p:sp>
          <p:nvSpPr>
            <p:cNvPr name="Freeform 6" id="6"/>
            <p:cNvSpPr/>
            <p:nvPr/>
          </p:nvSpPr>
          <p:spPr>
            <a:xfrm flipH="false" flipV="false" rot="0">
              <a:off x="0" y="0"/>
              <a:ext cx="1338820" cy="1382054"/>
            </a:xfrm>
            <a:custGeom>
              <a:avLst/>
              <a:gdLst/>
              <a:ahLst/>
              <a:cxnLst/>
              <a:rect r="r" b="b" t="t" l="l"/>
              <a:pathLst>
                <a:path h="1382054" w="1338820">
                  <a:moveTo>
                    <a:pt x="77673" y="0"/>
                  </a:moveTo>
                  <a:lnTo>
                    <a:pt x="1261147" y="0"/>
                  </a:lnTo>
                  <a:cubicBezTo>
                    <a:pt x="1304044" y="0"/>
                    <a:pt x="1338820" y="34775"/>
                    <a:pt x="1338820" y="77673"/>
                  </a:cubicBezTo>
                  <a:lnTo>
                    <a:pt x="1338820" y="1304381"/>
                  </a:lnTo>
                  <a:cubicBezTo>
                    <a:pt x="1338820" y="1347279"/>
                    <a:pt x="1304044" y="1382054"/>
                    <a:pt x="1261147" y="1382054"/>
                  </a:cubicBezTo>
                  <a:lnTo>
                    <a:pt x="77673" y="1382054"/>
                  </a:lnTo>
                  <a:cubicBezTo>
                    <a:pt x="34775" y="1382054"/>
                    <a:pt x="0" y="1347279"/>
                    <a:pt x="0" y="1304381"/>
                  </a:cubicBezTo>
                  <a:lnTo>
                    <a:pt x="0" y="77673"/>
                  </a:lnTo>
                  <a:cubicBezTo>
                    <a:pt x="0" y="34775"/>
                    <a:pt x="34775" y="0"/>
                    <a:pt x="77673" y="0"/>
                  </a:cubicBezTo>
                  <a:close/>
                </a:path>
              </a:pathLst>
            </a:custGeom>
            <a:solidFill>
              <a:srgbClr val="877551"/>
            </a:solidFill>
          </p:spPr>
        </p:sp>
        <p:sp>
          <p:nvSpPr>
            <p:cNvPr name="TextBox 7" id="7"/>
            <p:cNvSpPr txBox="true"/>
            <p:nvPr/>
          </p:nvSpPr>
          <p:spPr>
            <a:xfrm>
              <a:off x="0" y="-38100"/>
              <a:ext cx="1338820" cy="1420154"/>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1242836" y="3724900"/>
            <a:ext cx="4012148" cy="6339194"/>
          </a:xfrm>
          <a:custGeom>
            <a:avLst/>
            <a:gdLst/>
            <a:ahLst/>
            <a:cxnLst/>
            <a:rect r="r" b="b" t="t" l="l"/>
            <a:pathLst>
              <a:path h="6339194" w="4012148">
                <a:moveTo>
                  <a:pt x="0" y="0"/>
                </a:moveTo>
                <a:lnTo>
                  <a:pt x="4012148" y="0"/>
                </a:lnTo>
                <a:lnTo>
                  <a:pt x="4012148" y="6339194"/>
                </a:lnTo>
                <a:lnTo>
                  <a:pt x="0" y="6339194"/>
                </a:lnTo>
                <a:lnTo>
                  <a:pt x="0" y="0"/>
                </a:lnTo>
                <a:close/>
              </a:path>
            </a:pathLst>
          </a:custGeom>
          <a:blipFill>
            <a:blip r:embed="rId4"/>
            <a:stretch>
              <a:fillRect l="0" t="0" r="0" b="0"/>
            </a:stretch>
          </a:blipFill>
        </p:spPr>
      </p:sp>
      <p:sp>
        <p:nvSpPr>
          <p:cNvPr name="TextBox 9" id="9"/>
          <p:cNvSpPr txBox="true"/>
          <p:nvPr/>
        </p:nvSpPr>
        <p:spPr>
          <a:xfrm rot="0">
            <a:off x="1572962" y="3940175"/>
            <a:ext cx="4571859" cy="2273300"/>
          </a:xfrm>
          <a:prstGeom prst="rect">
            <a:avLst/>
          </a:prstGeom>
        </p:spPr>
        <p:txBody>
          <a:bodyPr anchor="t" rtlCol="false" tIns="0" lIns="0" bIns="0" rIns="0">
            <a:spAutoFit/>
          </a:bodyPr>
          <a:lstStyle/>
          <a:p>
            <a:pPr algn="ctr">
              <a:lnSpc>
                <a:spcPts val="9100"/>
              </a:lnSpc>
            </a:pPr>
            <a:r>
              <a:rPr lang="en-US" sz="6500">
                <a:solidFill>
                  <a:srgbClr val="FFFFFF"/>
                </a:solidFill>
                <a:latin typeface="Alice"/>
                <a:ea typeface="Alice"/>
                <a:cs typeface="Alice"/>
                <a:sym typeface="Alice"/>
              </a:rPr>
              <a:t>Nuevo Horizonte</a:t>
            </a:r>
          </a:p>
        </p:txBody>
      </p:sp>
      <p:sp>
        <p:nvSpPr>
          <p:cNvPr name="TextBox 10" id="10"/>
          <p:cNvSpPr txBox="true"/>
          <p:nvPr/>
        </p:nvSpPr>
        <p:spPr>
          <a:xfrm rot="0">
            <a:off x="9430035" y="1182688"/>
            <a:ext cx="7637750" cy="2890837"/>
          </a:xfrm>
          <a:prstGeom prst="rect">
            <a:avLst/>
          </a:prstGeom>
        </p:spPr>
        <p:txBody>
          <a:bodyPr anchor="t" rtlCol="false" tIns="0" lIns="0" bIns="0" rIns="0">
            <a:spAutoFit/>
          </a:bodyPr>
          <a:lstStyle/>
          <a:p>
            <a:pPr algn="ctr">
              <a:lnSpc>
                <a:spcPts val="6255"/>
              </a:lnSpc>
            </a:pPr>
            <a:r>
              <a:rPr lang="en-US" sz="4500">
                <a:solidFill>
                  <a:srgbClr val="6B5832"/>
                </a:solidFill>
                <a:latin typeface="Glacial Indifference"/>
                <a:ea typeface="Glacial Indifference"/>
                <a:cs typeface="Glacial Indifference"/>
                <a:sym typeface="Glacial Indifference"/>
              </a:rPr>
              <a:t>“La Escuela Sabática: un instrumento para el discipulado”</a:t>
            </a:r>
          </a:p>
          <a:p>
            <a:pPr algn="ctr">
              <a:lnSpc>
                <a:spcPts val="4170"/>
              </a:lnSpc>
            </a:pPr>
          </a:p>
        </p:txBody>
      </p:sp>
      <p:sp>
        <p:nvSpPr>
          <p:cNvPr name="Freeform 11" id="11"/>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5">
              <a:alphaModFix amt="79000"/>
            </a:blip>
            <a:stretch>
              <a:fillRect l="0" t="0" r="0" b="0"/>
            </a:stretch>
          </a:blipFill>
        </p:spPr>
      </p:sp>
      <p:sp>
        <p:nvSpPr>
          <p:cNvPr name="TextBox 12" id="12"/>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2158529" y="113768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4" id="4"/>
          <p:cNvSpPr/>
          <p:nvPr/>
        </p:nvSpPr>
        <p:spPr>
          <a:xfrm flipH="false" flipV="false" rot="-797310">
            <a:off x="14072071" y="-1686052"/>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691546" y="2533670"/>
            <a:ext cx="8751829" cy="2253596"/>
          </a:xfrm>
          <a:custGeom>
            <a:avLst/>
            <a:gdLst/>
            <a:ahLst/>
            <a:cxnLst/>
            <a:rect r="r" b="b" t="t" l="l"/>
            <a:pathLst>
              <a:path h="2253596" w="8751829">
                <a:moveTo>
                  <a:pt x="0" y="0"/>
                </a:moveTo>
                <a:lnTo>
                  <a:pt x="8751829" y="0"/>
                </a:lnTo>
                <a:lnTo>
                  <a:pt x="8751829"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457194" y="2343170"/>
            <a:ext cx="13049309" cy="1634442"/>
          </a:xfrm>
          <a:prstGeom prst="rect">
            <a:avLst/>
          </a:prstGeom>
        </p:spPr>
        <p:txBody>
          <a:bodyPr anchor="t" rtlCol="false" tIns="0" lIns="0" bIns="0" rIns="0">
            <a:spAutoFit/>
          </a:bodyPr>
          <a:lstStyle/>
          <a:p>
            <a:pPr algn="ctr">
              <a:lnSpc>
                <a:spcPts val="13337"/>
              </a:lnSpc>
            </a:pPr>
            <a:r>
              <a:rPr lang="en-US" sz="9526">
                <a:solidFill>
                  <a:srgbClr val="6B5832"/>
                </a:solidFill>
                <a:latin typeface="Alice"/>
                <a:ea typeface="Alice"/>
                <a:cs typeface="Alice"/>
                <a:sym typeface="Alice"/>
              </a:rPr>
              <a:t>Juan 7: 17</a:t>
            </a:r>
          </a:p>
        </p:txBody>
      </p:sp>
      <p:sp>
        <p:nvSpPr>
          <p:cNvPr name="TextBox 7" id="7"/>
          <p:cNvSpPr txBox="true"/>
          <p:nvPr/>
        </p:nvSpPr>
        <p:spPr>
          <a:xfrm rot="0">
            <a:off x="1028700" y="5082541"/>
            <a:ext cx="7681833" cy="1556384"/>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«El que quiera hacer la voluntad de Dios, conocerá si la doctrina es de Dios, o si yo hablo por mi propia cuenta.»</a:t>
            </a:r>
          </a:p>
        </p:txBody>
      </p:sp>
      <p:sp>
        <p:nvSpPr>
          <p:cNvPr name="TextBox 8" id="8"/>
          <p:cNvSpPr txBox="true"/>
          <p:nvPr/>
        </p:nvSpPr>
        <p:spPr>
          <a:xfrm rot="0">
            <a:off x="10086659" y="4730116"/>
            <a:ext cx="7637750" cy="417575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«El que quiera hacer la voluntad de Dios, conocerá si la doctrina es de Dios». El verdadero conocimiento de la verdad se alcanza cuando hay disposición a obedecer. Que al revisar el informe secretarial recordemos que no se trata solo de números, sino de vidas dispuestas a vivir conforme a la Palabra de Dios.</a:t>
            </a:r>
          </a:p>
        </p:txBody>
      </p:sp>
      <p:sp>
        <p:nvSpPr>
          <p:cNvPr name="Freeform 9" id="9"/>
          <p:cNvSpPr/>
          <p:nvPr/>
        </p:nvSpPr>
        <p:spPr>
          <a:xfrm flipH="false" flipV="false" rot="0">
            <a:off x="1475681" y="6846570"/>
            <a:ext cx="6787870" cy="534545"/>
          </a:xfrm>
          <a:custGeom>
            <a:avLst/>
            <a:gdLst/>
            <a:ahLst/>
            <a:cxnLst/>
            <a:rect r="r" b="b" t="t" l="l"/>
            <a:pathLst>
              <a:path h="534545" w="6787870">
                <a:moveTo>
                  <a:pt x="0" y="0"/>
                </a:moveTo>
                <a:lnTo>
                  <a:pt x="6787871" y="0"/>
                </a:lnTo>
                <a:lnTo>
                  <a:pt x="6787871" y="534545"/>
                </a:lnTo>
                <a:lnTo>
                  <a:pt x="0" y="534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8">
              <a:alphaModFix amt="79000"/>
            </a:blip>
            <a:stretch>
              <a:fillRect l="0" t="0" r="0" b="0"/>
            </a:stretch>
          </a:blipFill>
        </p:spPr>
      </p:sp>
      <p:sp>
        <p:nvSpPr>
          <p:cNvPr name="TextBox 11" id="11"/>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true" flipV="true" rot="4857299">
            <a:off x="4967666" y="-5150586"/>
            <a:ext cx="4965966" cy="10345763"/>
          </a:xfrm>
          <a:custGeom>
            <a:avLst/>
            <a:gdLst/>
            <a:ahLst/>
            <a:cxnLst/>
            <a:rect r="r" b="b" t="t" l="l"/>
            <a:pathLst>
              <a:path h="10345763" w="4965966">
                <a:moveTo>
                  <a:pt x="4965967" y="10345763"/>
                </a:moveTo>
                <a:lnTo>
                  <a:pt x="0" y="10345763"/>
                </a:lnTo>
                <a:lnTo>
                  <a:pt x="0" y="0"/>
                </a:lnTo>
                <a:lnTo>
                  <a:pt x="4965967" y="0"/>
                </a:lnTo>
                <a:lnTo>
                  <a:pt x="4965967" y="10345763"/>
                </a:lnTo>
                <a:close/>
              </a:path>
            </a:pathLst>
          </a:custGeom>
          <a:blipFill>
            <a:blip r:embed="rId3">
              <a:alphaModFix amt="44999"/>
            </a:blip>
            <a:stretch>
              <a:fillRect l="0" t="0" r="0" b="0"/>
            </a:stretch>
          </a:blipFill>
        </p:spPr>
      </p:sp>
      <p:sp>
        <p:nvSpPr>
          <p:cNvPr name="Freeform 4" id="4"/>
          <p:cNvSpPr/>
          <p:nvPr/>
        </p:nvSpPr>
        <p:spPr>
          <a:xfrm flipH="true" flipV="false" rot="5400000">
            <a:off x="1536553" y="4972133"/>
            <a:ext cx="4644677" cy="9676410"/>
          </a:xfrm>
          <a:custGeom>
            <a:avLst/>
            <a:gdLst/>
            <a:ahLst/>
            <a:cxnLst/>
            <a:rect r="r" b="b" t="t" l="l"/>
            <a:pathLst>
              <a:path h="9676410" w="4644677">
                <a:moveTo>
                  <a:pt x="4644677" y="0"/>
                </a:moveTo>
                <a:lnTo>
                  <a:pt x="0" y="0"/>
                </a:lnTo>
                <a:lnTo>
                  <a:pt x="0" y="9676410"/>
                </a:lnTo>
                <a:lnTo>
                  <a:pt x="4644677" y="9676410"/>
                </a:lnTo>
                <a:lnTo>
                  <a:pt x="4644677" y="0"/>
                </a:lnTo>
                <a:close/>
              </a:path>
            </a:pathLst>
          </a:custGeom>
          <a:blipFill>
            <a:blip r:embed="rId3">
              <a:alphaModFix amt="44999"/>
            </a:blip>
            <a:stretch>
              <a:fillRect l="0" t="0" r="0" b="0"/>
            </a:stretch>
          </a:blipFill>
        </p:spPr>
      </p:sp>
      <p:sp>
        <p:nvSpPr>
          <p:cNvPr name="Freeform 5" id="5"/>
          <p:cNvSpPr/>
          <p:nvPr/>
        </p:nvSpPr>
        <p:spPr>
          <a:xfrm flipH="false" flipV="false" rot="0">
            <a:off x="3412475" y="1913850"/>
            <a:ext cx="11463051" cy="6459300"/>
          </a:xfrm>
          <a:custGeom>
            <a:avLst/>
            <a:gdLst/>
            <a:ahLst/>
            <a:cxnLst/>
            <a:rect r="r" b="b" t="t" l="l"/>
            <a:pathLst>
              <a:path h="6459300" w="11463051">
                <a:moveTo>
                  <a:pt x="0" y="0"/>
                </a:moveTo>
                <a:lnTo>
                  <a:pt x="11463050" y="0"/>
                </a:lnTo>
                <a:lnTo>
                  <a:pt x="11463050" y="6459300"/>
                </a:lnTo>
                <a:lnTo>
                  <a:pt x="0" y="6459300"/>
                </a:lnTo>
                <a:lnTo>
                  <a:pt x="0" y="0"/>
                </a:lnTo>
                <a:close/>
              </a:path>
            </a:pathLst>
          </a:custGeom>
          <a:blipFill>
            <a:blip r:embed="rId4"/>
            <a:stretch>
              <a:fillRect l="0" t="0" r="0" b="-136621"/>
            </a:stretch>
          </a:blipFill>
        </p:spPr>
      </p:sp>
      <p:sp>
        <p:nvSpPr>
          <p:cNvPr name="Freeform 6" id="6"/>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5">
              <a:alphaModFix amt="79000"/>
            </a:blip>
            <a:stretch>
              <a:fillRect l="0" t="0" r="0" b="0"/>
            </a:stretch>
          </a:blipFill>
        </p:spPr>
      </p:sp>
      <p:sp>
        <p:nvSpPr>
          <p:cNvPr name="TextBox 7" id="7"/>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true" flipV="true" rot="4857299">
            <a:off x="4967666" y="-5150586"/>
            <a:ext cx="4965966" cy="10345763"/>
          </a:xfrm>
          <a:custGeom>
            <a:avLst/>
            <a:gdLst/>
            <a:ahLst/>
            <a:cxnLst/>
            <a:rect r="r" b="b" t="t" l="l"/>
            <a:pathLst>
              <a:path h="10345763" w="4965966">
                <a:moveTo>
                  <a:pt x="4965967" y="10345763"/>
                </a:moveTo>
                <a:lnTo>
                  <a:pt x="0" y="10345763"/>
                </a:lnTo>
                <a:lnTo>
                  <a:pt x="0" y="0"/>
                </a:lnTo>
                <a:lnTo>
                  <a:pt x="4965967" y="0"/>
                </a:lnTo>
                <a:lnTo>
                  <a:pt x="4965967" y="10345763"/>
                </a:lnTo>
                <a:close/>
              </a:path>
            </a:pathLst>
          </a:custGeom>
          <a:blipFill>
            <a:blip r:embed="rId3">
              <a:alphaModFix amt="44999"/>
            </a:blip>
            <a:stretch>
              <a:fillRect l="0" t="0" r="0" b="0"/>
            </a:stretch>
          </a:blipFill>
        </p:spPr>
      </p:sp>
      <p:sp>
        <p:nvSpPr>
          <p:cNvPr name="Freeform 4" id="4"/>
          <p:cNvSpPr/>
          <p:nvPr/>
        </p:nvSpPr>
        <p:spPr>
          <a:xfrm flipH="true" flipV="false" rot="5400000">
            <a:off x="1536553" y="4972133"/>
            <a:ext cx="4644677" cy="9676410"/>
          </a:xfrm>
          <a:custGeom>
            <a:avLst/>
            <a:gdLst/>
            <a:ahLst/>
            <a:cxnLst/>
            <a:rect r="r" b="b" t="t" l="l"/>
            <a:pathLst>
              <a:path h="9676410" w="4644677">
                <a:moveTo>
                  <a:pt x="4644677" y="0"/>
                </a:moveTo>
                <a:lnTo>
                  <a:pt x="0" y="0"/>
                </a:lnTo>
                <a:lnTo>
                  <a:pt x="0" y="9676410"/>
                </a:lnTo>
                <a:lnTo>
                  <a:pt x="4644677" y="9676410"/>
                </a:lnTo>
                <a:lnTo>
                  <a:pt x="4644677" y="0"/>
                </a:lnTo>
                <a:close/>
              </a:path>
            </a:pathLst>
          </a:custGeom>
          <a:blipFill>
            <a:blip r:embed="rId3">
              <a:alphaModFix amt="44999"/>
            </a:blip>
            <a:stretch>
              <a:fillRect l="0" t="0" r="0" b="0"/>
            </a:stretch>
          </a:blipFill>
        </p:spPr>
      </p:sp>
      <p:grpSp>
        <p:nvGrpSpPr>
          <p:cNvPr name="Group 5" id="5"/>
          <p:cNvGrpSpPr/>
          <p:nvPr/>
        </p:nvGrpSpPr>
        <p:grpSpPr>
          <a:xfrm rot="0">
            <a:off x="1317226" y="2519757"/>
            <a:ext cx="5083331" cy="5247487"/>
            <a:chOff x="0" y="0"/>
            <a:chExt cx="1338820" cy="1382054"/>
          </a:xfrm>
        </p:grpSpPr>
        <p:sp>
          <p:nvSpPr>
            <p:cNvPr name="Freeform 6" id="6"/>
            <p:cNvSpPr/>
            <p:nvPr/>
          </p:nvSpPr>
          <p:spPr>
            <a:xfrm flipH="false" flipV="false" rot="0">
              <a:off x="0" y="0"/>
              <a:ext cx="1338820" cy="1382054"/>
            </a:xfrm>
            <a:custGeom>
              <a:avLst/>
              <a:gdLst/>
              <a:ahLst/>
              <a:cxnLst/>
              <a:rect r="r" b="b" t="t" l="l"/>
              <a:pathLst>
                <a:path h="1382054" w="1338820">
                  <a:moveTo>
                    <a:pt x="77673" y="0"/>
                  </a:moveTo>
                  <a:lnTo>
                    <a:pt x="1261147" y="0"/>
                  </a:lnTo>
                  <a:cubicBezTo>
                    <a:pt x="1304044" y="0"/>
                    <a:pt x="1338820" y="34775"/>
                    <a:pt x="1338820" y="77673"/>
                  </a:cubicBezTo>
                  <a:lnTo>
                    <a:pt x="1338820" y="1304381"/>
                  </a:lnTo>
                  <a:cubicBezTo>
                    <a:pt x="1338820" y="1347279"/>
                    <a:pt x="1304044" y="1382054"/>
                    <a:pt x="1261147" y="1382054"/>
                  </a:cubicBezTo>
                  <a:lnTo>
                    <a:pt x="77673" y="1382054"/>
                  </a:lnTo>
                  <a:cubicBezTo>
                    <a:pt x="34775" y="1382054"/>
                    <a:pt x="0" y="1347279"/>
                    <a:pt x="0" y="1304381"/>
                  </a:cubicBezTo>
                  <a:lnTo>
                    <a:pt x="0" y="77673"/>
                  </a:lnTo>
                  <a:cubicBezTo>
                    <a:pt x="0" y="34775"/>
                    <a:pt x="34775" y="0"/>
                    <a:pt x="77673" y="0"/>
                  </a:cubicBezTo>
                  <a:close/>
                </a:path>
              </a:pathLst>
            </a:custGeom>
            <a:solidFill>
              <a:srgbClr val="877551"/>
            </a:solidFill>
          </p:spPr>
        </p:sp>
        <p:sp>
          <p:nvSpPr>
            <p:cNvPr name="TextBox 7" id="7"/>
            <p:cNvSpPr txBox="true"/>
            <p:nvPr/>
          </p:nvSpPr>
          <p:spPr>
            <a:xfrm>
              <a:off x="0" y="-38100"/>
              <a:ext cx="1338820" cy="1420154"/>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8123567" y="2519757"/>
            <a:ext cx="9135733" cy="5303020"/>
          </a:xfrm>
          <a:custGeom>
            <a:avLst/>
            <a:gdLst/>
            <a:ahLst/>
            <a:cxnLst/>
            <a:rect r="r" b="b" t="t" l="l"/>
            <a:pathLst>
              <a:path h="5303020" w="9135733">
                <a:moveTo>
                  <a:pt x="0" y="0"/>
                </a:moveTo>
                <a:lnTo>
                  <a:pt x="9135733" y="0"/>
                </a:lnTo>
                <a:lnTo>
                  <a:pt x="9135733" y="5303020"/>
                </a:lnTo>
                <a:lnTo>
                  <a:pt x="0" y="5303020"/>
                </a:lnTo>
                <a:lnTo>
                  <a:pt x="0" y="0"/>
                </a:lnTo>
                <a:close/>
              </a:path>
            </a:pathLst>
          </a:custGeom>
          <a:blipFill>
            <a:blip r:embed="rId4"/>
            <a:stretch>
              <a:fillRect l="0" t="0" r="0" b="0"/>
            </a:stretch>
          </a:blipFill>
        </p:spPr>
      </p:sp>
      <p:sp>
        <p:nvSpPr>
          <p:cNvPr name="TextBox 9" id="9"/>
          <p:cNvSpPr txBox="true"/>
          <p:nvPr/>
        </p:nvSpPr>
        <p:spPr>
          <a:xfrm rot="0">
            <a:off x="1572962" y="3940175"/>
            <a:ext cx="4571859" cy="2273300"/>
          </a:xfrm>
          <a:prstGeom prst="rect">
            <a:avLst/>
          </a:prstGeom>
        </p:spPr>
        <p:txBody>
          <a:bodyPr anchor="t" rtlCol="false" tIns="0" lIns="0" bIns="0" rIns="0">
            <a:spAutoFit/>
          </a:bodyPr>
          <a:lstStyle/>
          <a:p>
            <a:pPr algn="ctr">
              <a:lnSpc>
                <a:spcPts val="9100"/>
              </a:lnSpc>
            </a:pPr>
            <a:r>
              <a:rPr lang="en-US" sz="6500">
                <a:solidFill>
                  <a:srgbClr val="FFFFFF"/>
                </a:solidFill>
                <a:latin typeface="Alice"/>
                <a:ea typeface="Alice"/>
                <a:cs typeface="Alice"/>
                <a:sym typeface="Alice"/>
              </a:rPr>
              <a:t>Tiempo de la Lección</a:t>
            </a:r>
          </a:p>
        </p:txBody>
      </p:sp>
      <p:sp>
        <p:nvSpPr>
          <p:cNvPr name="TextBox 10" id="10"/>
          <p:cNvSpPr txBox="true"/>
          <p:nvPr/>
        </p:nvSpPr>
        <p:spPr>
          <a:xfrm rot="0">
            <a:off x="9430035" y="1173163"/>
            <a:ext cx="7637750" cy="850900"/>
          </a:xfrm>
          <a:prstGeom prst="rect">
            <a:avLst/>
          </a:prstGeom>
        </p:spPr>
        <p:txBody>
          <a:bodyPr anchor="t" rtlCol="false" tIns="0" lIns="0" bIns="0" rIns="0">
            <a:spAutoFit/>
          </a:bodyPr>
          <a:lstStyle/>
          <a:p>
            <a:pPr algn="ctr">
              <a:lnSpc>
                <a:spcPts val="6950"/>
              </a:lnSpc>
            </a:pPr>
            <a:r>
              <a:rPr lang="en-US" sz="5000">
                <a:solidFill>
                  <a:srgbClr val="6B5832"/>
                </a:solidFill>
                <a:latin typeface="Glacial Indifference"/>
                <a:ea typeface="Glacial Indifference"/>
                <a:cs typeface="Glacial Indifference"/>
                <a:sym typeface="Glacial Indifference"/>
              </a:rPr>
              <a:t>Lección 5</a:t>
            </a:r>
          </a:p>
        </p:txBody>
      </p:sp>
      <p:sp>
        <p:nvSpPr>
          <p:cNvPr name="Freeform 11" id="11"/>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5">
              <a:alphaModFix amt="79000"/>
            </a:blip>
            <a:stretch>
              <a:fillRect l="0" t="0" r="0" b="0"/>
            </a:stretch>
          </a:blipFill>
        </p:spPr>
      </p:sp>
      <p:sp>
        <p:nvSpPr>
          <p:cNvPr name="TextBox 12" id="12"/>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4704337" y="1465817"/>
            <a:ext cx="8751829" cy="2253596"/>
          </a:xfrm>
          <a:custGeom>
            <a:avLst/>
            <a:gdLst/>
            <a:ahLst/>
            <a:cxnLst/>
            <a:rect r="r" b="b" t="t" l="l"/>
            <a:pathLst>
              <a:path h="2253596" w="8751829">
                <a:moveTo>
                  <a:pt x="0" y="0"/>
                </a:moveTo>
                <a:lnTo>
                  <a:pt x="8751829" y="0"/>
                </a:lnTo>
                <a:lnTo>
                  <a:pt x="8751829" y="2253596"/>
                </a:lnTo>
                <a:lnTo>
                  <a:pt x="0" y="2253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346740" y="1256267"/>
            <a:ext cx="9594520" cy="1792561"/>
          </a:xfrm>
          <a:prstGeom prst="rect">
            <a:avLst/>
          </a:prstGeom>
        </p:spPr>
        <p:txBody>
          <a:bodyPr anchor="t" rtlCol="false" tIns="0" lIns="0" bIns="0" rIns="0">
            <a:spAutoFit/>
          </a:bodyPr>
          <a:lstStyle/>
          <a:p>
            <a:pPr algn="ctr">
              <a:lnSpc>
                <a:spcPts val="14597"/>
              </a:lnSpc>
            </a:pPr>
            <a:r>
              <a:rPr lang="en-US" sz="10426">
                <a:solidFill>
                  <a:srgbClr val="6B5832"/>
                </a:solidFill>
                <a:latin typeface="Alice"/>
                <a:ea typeface="Alice"/>
                <a:cs typeface="Alice"/>
                <a:sym typeface="Alice"/>
              </a:rPr>
              <a:t>Conclusion </a:t>
            </a:r>
          </a:p>
        </p:txBody>
      </p:sp>
      <p:sp>
        <p:nvSpPr>
          <p:cNvPr name="Freeform 5" id="5"/>
          <p:cNvSpPr/>
          <p:nvPr/>
        </p:nvSpPr>
        <p:spPr>
          <a:xfrm flipH="true" flipV="false" rot="0">
            <a:off x="-1536233" y="-489824"/>
            <a:ext cx="5882973" cy="12256195"/>
          </a:xfrm>
          <a:custGeom>
            <a:avLst/>
            <a:gdLst/>
            <a:ahLst/>
            <a:cxnLst/>
            <a:rect r="r" b="b" t="t" l="l"/>
            <a:pathLst>
              <a:path h="12256195" w="5882973">
                <a:moveTo>
                  <a:pt x="5882973" y="0"/>
                </a:moveTo>
                <a:lnTo>
                  <a:pt x="0" y="0"/>
                </a:lnTo>
                <a:lnTo>
                  <a:pt x="0" y="12256195"/>
                </a:lnTo>
                <a:lnTo>
                  <a:pt x="5882973" y="12256195"/>
                </a:lnTo>
                <a:lnTo>
                  <a:pt x="5882973" y="0"/>
                </a:lnTo>
                <a:close/>
              </a:path>
            </a:pathLst>
          </a:custGeom>
          <a:blipFill>
            <a:blip r:embed="rId5">
              <a:alphaModFix amt="44999"/>
            </a:blip>
            <a:stretch>
              <a:fillRect l="0" t="0" r="0" b="0"/>
            </a:stretch>
          </a:blipFill>
        </p:spPr>
      </p:sp>
      <p:sp>
        <p:nvSpPr>
          <p:cNvPr name="TextBox 6" id="6"/>
          <p:cNvSpPr txBox="true"/>
          <p:nvPr/>
        </p:nvSpPr>
        <p:spPr>
          <a:xfrm rot="0">
            <a:off x="1209307" y="4049950"/>
            <a:ext cx="16516992" cy="522350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Dios nos llama hoy a ser estudiantes fieles de su Palabra. El estudio bíblico no es una tarea para unos pocos eruditos, sino una necesidad de todo creyente. Cada página de la Biblia fue escrita para ti y para mí, para enseñarnos, corregirnos y prepararnos para la vida eterna. Si queremos permanecer firmes en medio del engaño y la confusión de estos tiempos, debemos tener la Biblia como nuestro escudo y espada. La Palabra de Dios tiene poder para transformar corazones, sanar heridas y darnos esperanza. </a:t>
            </a:r>
          </a:p>
          <a:p>
            <a:pPr algn="l">
              <a:lnSpc>
                <a:spcPts val="4170"/>
              </a:lnSpc>
            </a:pPr>
          </a:p>
          <a:p>
            <a:pPr algn="l">
              <a:lnSpc>
                <a:spcPts val="4170"/>
              </a:lnSpc>
            </a:pPr>
            <a:r>
              <a:rPr lang="en-US" sz="3000">
                <a:solidFill>
                  <a:srgbClr val="6B5832"/>
                </a:solidFill>
                <a:latin typeface="Glacial Indifference"/>
                <a:ea typeface="Glacial Indifference"/>
                <a:cs typeface="Glacial Indifference"/>
                <a:sym typeface="Glacial Indifference"/>
              </a:rPr>
              <a:t>Que este programa nos inspire a abrir nuestra Biblia cada día con un corazón dispuesto y una mente guiada por el Espíritu Santo. Así, como iglesia, podremos decir: «Lámpara es a mis pies tu Palabra y lumbrera a mi camino» (Salmo 119: 105).</a:t>
            </a:r>
          </a:p>
        </p:txBody>
      </p:sp>
      <p:sp>
        <p:nvSpPr>
          <p:cNvPr name="Freeform 7" id="7"/>
          <p:cNvSpPr/>
          <p:nvPr/>
        </p:nvSpPr>
        <p:spPr>
          <a:xfrm flipH="true" flipV="false" rot="0">
            <a:off x="14784812" y="-984597"/>
            <a:ext cx="5882973" cy="12256195"/>
          </a:xfrm>
          <a:custGeom>
            <a:avLst/>
            <a:gdLst/>
            <a:ahLst/>
            <a:cxnLst/>
            <a:rect r="r" b="b" t="t" l="l"/>
            <a:pathLst>
              <a:path h="12256195" w="5882973">
                <a:moveTo>
                  <a:pt x="5882974" y="0"/>
                </a:moveTo>
                <a:lnTo>
                  <a:pt x="0" y="0"/>
                </a:lnTo>
                <a:lnTo>
                  <a:pt x="0" y="12256194"/>
                </a:lnTo>
                <a:lnTo>
                  <a:pt x="5882974" y="12256194"/>
                </a:lnTo>
                <a:lnTo>
                  <a:pt x="5882974" y="0"/>
                </a:lnTo>
                <a:close/>
              </a:path>
            </a:pathLst>
          </a:custGeom>
          <a:blipFill>
            <a:blip r:embed="rId5">
              <a:alphaModFix amt="44999"/>
            </a:blip>
            <a:stretch>
              <a:fillRect l="0" t="0" r="0" b="0"/>
            </a:stretch>
          </a:blipFill>
        </p:spPr>
      </p:sp>
      <p:sp>
        <p:nvSpPr>
          <p:cNvPr name="Freeform 8" id="8"/>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6">
              <a:alphaModFix amt="79000"/>
            </a:blip>
            <a:stretch>
              <a:fillRect l="0" t="0" r="0" b="0"/>
            </a:stretch>
          </a:blipFill>
        </p:spPr>
      </p:sp>
      <p:sp>
        <p:nvSpPr>
          <p:cNvPr name="TextBox 9" id="9"/>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true" flipV="true" rot="4857299">
            <a:off x="4967666" y="-5150586"/>
            <a:ext cx="4965966" cy="10345763"/>
          </a:xfrm>
          <a:custGeom>
            <a:avLst/>
            <a:gdLst/>
            <a:ahLst/>
            <a:cxnLst/>
            <a:rect r="r" b="b" t="t" l="l"/>
            <a:pathLst>
              <a:path h="10345763" w="4965966">
                <a:moveTo>
                  <a:pt x="4965967" y="10345763"/>
                </a:moveTo>
                <a:lnTo>
                  <a:pt x="0" y="10345763"/>
                </a:lnTo>
                <a:lnTo>
                  <a:pt x="0" y="0"/>
                </a:lnTo>
                <a:lnTo>
                  <a:pt x="4965967" y="0"/>
                </a:lnTo>
                <a:lnTo>
                  <a:pt x="4965967" y="10345763"/>
                </a:lnTo>
                <a:close/>
              </a:path>
            </a:pathLst>
          </a:custGeom>
          <a:blipFill>
            <a:blip r:embed="rId3">
              <a:alphaModFix amt="44999"/>
            </a:blip>
            <a:stretch>
              <a:fillRect l="0" t="0" r="0" b="0"/>
            </a:stretch>
          </a:blipFill>
        </p:spPr>
      </p:sp>
      <p:sp>
        <p:nvSpPr>
          <p:cNvPr name="Freeform 4" id="4"/>
          <p:cNvSpPr/>
          <p:nvPr/>
        </p:nvSpPr>
        <p:spPr>
          <a:xfrm flipH="true" flipV="false" rot="5400000">
            <a:off x="1536553" y="4972133"/>
            <a:ext cx="4644677" cy="9676410"/>
          </a:xfrm>
          <a:custGeom>
            <a:avLst/>
            <a:gdLst/>
            <a:ahLst/>
            <a:cxnLst/>
            <a:rect r="r" b="b" t="t" l="l"/>
            <a:pathLst>
              <a:path h="9676410" w="4644677">
                <a:moveTo>
                  <a:pt x="4644677" y="0"/>
                </a:moveTo>
                <a:lnTo>
                  <a:pt x="0" y="0"/>
                </a:lnTo>
                <a:lnTo>
                  <a:pt x="0" y="9676410"/>
                </a:lnTo>
                <a:lnTo>
                  <a:pt x="4644677" y="9676410"/>
                </a:lnTo>
                <a:lnTo>
                  <a:pt x="4644677" y="0"/>
                </a:lnTo>
                <a:close/>
              </a:path>
            </a:pathLst>
          </a:custGeom>
          <a:blipFill>
            <a:blip r:embed="rId3">
              <a:alphaModFix amt="44999"/>
            </a:blip>
            <a:stretch>
              <a:fillRect l="0" t="0" r="0" b="0"/>
            </a:stretch>
          </a:blipFill>
        </p:spPr>
      </p:sp>
      <p:grpSp>
        <p:nvGrpSpPr>
          <p:cNvPr name="Group 5" id="5"/>
          <p:cNvGrpSpPr/>
          <p:nvPr/>
        </p:nvGrpSpPr>
        <p:grpSpPr>
          <a:xfrm rot="0">
            <a:off x="1317226" y="2519757"/>
            <a:ext cx="5083331" cy="5247487"/>
            <a:chOff x="0" y="0"/>
            <a:chExt cx="1338820" cy="1382054"/>
          </a:xfrm>
        </p:grpSpPr>
        <p:sp>
          <p:nvSpPr>
            <p:cNvPr name="Freeform 6" id="6"/>
            <p:cNvSpPr/>
            <p:nvPr/>
          </p:nvSpPr>
          <p:spPr>
            <a:xfrm flipH="false" flipV="false" rot="0">
              <a:off x="0" y="0"/>
              <a:ext cx="1338820" cy="1382054"/>
            </a:xfrm>
            <a:custGeom>
              <a:avLst/>
              <a:gdLst/>
              <a:ahLst/>
              <a:cxnLst/>
              <a:rect r="r" b="b" t="t" l="l"/>
              <a:pathLst>
                <a:path h="1382054" w="1338820">
                  <a:moveTo>
                    <a:pt x="77673" y="0"/>
                  </a:moveTo>
                  <a:lnTo>
                    <a:pt x="1261147" y="0"/>
                  </a:lnTo>
                  <a:cubicBezTo>
                    <a:pt x="1304044" y="0"/>
                    <a:pt x="1338820" y="34775"/>
                    <a:pt x="1338820" y="77673"/>
                  </a:cubicBezTo>
                  <a:lnTo>
                    <a:pt x="1338820" y="1304381"/>
                  </a:lnTo>
                  <a:cubicBezTo>
                    <a:pt x="1338820" y="1347279"/>
                    <a:pt x="1304044" y="1382054"/>
                    <a:pt x="1261147" y="1382054"/>
                  </a:cubicBezTo>
                  <a:lnTo>
                    <a:pt x="77673" y="1382054"/>
                  </a:lnTo>
                  <a:cubicBezTo>
                    <a:pt x="34775" y="1382054"/>
                    <a:pt x="0" y="1347279"/>
                    <a:pt x="0" y="1304381"/>
                  </a:cubicBezTo>
                  <a:lnTo>
                    <a:pt x="0" y="77673"/>
                  </a:lnTo>
                  <a:cubicBezTo>
                    <a:pt x="0" y="34775"/>
                    <a:pt x="34775" y="0"/>
                    <a:pt x="77673" y="0"/>
                  </a:cubicBezTo>
                  <a:close/>
                </a:path>
              </a:pathLst>
            </a:custGeom>
            <a:solidFill>
              <a:srgbClr val="877551"/>
            </a:solidFill>
          </p:spPr>
        </p:sp>
        <p:sp>
          <p:nvSpPr>
            <p:cNvPr name="TextBox 7" id="7"/>
            <p:cNvSpPr txBox="true"/>
            <p:nvPr/>
          </p:nvSpPr>
          <p:spPr>
            <a:xfrm>
              <a:off x="0" y="-38100"/>
              <a:ext cx="1338820" cy="1420154"/>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572962" y="3363913"/>
            <a:ext cx="4571859" cy="3425825"/>
          </a:xfrm>
          <a:prstGeom prst="rect">
            <a:avLst/>
          </a:prstGeom>
        </p:spPr>
        <p:txBody>
          <a:bodyPr anchor="t" rtlCol="false" tIns="0" lIns="0" bIns="0" rIns="0">
            <a:spAutoFit/>
          </a:bodyPr>
          <a:lstStyle/>
          <a:p>
            <a:pPr algn="ctr">
              <a:lnSpc>
                <a:spcPts val="9100"/>
              </a:lnSpc>
            </a:pPr>
            <a:r>
              <a:rPr lang="en-US" sz="6500">
                <a:solidFill>
                  <a:srgbClr val="FFFFFF"/>
                </a:solidFill>
                <a:latin typeface="Alice"/>
                <a:ea typeface="Alice"/>
                <a:cs typeface="Alice"/>
                <a:sym typeface="Alice"/>
              </a:rPr>
              <a:t>Himno y Oración Final</a:t>
            </a:r>
          </a:p>
        </p:txBody>
      </p:sp>
      <p:sp>
        <p:nvSpPr>
          <p:cNvPr name="TextBox 9" id="9"/>
          <p:cNvSpPr txBox="true"/>
          <p:nvPr/>
        </p:nvSpPr>
        <p:spPr>
          <a:xfrm rot="0">
            <a:off x="9130683" y="4822508"/>
            <a:ext cx="7637750" cy="850900"/>
          </a:xfrm>
          <a:prstGeom prst="rect">
            <a:avLst/>
          </a:prstGeom>
        </p:spPr>
        <p:txBody>
          <a:bodyPr anchor="t" rtlCol="false" tIns="0" lIns="0" bIns="0" rIns="0">
            <a:spAutoFit/>
          </a:bodyPr>
          <a:lstStyle/>
          <a:p>
            <a:pPr algn="ctr">
              <a:lnSpc>
                <a:spcPts val="6950"/>
              </a:lnSpc>
            </a:pPr>
            <a:r>
              <a:rPr lang="en-US" sz="5000">
                <a:solidFill>
                  <a:srgbClr val="6B5832"/>
                </a:solidFill>
                <a:latin typeface="Glacial Indifference"/>
                <a:ea typeface="Glacial Indifference"/>
                <a:cs typeface="Glacial Indifference"/>
                <a:sym typeface="Glacial Indifference"/>
              </a:rPr>
              <a:t># 412, Todas las promesas.</a:t>
            </a:r>
          </a:p>
        </p:txBody>
      </p:sp>
      <p:sp>
        <p:nvSpPr>
          <p:cNvPr name="Freeform 10" id="10"/>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4">
              <a:alphaModFix amt="79000"/>
            </a:blip>
            <a:stretch>
              <a:fillRect l="0" t="0" r="0" b="0"/>
            </a:stretch>
          </a:blipFill>
        </p:spPr>
      </p:sp>
      <p:sp>
        <p:nvSpPr>
          <p:cNvPr name="TextBox 11" id="11"/>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2158529" y="113768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4" id="4"/>
          <p:cNvSpPr/>
          <p:nvPr/>
        </p:nvSpPr>
        <p:spPr>
          <a:xfrm flipH="false" flipV="false" rot="-797310">
            <a:off x="14072071" y="-1686052"/>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1917388" y="1093284"/>
            <a:ext cx="8751829" cy="2253596"/>
          </a:xfrm>
          <a:custGeom>
            <a:avLst/>
            <a:gdLst/>
            <a:ahLst/>
            <a:cxnLst/>
            <a:rect r="r" b="b" t="t" l="l"/>
            <a:pathLst>
              <a:path h="2253596" w="8751829">
                <a:moveTo>
                  <a:pt x="0" y="0"/>
                </a:moveTo>
                <a:lnTo>
                  <a:pt x="8751829" y="0"/>
                </a:lnTo>
                <a:lnTo>
                  <a:pt x="8751829"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6">
              <a:alphaModFix amt="79000"/>
            </a:blip>
            <a:stretch>
              <a:fillRect l="0" t="0" r="0" b="0"/>
            </a:stretch>
          </a:blipFill>
        </p:spPr>
      </p:sp>
      <p:sp>
        <p:nvSpPr>
          <p:cNvPr name="TextBox 7" id="7"/>
          <p:cNvSpPr txBox="true"/>
          <p:nvPr/>
        </p:nvSpPr>
        <p:spPr>
          <a:xfrm rot="0">
            <a:off x="2619345" y="6580188"/>
            <a:ext cx="14377077" cy="2604135"/>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En esta mañana queremos mostrar cómo podemos aprender de la Palabra de Dios. La Biblia no es un libro cualquiera: es un mensaje divino que debe ser comprendido espiritualmente, comparando texto con texto, dejando que ella misma se interprete. Nuestro deseo es que, al terminar este programa, cada uno renueve su compromiso de estudiar la Palabra con humildad, reverencia y fe. </a:t>
            </a:r>
          </a:p>
        </p:txBody>
      </p:sp>
      <p:sp>
        <p:nvSpPr>
          <p:cNvPr name="TextBox 8" id="8"/>
          <p:cNvSpPr txBox="true"/>
          <p:nvPr/>
        </p:nvSpPr>
        <p:spPr>
          <a:xfrm rot="0">
            <a:off x="2619345" y="3756455"/>
            <a:ext cx="14377077" cy="2604135"/>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La Biblia es el libro más leído de la historia, pero también el más malinterpretado. Cada palabra que contiene tiene el poder de transformar vidas, pero solo si se estudia con oración y bajo la dirección del Espíritu Santo. A través de las páginas de la Escritura, Dios habla directamente a su pueblo, revelando su carácter, su voluntad y su amor redentor.</a:t>
            </a:r>
          </a:p>
        </p:txBody>
      </p:sp>
      <p:sp>
        <p:nvSpPr>
          <p:cNvPr name="TextBox 9" id="9"/>
          <p:cNvSpPr txBox="true"/>
          <p:nvPr/>
        </p:nvSpPr>
        <p:spPr>
          <a:xfrm rot="0">
            <a:off x="2619345" y="1010841"/>
            <a:ext cx="10011816" cy="1792561"/>
          </a:xfrm>
          <a:prstGeom prst="rect">
            <a:avLst/>
          </a:prstGeom>
        </p:spPr>
        <p:txBody>
          <a:bodyPr anchor="t" rtlCol="false" tIns="0" lIns="0" bIns="0" rIns="0">
            <a:spAutoFit/>
          </a:bodyPr>
          <a:lstStyle/>
          <a:p>
            <a:pPr algn="l">
              <a:lnSpc>
                <a:spcPts val="14597"/>
              </a:lnSpc>
            </a:pPr>
            <a:r>
              <a:rPr lang="en-US" sz="10426">
                <a:solidFill>
                  <a:srgbClr val="6B5832"/>
                </a:solidFill>
                <a:latin typeface="Alice"/>
                <a:ea typeface="Alice"/>
                <a:cs typeface="Alice"/>
                <a:sym typeface="Alice"/>
              </a:rPr>
              <a:t>Introducción</a:t>
            </a:r>
          </a:p>
        </p:txBody>
      </p:sp>
      <p:sp>
        <p:nvSpPr>
          <p:cNvPr name="TextBox 10" id="10"/>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14072071" y="-2148388"/>
            <a:ext cx="6374458" cy="13280122"/>
          </a:xfrm>
          <a:custGeom>
            <a:avLst/>
            <a:gdLst/>
            <a:ahLst/>
            <a:cxnLst/>
            <a:rect r="r" b="b" t="t" l="l"/>
            <a:pathLst>
              <a:path h="13280122" w="6374458">
                <a:moveTo>
                  <a:pt x="0" y="0"/>
                </a:moveTo>
                <a:lnTo>
                  <a:pt x="6374458" y="0"/>
                </a:lnTo>
                <a:lnTo>
                  <a:pt x="6374458" y="13280121"/>
                </a:lnTo>
                <a:lnTo>
                  <a:pt x="0" y="13280121"/>
                </a:lnTo>
                <a:lnTo>
                  <a:pt x="0" y="0"/>
                </a:lnTo>
                <a:close/>
              </a:path>
            </a:pathLst>
          </a:custGeom>
          <a:blipFill>
            <a:blip r:embed="rId3">
              <a:alphaModFix amt="44999"/>
            </a:blip>
            <a:stretch>
              <a:fillRect l="0" t="0" r="0" b="0"/>
            </a:stretch>
          </a:blipFill>
        </p:spPr>
      </p:sp>
      <p:sp>
        <p:nvSpPr>
          <p:cNvPr name="Freeform 4" id="4"/>
          <p:cNvSpPr/>
          <p:nvPr/>
        </p:nvSpPr>
        <p:spPr>
          <a:xfrm flipH="false" flipV="false" rot="0">
            <a:off x="4768085" y="1092622"/>
            <a:ext cx="8751829" cy="2253596"/>
          </a:xfrm>
          <a:custGeom>
            <a:avLst/>
            <a:gdLst/>
            <a:ahLst/>
            <a:cxnLst/>
            <a:rect r="r" b="b" t="t" l="l"/>
            <a:pathLst>
              <a:path h="2253596" w="8751829">
                <a:moveTo>
                  <a:pt x="0" y="0"/>
                </a:moveTo>
                <a:lnTo>
                  <a:pt x="8751830" y="0"/>
                </a:lnTo>
                <a:lnTo>
                  <a:pt x="8751830"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797310">
            <a:off x="-2158529" y="235614"/>
            <a:ext cx="6374458" cy="13280122"/>
          </a:xfrm>
          <a:custGeom>
            <a:avLst/>
            <a:gdLst/>
            <a:ahLst/>
            <a:cxnLst/>
            <a:rect r="r" b="b" t="t" l="l"/>
            <a:pathLst>
              <a:path h="13280122" w="6374458">
                <a:moveTo>
                  <a:pt x="0" y="0"/>
                </a:moveTo>
                <a:lnTo>
                  <a:pt x="6374458" y="0"/>
                </a:lnTo>
                <a:lnTo>
                  <a:pt x="6374458" y="13280121"/>
                </a:lnTo>
                <a:lnTo>
                  <a:pt x="0" y="13280121"/>
                </a:lnTo>
                <a:lnTo>
                  <a:pt x="0" y="0"/>
                </a:lnTo>
                <a:close/>
              </a:path>
            </a:pathLst>
          </a:custGeom>
          <a:blipFill>
            <a:blip r:embed="rId3">
              <a:alphaModFix amt="44999"/>
            </a:blip>
            <a:stretch>
              <a:fillRect l="0" t="0" r="0" b="0"/>
            </a:stretch>
          </a:blipFill>
        </p:spPr>
      </p:sp>
      <p:sp>
        <p:nvSpPr>
          <p:cNvPr name="TextBox 6" id="6"/>
          <p:cNvSpPr txBox="true"/>
          <p:nvPr/>
        </p:nvSpPr>
        <p:spPr>
          <a:xfrm rot="0">
            <a:off x="2619345" y="809625"/>
            <a:ext cx="13049309" cy="1790426"/>
          </a:xfrm>
          <a:prstGeom prst="rect">
            <a:avLst/>
          </a:prstGeom>
        </p:spPr>
        <p:txBody>
          <a:bodyPr anchor="t" rtlCol="false" tIns="0" lIns="0" bIns="0" rIns="0">
            <a:spAutoFit/>
          </a:bodyPr>
          <a:lstStyle/>
          <a:p>
            <a:pPr algn="ctr">
              <a:lnSpc>
                <a:spcPts val="14597"/>
              </a:lnSpc>
            </a:pPr>
            <a:r>
              <a:rPr lang="en-US" sz="10426">
                <a:solidFill>
                  <a:srgbClr val="6B5832"/>
                </a:solidFill>
                <a:latin typeface="Alice"/>
                <a:ea typeface="Alice"/>
                <a:cs typeface="Alice"/>
                <a:sym typeface="Alice"/>
              </a:rPr>
              <a:t> Efesios 6: 17</a:t>
            </a:r>
          </a:p>
        </p:txBody>
      </p:sp>
      <p:sp>
        <p:nvSpPr>
          <p:cNvPr name="TextBox 7" id="7"/>
          <p:cNvSpPr txBox="true"/>
          <p:nvPr/>
        </p:nvSpPr>
        <p:spPr>
          <a:xfrm rot="0">
            <a:off x="3602113" y="4434522"/>
            <a:ext cx="11083775" cy="3913758"/>
          </a:xfrm>
          <a:prstGeom prst="rect">
            <a:avLst/>
          </a:prstGeom>
        </p:spPr>
        <p:txBody>
          <a:bodyPr anchor="t" rtlCol="false" tIns="0" lIns="0" bIns="0" rIns="0">
            <a:spAutoFit/>
          </a:bodyPr>
          <a:lstStyle/>
          <a:p>
            <a:pPr algn="l">
              <a:lnSpc>
                <a:spcPts val="4448"/>
              </a:lnSpc>
            </a:pPr>
            <a:r>
              <a:rPr lang="en-US" sz="3200" b="true">
                <a:solidFill>
                  <a:srgbClr val="6B5832"/>
                </a:solidFill>
                <a:latin typeface="Glacial Indifference Bold"/>
                <a:ea typeface="Glacial Indifference Bold"/>
                <a:cs typeface="Glacial Indifference Bold"/>
                <a:sym typeface="Glacial Indifference Bold"/>
              </a:rPr>
              <a:t>«Tomad el yelmo de la salvación, y la espada del Espíritu, que es la palabra de Dios».</a:t>
            </a:r>
            <a:r>
              <a:rPr lang="en-US" sz="3200">
                <a:solidFill>
                  <a:srgbClr val="6B5832"/>
                </a:solidFill>
                <a:latin typeface="Glacial Indifference"/>
                <a:ea typeface="Glacial Indifference"/>
                <a:cs typeface="Glacial Indifference"/>
                <a:sym typeface="Glacial Indifference"/>
              </a:rPr>
              <a:t> Así como un soldado necesita su espada, el cristiano necesita la Biblia. La Palabra de Dios es nuestra defensa contra el error y la mentira. Debemos comparar todo consejo o idea con la Escritura; si no concuerda con la Biblia, debemos rechazarlo. Recordemos: «El Espíritu y la Palabra concuerdan» (Fe y obras, cap. 11, p. 129).</a:t>
            </a:r>
          </a:p>
        </p:txBody>
      </p:sp>
      <p:sp>
        <p:nvSpPr>
          <p:cNvPr name="Freeform 8" id="8"/>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6">
              <a:alphaModFix amt="79000"/>
            </a:blip>
            <a:stretch>
              <a:fillRect l="0" t="0" r="0" b="0"/>
            </a:stretch>
          </a:blipFill>
        </p:spPr>
      </p:sp>
      <p:sp>
        <p:nvSpPr>
          <p:cNvPr name="TextBox 9" id="9"/>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true" flipV="true" rot="4857299">
            <a:off x="4967666" y="-5150586"/>
            <a:ext cx="4965966" cy="10345763"/>
          </a:xfrm>
          <a:custGeom>
            <a:avLst/>
            <a:gdLst/>
            <a:ahLst/>
            <a:cxnLst/>
            <a:rect r="r" b="b" t="t" l="l"/>
            <a:pathLst>
              <a:path h="10345763" w="4965966">
                <a:moveTo>
                  <a:pt x="4965967" y="10345763"/>
                </a:moveTo>
                <a:lnTo>
                  <a:pt x="0" y="10345763"/>
                </a:lnTo>
                <a:lnTo>
                  <a:pt x="0" y="0"/>
                </a:lnTo>
                <a:lnTo>
                  <a:pt x="4965967" y="0"/>
                </a:lnTo>
                <a:lnTo>
                  <a:pt x="4965967" y="10345763"/>
                </a:lnTo>
                <a:close/>
              </a:path>
            </a:pathLst>
          </a:custGeom>
          <a:blipFill>
            <a:blip r:embed="rId3">
              <a:alphaModFix amt="44999"/>
            </a:blip>
            <a:stretch>
              <a:fillRect l="0" t="0" r="0" b="0"/>
            </a:stretch>
          </a:blipFill>
        </p:spPr>
      </p:sp>
      <p:sp>
        <p:nvSpPr>
          <p:cNvPr name="Freeform 4" id="4"/>
          <p:cNvSpPr/>
          <p:nvPr/>
        </p:nvSpPr>
        <p:spPr>
          <a:xfrm flipH="true" flipV="false" rot="5400000">
            <a:off x="1536553" y="4972133"/>
            <a:ext cx="4644677" cy="9676410"/>
          </a:xfrm>
          <a:custGeom>
            <a:avLst/>
            <a:gdLst/>
            <a:ahLst/>
            <a:cxnLst/>
            <a:rect r="r" b="b" t="t" l="l"/>
            <a:pathLst>
              <a:path h="9676410" w="4644677">
                <a:moveTo>
                  <a:pt x="4644677" y="0"/>
                </a:moveTo>
                <a:lnTo>
                  <a:pt x="0" y="0"/>
                </a:lnTo>
                <a:lnTo>
                  <a:pt x="0" y="9676410"/>
                </a:lnTo>
                <a:lnTo>
                  <a:pt x="4644677" y="9676410"/>
                </a:lnTo>
                <a:lnTo>
                  <a:pt x="4644677" y="0"/>
                </a:lnTo>
                <a:close/>
              </a:path>
            </a:pathLst>
          </a:custGeom>
          <a:blipFill>
            <a:blip r:embed="rId3">
              <a:alphaModFix amt="44999"/>
            </a:blip>
            <a:stretch>
              <a:fillRect l="0" t="0" r="0" b="0"/>
            </a:stretch>
          </a:blipFill>
        </p:spPr>
      </p:sp>
      <p:grpSp>
        <p:nvGrpSpPr>
          <p:cNvPr name="Group 5" id="5"/>
          <p:cNvGrpSpPr/>
          <p:nvPr/>
        </p:nvGrpSpPr>
        <p:grpSpPr>
          <a:xfrm rot="0">
            <a:off x="1317226" y="2519757"/>
            <a:ext cx="5083331" cy="5247487"/>
            <a:chOff x="0" y="0"/>
            <a:chExt cx="1338820" cy="1382054"/>
          </a:xfrm>
        </p:grpSpPr>
        <p:sp>
          <p:nvSpPr>
            <p:cNvPr name="Freeform 6" id="6"/>
            <p:cNvSpPr/>
            <p:nvPr/>
          </p:nvSpPr>
          <p:spPr>
            <a:xfrm flipH="false" flipV="false" rot="0">
              <a:off x="0" y="0"/>
              <a:ext cx="1338820" cy="1382054"/>
            </a:xfrm>
            <a:custGeom>
              <a:avLst/>
              <a:gdLst/>
              <a:ahLst/>
              <a:cxnLst/>
              <a:rect r="r" b="b" t="t" l="l"/>
              <a:pathLst>
                <a:path h="1382054" w="1338820">
                  <a:moveTo>
                    <a:pt x="77673" y="0"/>
                  </a:moveTo>
                  <a:lnTo>
                    <a:pt x="1261147" y="0"/>
                  </a:lnTo>
                  <a:cubicBezTo>
                    <a:pt x="1304044" y="0"/>
                    <a:pt x="1338820" y="34775"/>
                    <a:pt x="1338820" y="77673"/>
                  </a:cubicBezTo>
                  <a:lnTo>
                    <a:pt x="1338820" y="1304381"/>
                  </a:lnTo>
                  <a:cubicBezTo>
                    <a:pt x="1338820" y="1347279"/>
                    <a:pt x="1304044" y="1382054"/>
                    <a:pt x="1261147" y="1382054"/>
                  </a:cubicBezTo>
                  <a:lnTo>
                    <a:pt x="77673" y="1382054"/>
                  </a:lnTo>
                  <a:cubicBezTo>
                    <a:pt x="34775" y="1382054"/>
                    <a:pt x="0" y="1347279"/>
                    <a:pt x="0" y="1304381"/>
                  </a:cubicBezTo>
                  <a:lnTo>
                    <a:pt x="0" y="77673"/>
                  </a:lnTo>
                  <a:cubicBezTo>
                    <a:pt x="0" y="34775"/>
                    <a:pt x="34775" y="0"/>
                    <a:pt x="77673" y="0"/>
                  </a:cubicBezTo>
                  <a:close/>
                </a:path>
              </a:pathLst>
            </a:custGeom>
            <a:solidFill>
              <a:srgbClr val="877551"/>
            </a:solidFill>
          </p:spPr>
        </p:sp>
        <p:sp>
          <p:nvSpPr>
            <p:cNvPr name="TextBox 7" id="7"/>
            <p:cNvSpPr txBox="true"/>
            <p:nvPr/>
          </p:nvSpPr>
          <p:spPr>
            <a:xfrm>
              <a:off x="0" y="-38100"/>
              <a:ext cx="1338820" cy="1420154"/>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9992404" y="6004222"/>
            <a:ext cx="4380155" cy="2967555"/>
          </a:xfrm>
          <a:custGeom>
            <a:avLst/>
            <a:gdLst/>
            <a:ahLst/>
            <a:cxnLst/>
            <a:rect r="r" b="b" t="t" l="l"/>
            <a:pathLst>
              <a:path h="2967555" w="4380155">
                <a:moveTo>
                  <a:pt x="0" y="0"/>
                </a:moveTo>
                <a:lnTo>
                  <a:pt x="4380155" y="0"/>
                </a:lnTo>
                <a:lnTo>
                  <a:pt x="4380155" y="2967555"/>
                </a:lnTo>
                <a:lnTo>
                  <a:pt x="0" y="2967555"/>
                </a:lnTo>
                <a:lnTo>
                  <a:pt x="0" y="0"/>
                </a:lnTo>
                <a:close/>
              </a:path>
            </a:pathLst>
          </a:custGeom>
          <a:blipFill>
            <a:blip r:embed="rId4"/>
            <a:stretch>
              <a:fillRect l="0" t="0" r="0" b="0"/>
            </a:stretch>
          </a:blipFill>
        </p:spPr>
      </p:sp>
      <p:sp>
        <p:nvSpPr>
          <p:cNvPr name="TextBox 9" id="9"/>
          <p:cNvSpPr txBox="true"/>
          <p:nvPr/>
        </p:nvSpPr>
        <p:spPr>
          <a:xfrm rot="0">
            <a:off x="1527164" y="3020705"/>
            <a:ext cx="4571859" cy="3425825"/>
          </a:xfrm>
          <a:prstGeom prst="rect">
            <a:avLst/>
          </a:prstGeom>
        </p:spPr>
        <p:txBody>
          <a:bodyPr anchor="t" rtlCol="false" tIns="0" lIns="0" bIns="0" rIns="0">
            <a:spAutoFit/>
          </a:bodyPr>
          <a:lstStyle/>
          <a:p>
            <a:pPr algn="ctr">
              <a:lnSpc>
                <a:spcPts val="9100"/>
              </a:lnSpc>
            </a:pPr>
            <a:r>
              <a:rPr lang="en-US" sz="6500">
                <a:solidFill>
                  <a:srgbClr val="FFFFFF"/>
                </a:solidFill>
                <a:latin typeface="Alice"/>
                <a:ea typeface="Alice"/>
                <a:cs typeface="Alice"/>
                <a:sym typeface="Alice"/>
              </a:rPr>
              <a:t>Himno Inicial y Oración </a:t>
            </a:r>
          </a:p>
        </p:txBody>
      </p:sp>
      <p:sp>
        <p:nvSpPr>
          <p:cNvPr name="TextBox 10" id="10"/>
          <p:cNvSpPr txBox="true"/>
          <p:nvPr/>
        </p:nvSpPr>
        <p:spPr>
          <a:xfrm rot="0">
            <a:off x="8943330" y="4031816"/>
            <a:ext cx="6936843" cy="1451229"/>
          </a:xfrm>
          <a:prstGeom prst="rect">
            <a:avLst/>
          </a:prstGeom>
        </p:spPr>
        <p:txBody>
          <a:bodyPr anchor="t" rtlCol="false" tIns="0" lIns="0" bIns="0" rIns="0">
            <a:spAutoFit/>
          </a:bodyPr>
          <a:lstStyle/>
          <a:p>
            <a:pPr algn="l">
              <a:lnSpc>
                <a:spcPts val="5838"/>
              </a:lnSpc>
            </a:pPr>
            <a:r>
              <a:rPr lang="en-US" sz="4200">
                <a:solidFill>
                  <a:srgbClr val="6B5832"/>
                </a:solidFill>
                <a:latin typeface="Glacial Indifference"/>
                <a:ea typeface="Glacial Indifference"/>
                <a:cs typeface="Glacial Indifference"/>
                <a:sym typeface="Glacial Indifference"/>
              </a:rPr>
              <a:t># 209 </a:t>
            </a:r>
          </a:p>
          <a:p>
            <a:pPr algn="l">
              <a:lnSpc>
                <a:spcPts val="5838"/>
              </a:lnSpc>
            </a:pPr>
            <a:r>
              <a:rPr lang="en-US" sz="4200">
                <a:solidFill>
                  <a:srgbClr val="6B5832"/>
                </a:solidFill>
                <a:latin typeface="Glacial Indifference"/>
                <a:ea typeface="Glacial Indifference"/>
                <a:cs typeface="Glacial Indifference"/>
                <a:sym typeface="Glacial Indifference"/>
              </a:rPr>
              <a:t>La Biblia nos habla de Cristo</a:t>
            </a:r>
          </a:p>
        </p:txBody>
      </p:sp>
      <p:sp>
        <p:nvSpPr>
          <p:cNvPr name="Freeform 11" id="11"/>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5">
              <a:alphaModFix amt="79000"/>
            </a:blip>
            <a:stretch>
              <a:fillRect l="0" t="0" r="0" b="0"/>
            </a:stretch>
          </a:blipFill>
        </p:spPr>
      </p:sp>
      <p:sp>
        <p:nvSpPr>
          <p:cNvPr name="TextBox 12" id="12"/>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2158529" y="113768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4" id="4"/>
          <p:cNvSpPr/>
          <p:nvPr/>
        </p:nvSpPr>
        <p:spPr>
          <a:xfrm flipH="false" flipV="false" rot="-797310">
            <a:off x="13251291" y="-149656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1028700" y="1804427"/>
            <a:ext cx="8751829" cy="2253596"/>
          </a:xfrm>
          <a:custGeom>
            <a:avLst/>
            <a:gdLst/>
            <a:ahLst/>
            <a:cxnLst/>
            <a:rect r="r" b="b" t="t" l="l"/>
            <a:pathLst>
              <a:path h="2253596" w="8751829">
                <a:moveTo>
                  <a:pt x="0" y="0"/>
                </a:moveTo>
                <a:lnTo>
                  <a:pt x="8751829" y="0"/>
                </a:lnTo>
                <a:lnTo>
                  <a:pt x="8751829"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692963" y="1752136"/>
            <a:ext cx="13049309" cy="1387474"/>
          </a:xfrm>
          <a:prstGeom prst="rect">
            <a:avLst/>
          </a:prstGeom>
        </p:spPr>
        <p:txBody>
          <a:bodyPr anchor="t" rtlCol="false" tIns="0" lIns="0" bIns="0" rIns="0">
            <a:spAutoFit/>
          </a:bodyPr>
          <a:lstStyle/>
          <a:p>
            <a:pPr algn="l">
              <a:lnSpc>
                <a:spcPts val="11200"/>
              </a:lnSpc>
            </a:pPr>
            <a:r>
              <a:rPr lang="en-US" sz="8000">
                <a:solidFill>
                  <a:srgbClr val="6B5832"/>
                </a:solidFill>
                <a:latin typeface="Alice"/>
                <a:ea typeface="Alice"/>
                <a:cs typeface="Alice"/>
                <a:sym typeface="Alice"/>
              </a:rPr>
              <a:t>1 Corintios 2: 14</a:t>
            </a:r>
          </a:p>
        </p:txBody>
      </p:sp>
      <p:sp>
        <p:nvSpPr>
          <p:cNvPr name="TextBox 7" id="7"/>
          <p:cNvSpPr txBox="true"/>
          <p:nvPr/>
        </p:nvSpPr>
        <p:spPr>
          <a:xfrm rot="0">
            <a:off x="2842055" y="3953248"/>
            <a:ext cx="8064335" cy="936625"/>
          </a:xfrm>
          <a:prstGeom prst="rect">
            <a:avLst/>
          </a:prstGeom>
        </p:spPr>
        <p:txBody>
          <a:bodyPr anchor="t" rtlCol="false" tIns="0" lIns="0" bIns="0" rIns="0">
            <a:spAutoFit/>
          </a:bodyPr>
          <a:lstStyle/>
          <a:p>
            <a:pPr algn="l">
              <a:lnSpc>
                <a:spcPts val="7699"/>
              </a:lnSpc>
            </a:pPr>
            <a:r>
              <a:rPr lang="en-US" sz="5499">
                <a:solidFill>
                  <a:srgbClr val="6B5832"/>
                </a:solidFill>
                <a:latin typeface="Glacial Indifference"/>
                <a:ea typeface="Glacial Indifference"/>
                <a:cs typeface="Glacial Indifference"/>
                <a:sym typeface="Glacial Indifference"/>
              </a:rPr>
              <a:t>Lectura Bíblica</a:t>
            </a:r>
          </a:p>
        </p:txBody>
      </p:sp>
      <p:sp>
        <p:nvSpPr>
          <p:cNvPr name="TextBox 8" id="8"/>
          <p:cNvSpPr txBox="true"/>
          <p:nvPr/>
        </p:nvSpPr>
        <p:spPr>
          <a:xfrm rot="0">
            <a:off x="2842055" y="5076825"/>
            <a:ext cx="12220429" cy="2163571"/>
          </a:xfrm>
          <a:prstGeom prst="rect">
            <a:avLst/>
          </a:prstGeom>
        </p:spPr>
        <p:txBody>
          <a:bodyPr anchor="t" rtlCol="false" tIns="0" lIns="0" bIns="0" rIns="0">
            <a:spAutoFit/>
          </a:bodyPr>
          <a:lstStyle/>
          <a:p>
            <a:pPr algn="l">
              <a:lnSpc>
                <a:spcPts val="4309"/>
              </a:lnSpc>
            </a:pPr>
            <a:r>
              <a:rPr lang="en-US" sz="3100">
                <a:solidFill>
                  <a:srgbClr val="6B5832"/>
                </a:solidFill>
                <a:latin typeface="Glacial Indifference"/>
                <a:ea typeface="Glacial Indifference"/>
                <a:cs typeface="Glacial Indifference"/>
                <a:sym typeface="Glacial Indifference"/>
              </a:rPr>
              <a:t>Busquemos nuestra lectura bíblica en 1 Corintios 2: 14 </a:t>
            </a:r>
          </a:p>
          <a:p>
            <a:pPr algn="l">
              <a:lnSpc>
                <a:spcPts val="4309"/>
              </a:lnSpc>
            </a:pPr>
            <a:r>
              <a:rPr lang="en-US" sz="3100">
                <a:solidFill>
                  <a:srgbClr val="6B5832"/>
                </a:solidFill>
                <a:latin typeface="Glacial Indifference"/>
                <a:ea typeface="Glacial Indifference"/>
                <a:cs typeface="Glacial Indifference"/>
                <a:sym typeface="Glacial Indifference"/>
              </a:rPr>
              <a:t>«</a:t>
            </a:r>
            <a:r>
              <a:rPr lang="en-US" b="true" sz="3100">
                <a:solidFill>
                  <a:srgbClr val="6B5832"/>
                </a:solidFill>
                <a:latin typeface="Glacial Indifference Bold"/>
                <a:ea typeface="Glacial Indifference Bold"/>
                <a:cs typeface="Glacial Indifference Bold"/>
                <a:sym typeface="Glacial Indifference Bold"/>
              </a:rPr>
              <a:t>Pero el hombre natural no percibe las cosas que son del Espíritu de Dios, porque para él son locura, y no las puede entender, porque se han de discernir espiritualmente»</a:t>
            </a:r>
          </a:p>
        </p:txBody>
      </p:sp>
      <p:sp>
        <p:nvSpPr>
          <p:cNvPr name="TextBox 9" id="9"/>
          <p:cNvSpPr txBox="true"/>
          <p:nvPr/>
        </p:nvSpPr>
        <p:spPr>
          <a:xfrm rot="0">
            <a:off x="2842055" y="7720592"/>
            <a:ext cx="12220429" cy="208025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Las cosas espirituales «se han de discernir espiritualmente». Antes de abrir la Biblia, debemos pedir al Espíritu Santo que nos ayude a entender su mensaje. Solo él puede hacer que las palabras inspiradas se conviertan en luz para nuestra vida.</a:t>
            </a:r>
          </a:p>
        </p:txBody>
      </p:sp>
      <p:sp>
        <p:nvSpPr>
          <p:cNvPr name="Freeform 10" id="10"/>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6">
              <a:alphaModFix amt="79000"/>
            </a:blip>
            <a:stretch>
              <a:fillRect l="0" t="0" r="0" b="0"/>
            </a:stretch>
          </a:blipFill>
        </p:spPr>
      </p:sp>
      <p:sp>
        <p:nvSpPr>
          <p:cNvPr name="TextBox 11" id="11"/>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2158529" y="113768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4" id="4"/>
          <p:cNvSpPr/>
          <p:nvPr/>
        </p:nvSpPr>
        <p:spPr>
          <a:xfrm flipH="false" flipV="false" rot="-797310">
            <a:off x="14072071" y="-1686052"/>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4768085" y="1099368"/>
            <a:ext cx="8751829" cy="2253596"/>
          </a:xfrm>
          <a:custGeom>
            <a:avLst/>
            <a:gdLst/>
            <a:ahLst/>
            <a:cxnLst/>
            <a:rect r="r" b="b" t="t" l="l"/>
            <a:pathLst>
              <a:path h="2253596" w="8751829">
                <a:moveTo>
                  <a:pt x="0" y="0"/>
                </a:moveTo>
                <a:lnTo>
                  <a:pt x="8751830" y="0"/>
                </a:lnTo>
                <a:lnTo>
                  <a:pt x="8751830"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58673" y="8214359"/>
            <a:ext cx="6787870" cy="534545"/>
          </a:xfrm>
          <a:custGeom>
            <a:avLst/>
            <a:gdLst/>
            <a:ahLst/>
            <a:cxnLst/>
            <a:rect r="r" b="b" t="t" l="l"/>
            <a:pathLst>
              <a:path h="534545" w="6787870">
                <a:moveTo>
                  <a:pt x="0" y="0"/>
                </a:moveTo>
                <a:lnTo>
                  <a:pt x="6787870" y="0"/>
                </a:lnTo>
                <a:lnTo>
                  <a:pt x="6787870" y="534545"/>
                </a:lnTo>
                <a:lnTo>
                  <a:pt x="0" y="534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2619345" y="1176359"/>
            <a:ext cx="13049309" cy="1790426"/>
          </a:xfrm>
          <a:prstGeom prst="rect">
            <a:avLst/>
          </a:prstGeom>
        </p:spPr>
        <p:txBody>
          <a:bodyPr anchor="t" rtlCol="false" tIns="0" lIns="0" bIns="0" rIns="0">
            <a:spAutoFit/>
          </a:bodyPr>
          <a:lstStyle/>
          <a:p>
            <a:pPr algn="ctr">
              <a:lnSpc>
                <a:spcPts val="14597"/>
              </a:lnSpc>
            </a:pPr>
            <a:r>
              <a:rPr lang="en-US" sz="10426">
                <a:solidFill>
                  <a:srgbClr val="6B5832"/>
                </a:solidFill>
                <a:latin typeface="Alice"/>
                <a:ea typeface="Alice"/>
                <a:cs typeface="Alice"/>
                <a:sym typeface="Alice"/>
              </a:rPr>
              <a:t>Oración</a:t>
            </a:r>
          </a:p>
        </p:txBody>
      </p:sp>
      <p:sp>
        <p:nvSpPr>
          <p:cNvPr name="TextBox 8" id="8"/>
          <p:cNvSpPr txBox="true"/>
          <p:nvPr/>
        </p:nvSpPr>
        <p:spPr>
          <a:xfrm rot="0">
            <a:off x="2195269" y="3924859"/>
            <a:ext cx="5084628" cy="936625"/>
          </a:xfrm>
          <a:prstGeom prst="rect">
            <a:avLst/>
          </a:prstGeom>
        </p:spPr>
        <p:txBody>
          <a:bodyPr anchor="t" rtlCol="false" tIns="0" lIns="0" bIns="0" rIns="0">
            <a:spAutoFit/>
          </a:bodyPr>
          <a:lstStyle/>
          <a:p>
            <a:pPr algn="l">
              <a:lnSpc>
                <a:spcPts val="7699"/>
              </a:lnSpc>
            </a:pPr>
            <a:r>
              <a:rPr lang="en-US" sz="5499">
                <a:solidFill>
                  <a:srgbClr val="6B5832"/>
                </a:solidFill>
                <a:latin typeface="Glacial Indifference"/>
                <a:ea typeface="Glacial Indifference"/>
                <a:cs typeface="Glacial Indifference"/>
                <a:sym typeface="Glacial Indifference"/>
              </a:rPr>
              <a:t>1 Corintios 2: 13</a:t>
            </a:r>
          </a:p>
        </p:txBody>
      </p:sp>
      <p:sp>
        <p:nvSpPr>
          <p:cNvPr name="TextBox 9" id="9"/>
          <p:cNvSpPr txBox="true"/>
          <p:nvPr/>
        </p:nvSpPr>
        <p:spPr>
          <a:xfrm rot="0">
            <a:off x="2195269" y="5086350"/>
            <a:ext cx="5714679" cy="312800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«Lo cual también hablamos, no con palabras enseñadas por sabiduría humana, sino con las que enseña el Espíritu, acomodando lo espiritual a lo espiritual»</a:t>
            </a:r>
          </a:p>
        </p:txBody>
      </p:sp>
      <p:sp>
        <p:nvSpPr>
          <p:cNvPr name="TextBox 10" id="10"/>
          <p:cNvSpPr txBox="true"/>
          <p:nvPr/>
        </p:nvSpPr>
        <p:spPr>
          <a:xfrm rot="0">
            <a:off x="9816115" y="4136527"/>
            <a:ext cx="7407599" cy="417575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«Comparamos lo espiritual con lo espiritual». Oremos para que Dios nos enseñe a dejar que la Biblia se explique a sí misma, que aprendamos a buscar pasajes paralelos y a entender la unidad del mensaje divino. Que el Espíritu Santo nos guíe en todo estudio y nos dé discernimiento para conocer la verdad. Estemos de rodillas para la oración.</a:t>
            </a:r>
          </a:p>
        </p:txBody>
      </p:sp>
      <p:sp>
        <p:nvSpPr>
          <p:cNvPr name="Freeform 11" id="11"/>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8">
              <a:alphaModFix amt="79000"/>
            </a:blip>
            <a:stretch>
              <a:fillRect l="0" t="0" r="0" b="0"/>
            </a:stretch>
          </a:blipFill>
        </p:spPr>
      </p:sp>
      <p:sp>
        <p:nvSpPr>
          <p:cNvPr name="TextBox 12" id="12"/>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2158529" y="113768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4" id="4"/>
          <p:cNvSpPr/>
          <p:nvPr/>
        </p:nvSpPr>
        <p:spPr>
          <a:xfrm flipH="false" flipV="false" rot="-797310">
            <a:off x="14072071" y="-1686052"/>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691546" y="2533670"/>
            <a:ext cx="8751829" cy="2253596"/>
          </a:xfrm>
          <a:custGeom>
            <a:avLst/>
            <a:gdLst/>
            <a:ahLst/>
            <a:cxnLst/>
            <a:rect r="r" b="b" t="t" l="l"/>
            <a:pathLst>
              <a:path h="2253596" w="8751829">
                <a:moveTo>
                  <a:pt x="0" y="0"/>
                </a:moveTo>
                <a:lnTo>
                  <a:pt x="8751829" y="0"/>
                </a:lnTo>
                <a:lnTo>
                  <a:pt x="8751829"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457194" y="2343170"/>
            <a:ext cx="13049309" cy="1634442"/>
          </a:xfrm>
          <a:prstGeom prst="rect">
            <a:avLst/>
          </a:prstGeom>
        </p:spPr>
        <p:txBody>
          <a:bodyPr anchor="t" rtlCol="false" tIns="0" lIns="0" bIns="0" rIns="0">
            <a:spAutoFit/>
          </a:bodyPr>
          <a:lstStyle/>
          <a:p>
            <a:pPr algn="ctr">
              <a:lnSpc>
                <a:spcPts val="13337"/>
              </a:lnSpc>
            </a:pPr>
            <a:r>
              <a:rPr lang="en-US" sz="9526">
                <a:solidFill>
                  <a:srgbClr val="6B5832"/>
                </a:solidFill>
                <a:latin typeface="Alice"/>
                <a:ea typeface="Alice"/>
                <a:cs typeface="Alice"/>
                <a:sym typeface="Alice"/>
              </a:rPr>
              <a:t> Isaías 28: 10</a:t>
            </a:r>
          </a:p>
        </p:txBody>
      </p:sp>
      <p:sp>
        <p:nvSpPr>
          <p:cNvPr name="TextBox 7" id="7"/>
          <p:cNvSpPr txBox="true"/>
          <p:nvPr/>
        </p:nvSpPr>
        <p:spPr>
          <a:xfrm rot="0">
            <a:off x="1028700" y="5082541"/>
            <a:ext cx="7681833" cy="208025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«Porque mandamiento tras mandamiento, mandato sobre mandato, renglón tras renglón, línea sobre línea, un poquito allí, otro poquito allá»</a:t>
            </a:r>
          </a:p>
        </p:txBody>
      </p:sp>
      <p:sp>
        <p:nvSpPr>
          <p:cNvPr name="TextBox 8" id="8"/>
          <p:cNvSpPr txBox="true"/>
          <p:nvPr/>
        </p:nvSpPr>
        <p:spPr>
          <a:xfrm rot="0">
            <a:off x="10086659" y="4730116"/>
            <a:ext cx="7637750" cy="3651884"/>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«Renglón tras renglón, línea tras línea». Aprender la Palabra requiere constancia y profundidad. No basta un solo versículo o una lectura superficial; necesitamos estudiar todo lo que la Biblia dice sobre cada tema y formar nuestras creencias basados en la evidencia más amplia. </a:t>
            </a:r>
          </a:p>
        </p:txBody>
      </p:sp>
      <p:sp>
        <p:nvSpPr>
          <p:cNvPr name="Freeform 9" id="9"/>
          <p:cNvSpPr/>
          <p:nvPr/>
        </p:nvSpPr>
        <p:spPr>
          <a:xfrm flipH="false" flipV="false" rot="0">
            <a:off x="1475681" y="7510469"/>
            <a:ext cx="6787870" cy="534545"/>
          </a:xfrm>
          <a:custGeom>
            <a:avLst/>
            <a:gdLst/>
            <a:ahLst/>
            <a:cxnLst/>
            <a:rect r="r" b="b" t="t" l="l"/>
            <a:pathLst>
              <a:path h="534545" w="6787870">
                <a:moveTo>
                  <a:pt x="0" y="0"/>
                </a:moveTo>
                <a:lnTo>
                  <a:pt x="6787871" y="0"/>
                </a:lnTo>
                <a:lnTo>
                  <a:pt x="6787871" y="534545"/>
                </a:lnTo>
                <a:lnTo>
                  <a:pt x="0" y="534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8">
              <a:alphaModFix amt="79000"/>
            </a:blip>
            <a:stretch>
              <a:fillRect l="0" t="0" r="0" b="0"/>
            </a:stretch>
          </a:blipFill>
        </p:spPr>
      </p:sp>
      <p:sp>
        <p:nvSpPr>
          <p:cNvPr name="TextBox 11" id="11"/>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true" flipV="true" rot="4857299">
            <a:off x="4967666" y="-5150586"/>
            <a:ext cx="4965966" cy="10345763"/>
          </a:xfrm>
          <a:custGeom>
            <a:avLst/>
            <a:gdLst/>
            <a:ahLst/>
            <a:cxnLst/>
            <a:rect r="r" b="b" t="t" l="l"/>
            <a:pathLst>
              <a:path h="10345763" w="4965966">
                <a:moveTo>
                  <a:pt x="4965967" y="10345763"/>
                </a:moveTo>
                <a:lnTo>
                  <a:pt x="0" y="10345763"/>
                </a:lnTo>
                <a:lnTo>
                  <a:pt x="0" y="0"/>
                </a:lnTo>
                <a:lnTo>
                  <a:pt x="4965967" y="0"/>
                </a:lnTo>
                <a:lnTo>
                  <a:pt x="4965967" y="10345763"/>
                </a:lnTo>
                <a:close/>
              </a:path>
            </a:pathLst>
          </a:custGeom>
          <a:blipFill>
            <a:blip r:embed="rId3">
              <a:alphaModFix amt="44999"/>
            </a:blip>
            <a:stretch>
              <a:fillRect l="0" t="0" r="0" b="0"/>
            </a:stretch>
          </a:blipFill>
        </p:spPr>
      </p:sp>
      <p:sp>
        <p:nvSpPr>
          <p:cNvPr name="Freeform 4" id="4"/>
          <p:cNvSpPr/>
          <p:nvPr/>
        </p:nvSpPr>
        <p:spPr>
          <a:xfrm flipH="true" flipV="false" rot="5400000">
            <a:off x="1536553" y="4972133"/>
            <a:ext cx="4644677" cy="9676410"/>
          </a:xfrm>
          <a:custGeom>
            <a:avLst/>
            <a:gdLst/>
            <a:ahLst/>
            <a:cxnLst/>
            <a:rect r="r" b="b" t="t" l="l"/>
            <a:pathLst>
              <a:path h="9676410" w="4644677">
                <a:moveTo>
                  <a:pt x="4644677" y="0"/>
                </a:moveTo>
                <a:lnTo>
                  <a:pt x="0" y="0"/>
                </a:lnTo>
                <a:lnTo>
                  <a:pt x="0" y="9676410"/>
                </a:lnTo>
                <a:lnTo>
                  <a:pt x="4644677" y="9676410"/>
                </a:lnTo>
                <a:lnTo>
                  <a:pt x="4644677" y="0"/>
                </a:lnTo>
                <a:close/>
              </a:path>
            </a:pathLst>
          </a:custGeom>
          <a:blipFill>
            <a:blip r:embed="rId3">
              <a:alphaModFix amt="44999"/>
            </a:blip>
            <a:stretch>
              <a:fillRect l="0" t="0" r="0" b="0"/>
            </a:stretch>
          </a:blipFill>
        </p:spPr>
      </p:sp>
      <p:grpSp>
        <p:nvGrpSpPr>
          <p:cNvPr name="Group 5" id="5"/>
          <p:cNvGrpSpPr/>
          <p:nvPr/>
        </p:nvGrpSpPr>
        <p:grpSpPr>
          <a:xfrm rot="0">
            <a:off x="1317226" y="2519757"/>
            <a:ext cx="5083331" cy="5247487"/>
            <a:chOff x="0" y="0"/>
            <a:chExt cx="1338820" cy="1382054"/>
          </a:xfrm>
        </p:grpSpPr>
        <p:sp>
          <p:nvSpPr>
            <p:cNvPr name="Freeform 6" id="6"/>
            <p:cNvSpPr/>
            <p:nvPr/>
          </p:nvSpPr>
          <p:spPr>
            <a:xfrm flipH="false" flipV="false" rot="0">
              <a:off x="0" y="0"/>
              <a:ext cx="1338820" cy="1382054"/>
            </a:xfrm>
            <a:custGeom>
              <a:avLst/>
              <a:gdLst/>
              <a:ahLst/>
              <a:cxnLst/>
              <a:rect r="r" b="b" t="t" l="l"/>
              <a:pathLst>
                <a:path h="1382054" w="1338820">
                  <a:moveTo>
                    <a:pt x="77673" y="0"/>
                  </a:moveTo>
                  <a:lnTo>
                    <a:pt x="1261147" y="0"/>
                  </a:lnTo>
                  <a:cubicBezTo>
                    <a:pt x="1304044" y="0"/>
                    <a:pt x="1338820" y="34775"/>
                    <a:pt x="1338820" y="77673"/>
                  </a:cubicBezTo>
                  <a:lnTo>
                    <a:pt x="1338820" y="1304381"/>
                  </a:lnTo>
                  <a:cubicBezTo>
                    <a:pt x="1338820" y="1347279"/>
                    <a:pt x="1304044" y="1382054"/>
                    <a:pt x="1261147" y="1382054"/>
                  </a:cubicBezTo>
                  <a:lnTo>
                    <a:pt x="77673" y="1382054"/>
                  </a:lnTo>
                  <a:cubicBezTo>
                    <a:pt x="34775" y="1382054"/>
                    <a:pt x="0" y="1347279"/>
                    <a:pt x="0" y="1304381"/>
                  </a:cubicBezTo>
                  <a:lnTo>
                    <a:pt x="0" y="77673"/>
                  </a:lnTo>
                  <a:cubicBezTo>
                    <a:pt x="0" y="34775"/>
                    <a:pt x="34775" y="0"/>
                    <a:pt x="77673" y="0"/>
                  </a:cubicBezTo>
                  <a:close/>
                </a:path>
              </a:pathLst>
            </a:custGeom>
            <a:solidFill>
              <a:srgbClr val="877551"/>
            </a:solidFill>
          </p:spPr>
        </p:sp>
        <p:sp>
          <p:nvSpPr>
            <p:cNvPr name="TextBox 7" id="7"/>
            <p:cNvSpPr txBox="true"/>
            <p:nvPr/>
          </p:nvSpPr>
          <p:spPr>
            <a:xfrm>
              <a:off x="0" y="-38100"/>
              <a:ext cx="1338820" cy="1420154"/>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7035521" y="3652443"/>
            <a:ext cx="7171765" cy="4114800"/>
          </a:xfrm>
          <a:custGeom>
            <a:avLst/>
            <a:gdLst/>
            <a:ahLst/>
            <a:cxnLst/>
            <a:rect r="r" b="b" t="t" l="l"/>
            <a:pathLst>
              <a:path h="4114800" w="7171765">
                <a:moveTo>
                  <a:pt x="0" y="0"/>
                </a:moveTo>
                <a:lnTo>
                  <a:pt x="7171765" y="0"/>
                </a:lnTo>
                <a:lnTo>
                  <a:pt x="717176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572962" y="2787650"/>
            <a:ext cx="4571859" cy="4578350"/>
          </a:xfrm>
          <a:prstGeom prst="rect">
            <a:avLst/>
          </a:prstGeom>
        </p:spPr>
        <p:txBody>
          <a:bodyPr anchor="t" rtlCol="false" tIns="0" lIns="0" bIns="0" rIns="0">
            <a:spAutoFit/>
          </a:bodyPr>
          <a:lstStyle/>
          <a:p>
            <a:pPr algn="ctr">
              <a:lnSpc>
                <a:spcPts val="9100"/>
              </a:lnSpc>
            </a:pPr>
            <a:r>
              <a:rPr lang="en-US" sz="6500">
                <a:solidFill>
                  <a:srgbClr val="FFFFFF"/>
                </a:solidFill>
                <a:latin typeface="Alice"/>
                <a:ea typeface="Alice"/>
                <a:cs typeface="Alice"/>
                <a:sym typeface="Alice"/>
              </a:rPr>
              <a:t>Bienvenida </a:t>
            </a:r>
          </a:p>
          <a:p>
            <a:pPr algn="ctr">
              <a:lnSpc>
                <a:spcPts val="9100"/>
              </a:lnSpc>
            </a:pPr>
            <a:r>
              <a:rPr lang="en-US" sz="6500">
                <a:solidFill>
                  <a:srgbClr val="FFFFFF"/>
                </a:solidFill>
                <a:latin typeface="Alice"/>
                <a:ea typeface="Alice"/>
                <a:cs typeface="Alice"/>
                <a:sym typeface="Alice"/>
              </a:rPr>
              <a:t>y </a:t>
            </a:r>
          </a:p>
          <a:p>
            <a:pPr algn="ctr">
              <a:lnSpc>
                <a:spcPts val="9100"/>
              </a:lnSpc>
            </a:pPr>
            <a:r>
              <a:rPr lang="en-US" sz="6500">
                <a:solidFill>
                  <a:srgbClr val="FFFFFF"/>
                </a:solidFill>
                <a:latin typeface="Alice"/>
                <a:ea typeface="Alice"/>
                <a:cs typeface="Alice"/>
                <a:sym typeface="Alice"/>
              </a:rPr>
              <a:t>Música</a:t>
            </a:r>
          </a:p>
          <a:p>
            <a:pPr algn="ctr">
              <a:lnSpc>
                <a:spcPts val="9100"/>
              </a:lnSpc>
            </a:pPr>
            <a:r>
              <a:rPr lang="en-US" sz="6500">
                <a:solidFill>
                  <a:srgbClr val="FFFFFF"/>
                </a:solidFill>
                <a:latin typeface="Alice"/>
                <a:ea typeface="Alice"/>
                <a:cs typeface="Alice"/>
                <a:sym typeface="Alice"/>
              </a:rPr>
              <a:t>Especial</a:t>
            </a:r>
          </a:p>
        </p:txBody>
      </p:sp>
      <p:sp>
        <p:nvSpPr>
          <p:cNvPr name="Freeform 10" id="10"/>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6">
              <a:alphaModFix amt="79000"/>
            </a:blip>
            <a:stretch>
              <a:fillRect l="0" t="0" r="0" b="0"/>
            </a:stretch>
          </a:blipFill>
        </p:spPr>
      </p:sp>
      <p:sp>
        <p:nvSpPr>
          <p:cNvPr name="TextBox 11" id="11"/>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797310">
            <a:off x="-2158529" y="1137681"/>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4" id="4"/>
          <p:cNvSpPr/>
          <p:nvPr/>
        </p:nvSpPr>
        <p:spPr>
          <a:xfrm flipH="false" flipV="false" rot="-797310">
            <a:off x="14072071" y="-1686052"/>
            <a:ext cx="6374458" cy="13280122"/>
          </a:xfrm>
          <a:custGeom>
            <a:avLst/>
            <a:gdLst/>
            <a:ahLst/>
            <a:cxnLst/>
            <a:rect r="r" b="b" t="t" l="l"/>
            <a:pathLst>
              <a:path h="13280122" w="6374458">
                <a:moveTo>
                  <a:pt x="0" y="0"/>
                </a:moveTo>
                <a:lnTo>
                  <a:pt x="6374458" y="0"/>
                </a:lnTo>
                <a:lnTo>
                  <a:pt x="6374458" y="13280122"/>
                </a:lnTo>
                <a:lnTo>
                  <a:pt x="0" y="13280122"/>
                </a:lnTo>
                <a:lnTo>
                  <a:pt x="0" y="0"/>
                </a:lnTo>
                <a:close/>
              </a:path>
            </a:pathLst>
          </a:custGeom>
          <a:blipFill>
            <a:blip r:embed="rId3">
              <a:alphaModFix amt="44999"/>
            </a:blip>
            <a:stretch>
              <a:fillRect l="0" t="0" r="0" b="0"/>
            </a:stretch>
          </a:blipFill>
        </p:spPr>
      </p:sp>
      <p:sp>
        <p:nvSpPr>
          <p:cNvPr name="Freeform 5" id="5"/>
          <p:cNvSpPr/>
          <p:nvPr/>
        </p:nvSpPr>
        <p:spPr>
          <a:xfrm flipH="false" flipV="false" rot="0">
            <a:off x="691546" y="2533670"/>
            <a:ext cx="8751829" cy="2253596"/>
          </a:xfrm>
          <a:custGeom>
            <a:avLst/>
            <a:gdLst/>
            <a:ahLst/>
            <a:cxnLst/>
            <a:rect r="r" b="b" t="t" l="l"/>
            <a:pathLst>
              <a:path h="2253596" w="8751829">
                <a:moveTo>
                  <a:pt x="0" y="0"/>
                </a:moveTo>
                <a:lnTo>
                  <a:pt x="8751829" y="0"/>
                </a:lnTo>
                <a:lnTo>
                  <a:pt x="8751829" y="2253596"/>
                </a:lnTo>
                <a:lnTo>
                  <a:pt x="0" y="22535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457194" y="2343170"/>
            <a:ext cx="13049309" cy="1634442"/>
          </a:xfrm>
          <a:prstGeom prst="rect">
            <a:avLst/>
          </a:prstGeom>
        </p:spPr>
        <p:txBody>
          <a:bodyPr anchor="t" rtlCol="false" tIns="0" lIns="0" bIns="0" rIns="0">
            <a:spAutoFit/>
          </a:bodyPr>
          <a:lstStyle/>
          <a:p>
            <a:pPr algn="ctr">
              <a:lnSpc>
                <a:spcPts val="13337"/>
              </a:lnSpc>
            </a:pPr>
            <a:r>
              <a:rPr lang="en-US" sz="9526">
                <a:solidFill>
                  <a:srgbClr val="6B5832"/>
                </a:solidFill>
                <a:latin typeface="Alice"/>
                <a:ea typeface="Alice"/>
                <a:cs typeface="Alice"/>
                <a:sym typeface="Alice"/>
              </a:rPr>
              <a:t>2 Timoteo 4: 3</a:t>
            </a:r>
          </a:p>
        </p:txBody>
      </p:sp>
      <p:sp>
        <p:nvSpPr>
          <p:cNvPr name="TextBox 7" id="7"/>
          <p:cNvSpPr txBox="true"/>
          <p:nvPr/>
        </p:nvSpPr>
        <p:spPr>
          <a:xfrm rot="0">
            <a:off x="1028700" y="5082541"/>
            <a:ext cx="7681833" cy="208025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«Porque vendrá tiempo cuando no sufrirán la sana doctrina, sino que teniendo comezón de oír, se amontonarán maestros conforme a sus propias concupiscencias»</a:t>
            </a:r>
          </a:p>
        </p:txBody>
      </p:sp>
      <p:sp>
        <p:nvSpPr>
          <p:cNvPr name="TextBox 8" id="8"/>
          <p:cNvSpPr txBox="true"/>
          <p:nvPr/>
        </p:nvSpPr>
        <p:spPr>
          <a:xfrm rot="0">
            <a:off x="10086659" y="4730116"/>
            <a:ext cx="7637750" cy="4175759"/>
          </a:xfrm>
          <a:prstGeom prst="rect">
            <a:avLst/>
          </a:prstGeom>
        </p:spPr>
        <p:txBody>
          <a:bodyPr anchor="t" rtlCol="false" tIns="0" lIns="0" bIns="0" rIns="0">
            <a:spAutoFit/>
          </a:bodyPr>
          <a:lstStyle/>
          <a:p>
            <a:pPr algn="l">
              <a:lnSpc>
                <a:spcPts val="4170"/>
              </a:lnSpc>
            </a:pPr>
            <a:r>
              <a:rPr lang="en-US" sz="3000">
                <a:solidFill>
                  <a:srgbClr val="6B5832"/>
                </a:solidFill>
                <a:latin typeface="Glacial Indifference"/>
                <a:ea typeface="Glacial Indifference"/>
                <a:cs typeface="Glacial Indifference"/>
                <a:sym typeface="Glacial Indifference"/>
              </a:rPr>
              <a:t>«Vendrá tiempo cuando no soportarán la sana doctrina». En muchos lugares del mundo, las personas prefieren mensajes cómodos antes que la verdad. Debemos cuidarnos de ese peligro. Aunque la Biblia a veces confronte nuestros hábitos o costumbres, debemos recibir su consejo con humildad, sabiendo que su propósito es salvarnos.</a:t>
            </a:r>
          </a:p>
        </p:txBody>
      </p:sp>
      <p:sp>
        <p:nvSpPr>
          <p:cNvPr name="Freeform 9" id="9"/>
          <p:cNvSpPr/>
          <p:nvPr/>
        </p:nvSpPr>
        <p:spPr>
          <a:xfrm flipH="false" flipV="false" rot="0">
            <a:off x="1475681" y="7510469"/>
            <a:ext cx="6787870" cy="534545"/>
          </a:xfrm>
          <a:custGeom>
            <a:avLst/>
            <a:gdLst/>
            <a:ahLst/>
            <a:cxnLst/>
            <a:rect r="r" b="b" t="t" l="l"/>
            <a:pathLst>
              <a:path h="534545" w="6787870">
                <a:moveTo>
                  <a:pt x="0" y="0"/>
                </a:moveTo>
                <a:lnTo>
                  <a:pt x="6787871" y="0"/>
                </a:lnTo>
                <a:lnTo>
                  <a:pt x="6787871" y="534545"/>
                </a:lnTo>
                <a:lnTo>
                  <a:pt x="0" y="534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010138" y="11688"/>
            <a:ext cx="2905786" cy="3335192"/>
          </a:xfrm>
          <a:custGeom>
            <a:avLst/>
            <a:gdLst/>
            <a:ahLst/>
            <a:cxnLst/>
            <a:rect r="r" b="b" t="t" l="l"/>
            <a:pathLst>
              <a:path h="3335192" w="2905786">
                <a:moveTo>
                  <a:pt x="0" y="0"/>
                </a:moveTo>
                <a:lnTo>
                  <a:pt x="2905786" y="0"/>
                </a:lnTo>
                <a:lnTo>
                  <a:pt x="2905786" y="3335192"/>
                </a:lnTo>
                <a:lnTo>
                  <a:pt x="0" y="3335192"/>
                </a:lnTo>
                <a:lnTo>
                  <a:pt x="0" y="0"/>
                </a:lnTo>
                <a:close/>
              </a:path>
            </a:pathLst>
          </a:custGeom>
          <a:blipFill>
            <a:blip r:embed="rId8">
              <a:alphaModFix amt="79000"/>
            </a:blip>
            <a:stretch>
              <a:fillRect l="0" t="0" r="0" b="0"/>
            </a:stretch>
          </a:blipFill>
        </p:spPr>
      </p:sp>
      <p:sp>
        <p:nvSpPr>
          <p:cNvPr name="TextBox 11" id="11"/>
          <p:cNvSpPr txBox="true"/>
          <p:nvPr/>
        </p:nvSpPr>
        <p:spPr>
          <a:xfrm rot="0">
            <a:off x="8234575" y="9520386"/>
            <a:ext cx="1818850" cy="232918"/>
          </a:xfrm>
          <a:prstGeom prst="rect">
            <a:avLst/>
          </a:prstGeom>
        </p:spPr>
        <p:txBody>
          <a:bodyPr anchor="t" rtlCol="false" tIns="0" lIns="0" bIns="0" rIns="0">
            <a:spAutoFit/>
          </a:bodyPr>
          <a:lstStyle/>
          <a:p>
            <a:pPr algn="l">
              <a:lnSpc>
                <a:spcPts val="1946"/>
              </a:lnSpc>
            </a:pPr>
            <a:r>
              <a:rPr lang="en-US" sz="1400">
                <a:solidFill>
                  <a:srgbClr val="6B5832">
                    <a:alpha val="25882"/>
                  </a:srgbClr>
                </a:solidFill>
                <a:latin typeface="Glacial Indifference"/>
                <a:ea typeface="Glacial Indifference"/>
                <a:cs typeface="Glacial Indifference"/>
                <a:sym typeface="Glacial Indifference"/>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DAHILZ1K-jE</dc:identifier>
  <dcterms:modified xsi:type="dcterms:W3CDTF">2011-08-01T06:04:30Z</dcterms:modified>
  <cp:revision>1</cp:revision>
  <dc:title>Programa DIA PPT 02-05-26</dc:title>
</cp:coreProperties>
</file>