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Solway Bold" charset="1" panose="00000900000000000000"/>
      <p:regular r:id="rId24"/>
    </p:embeddedFont>
    <p:embeddedFont>
      <p:font typeface="Open Sauce Bold" charset="1" panose="00000800000000000000"/>
      <p:regular r:id="rId25"/>
    </p:embeddedFont>
    <p:embeddedFont>
      <p:font typeface="Open Sauce" charset="1" panose="0000050000000000000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6.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6.svg" Type="http://schemas.openxmlformats.org/officeDocument/2006/relationships/image"/><Relationship Id="rId12" Target="../media/image15.jpeg" Type="http://schemas.openxmlformats.org/officeDocument/2006/relationships/image"/><Relationship Id="rId13" Target="../media/image16.jpe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6.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svg" Type="http://schemas.openxmlformats.org/officeDocument/2006/relationships/image"/><Relationship Id="rId11" Target="../media/image18.png" Type="http://schemas.openxmlformats.org/officeDocument/2006/relationships/image"/><Relationship Id="rId12" Target="../media/image19.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7.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6.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21.jpe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png" Type="http://schemas.openxmlformats.org/officeDocument/2006/relationships/image"/><Relationship Id="rId9" Target="../media/image2.sv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 Id="rId7" Target="../media/image1.png" Type="http://schemas.openxmlformats.org/officeDocument/2006/relationships/image"/><Relationship Id="rId8" Target="../media/image2.svg" Type="http://schemas.openxmlformats.org/officeDocument/2006/relationships/image"/><Relationship Id="rId9" Target="../media/image2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8.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6.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7.png" Type="http://schemas.openxmlformats.org/officeDocument/2006/relationships/image"/><Relationship Id="rId5" Target="../media/image8.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9.pn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0.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png" Type="http://schemas.openxmlformats.org/officeDocument/2006/relationships/image"/><Relationship Id="rId11" Target="../media/image6.sv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11.png" Type="http://schemas.openxmlformats.org/officeDocument/2006/relationships/image"/><Relationship Id="rId7" Target="../media/image12.svg" Type="http://schemas.openxmlformats.org/officeDocument/2006/relationships/image"/><Relationship Id="rId8" Target="../media/image3.png" Type="http://schemas.openxmlformats.org/officeDocument/2006/relationships/image"/><Relationship Id="rId9" Target="../media/image4.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 Id="rId4"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4.png" Type="http://schemas.openxmlformats.org/officeDocument/2006/relationships/image"/><Relationship Id="rId2" Target="../media/image7.png" Type="http://schemas.openxmlformats.org/officeDocument/2006/relationships/image"/><Relationship Id="rId3" Target="../media/image8.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4.svg" Type="http://schemas.openxmlformats.org/officeDocument/2006/relationships/image"/><Relationship Id="rId8" Target="../media/image5.png" Type="http://schemas.openxmlformats.org/officeDocument/2006/relationships/image"/><Relationship Id="rId9" Target="../media/image6.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grpSp>
        <p:nvGrpSpPr>
          <p:cNvPr name="Group 2" id="2"/>
          <p:cNvGrpSpPr/>
          <p:nvPr/>
        </p:nvGrpSpPr>
        <p:grpSpPr>
          <a:xfrm rot="0">
            <a:off x="5676941" y="7676716"/>
            <a:ext cx="6934119" cy="933450"/>
            <a:chOff x="0" y="0"/>
            <a:chExt cx="3018936" cy="406400"/>
          </a:xfrm>
        </p:grpSpPr>
        <p:sp>
          <p:nvSpPr>
            <p:cNvPr name="Freeform 3" id="3"/>
            <p:cNvSpPr/>
            <p:nvPr/>
          </p:nvSpPr>
          <p:spPr>
            <a:xfrm flipH="false" flipV="false" rot="0">
              <a:off x="0" y="0"/>
              <a:ext cx="3018936" cy="406400"/>
            </a:xfrm>
            <a:custGeom>
              <a:avLst/>
              <a:gdLst/>
              <a:ahLst/>
              <a:cxnLst/>
              <a:rect r="r" b="b" t="t" l="l"/>
              <a:pathLst>
                <a:path h="406400" w="3018936">
                  <a:moveTo>
                    <a:pt x="2815736" y="0"/>
                  </a:moveTo>
                  <a:cubicBezTo>
                    <a:pt x="2927960" y="0"/>
                    <a:pt x="3018936" y="90976"/>
                    <a:pt x="3018936" y="203200"/>
                  </a:cubicBezTo>
                  <a:cubicBezTo>
                    <a:pt x="3018936" y="315424"/>
                    <a:pt x="2927960" y="406400"/>
                    <a:pt x="2815736" y="406400"/>
                  </a:cubicBezTo>
                  <a:lnTo>
                    <a:pt x="203200" y="406400"/>
                  </a:lnTo>
                  <a:cubicBezTo>
                    <a:pt x="90976" y="406400"/>
                    <a:pt x="0" y="315424"/>
                    <a:pt x="0" y="203200"/>
                  </a:cubicBezTo>
                  <a:cubicBezTo>
                    <a:pt x="0" y="90976"/>
                    <a:pt x="90976" y="0"/>
                    <a:pt x="203200" y="0"/>
                  </a:cubicBezTo>
                  <a:close/>
                </a:path>
              </a:pathLst>
            </a:custGeom>
            <a:solidFill>
              <a:srgbClr val="EBAB8F"/>
            </a:solidFill>
          </p:spPr>
        </p:sp>
        <p:sp>
          <p:nvSpPr>
            <p:cNvPr name="TextBox 4" id="4"/>
            <p:cNvSpPr txBox="true"/>
            <p:nvPr/>
          </p:nvSpPr>
          <p:spPr>
            <a:xfrm>
              <a:off x="0" y="-38100"/>
              <a:ext cx="3018936" cy="444500"/>
            </a:xfrm>
            <a:prstGeom prst="rect">
              <a:avLst/>
            </a:prstGeom>
          </p:spPr>
          <p:txBody>
            <a:bodyPr anchor="ctr" rtlCol="false" tIns="50800" lIns="50800" bIns="50800" rIns="50800"/>
            <a:lstStyle/>
            <a:p>
              <a:pPr algn="ctr">
                <a:lnSpc>
                  <a:spcPts val="2659"/>
                </a:lnSpc>
                <a:spcBef>
                  <a:spcPct val="0"/>
                </a:spcBef>
              </a:pPr>
            </a:p>
          </p:txBody>
        </p:sp>
      </p:grpSp>
      <p:sp>
        <p:nvSpPr>
          <p:cNvPr name="Freeform 5" id="5"/>
          <p:cNvSpPr/>
          <p:nvPr/>
        </p:nvSpPr>
        <p:spPr>
          <a:xfrm flipH="false" flipV="false" rot="0">
            <a:off x="0" y="6668548"/>
            <a:ext cx="4123592" cy="3618452"/>
          </a:xfrm>
          <a:custGeom>
            <a:avLst/>
            <a:gdLst/>
            <a:ahLst/>
            <a:cxnLst/>
            <a:rect r="r" b="b" t="t" l="l"/>
            <a:pathLst>
              <a:path h="3618452" w="4123592">
                <a:moveTo>
                  <a:pt x="0" y="0"/>
                </a:moveTo>
                <a:lnTo>
                  <a:pt x="4123592" y="0"/>
                </a:lnTo>
                <a:lnTo>
                  <a:pt x="4123592" y="3618452"/>
                </a:lnTo>
                <a:lnTo>
                  <a:pt x="0" y="36184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true" rot="0">
            <a:off x="14164408" y="0"/>
            <a:ext cx="4123592" cy="3618452"/>
          </a:xfrm>
          <a:custGeom>
            <a:avLst/>
            <a:gdLst/>
            <a:ahLst/>
            <a:cxnLst/>
            <a:rect r="r" b="b" t="t" l="l"/>
            <a:pathLst>
              <a:path h="3618452" w="4123592">
                <a:moveTo>
                  <a:pt x="4123592" y="3618452"/>
                </a:moveTo>
                <a:lnTo>
                  <a:pt x="0" y="3618452"/>
                </a:lnTo>
                <a:lnTo>
                  <a:pt x="0" y="0"/>
                </a:lnTo>
                <a:lnTo>
                  <a:pt x="4123592" y="0"/>
                </a:lnTo>
                <a:lnTo>
                  <a:pt x="4123592" y="361845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734861" y="3907196"/>
            <a:ext cx="1469721" cy="1635295"/>
          </a:xfrm>
          <a:custGeom>
            <a:avLst/>
            <a:gdLst/>
            <a:ahLst/>
            <a:cxnLst/>
            <a:rect r="r" b="b" t="t" l="l"/>
            <a:pathLst>
              <a:path h="1635295" w="1469721">
                <a:moveTo>
                  <a:pt x="0" y="0"/>
                </a:moveTo>
                <a:lnTo>
                  <a:pt x="1469722" y="0"/>
                </a:lnTo>
                <a:lnTo>
                  <a:pt x="1469722" y="1635294"/>
                </a:lnTo>
                <a:lnTo>
                  <a:pt x="0" y="163529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7566998" y="5143500"/>
            <a:ext cx="1442003" cy="1604454"/>
          </a:xfrm>
          <a:custGeom>
            <a:avLst/>
            <a:gdLst/>
            <a:ahLst/>
            <a:cxnLst/>
            <a:rect r="r" b="b" t="t" l="l"/>
            <a:pathLst>
              <a:path h="1604454" w="1442003">
                <a:moveTo>
                  <a:pt x="0" y="0"/>
                </a:moveTo>
                <a:lnTo>
                  <a:pt x="1442004" y="0"/>
                </a:lnTo>
                <a:lnTo>
                  <a:pt x="1442004" y="1604454"/>
                </a:lnTo>
                <a:lnTo>
                  <a:pt x="0" y="160445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false" flipV="false" rot="0">
            <a:off x="3613484" y="-908945"/>
            <a:ext cx="2616251" cy="2669644"/>
          </a:xfrm>
          <a:custGeom>
            <a:avLst/>
            <a:gdLst/>
            <a:ahLst/>
            <a:cxnLst/>
            <a:rect r="r" b="b" t="t" l="l"/>
            <a:pathLst>
              <a:path h="2669644" w="2616251">
                <a:moveTo>
                  <a:pt x="0" y="0"/>
                </a:moveTo>
                <a:lnTo>
                  <a:pt x="2616250" y="0"/>
                </a:lnTo>
                <a:lnTo>
                  <a:pt x="2616250" y="2669644"/>
                </a:lnTo>
                <a:lnTo>
                  <a:pt x="0" y="26696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TextBox 10" id="10"/>
          <p:cNvSpPr txBox="true"/>
          <p:nvPr/>
        </p:nvSpPr>
        <p:spPr>
          <a:xfrm rot="0">
            <a:off x="4303830" y="2324448"/>
            <a:ext cx="9680340" cy="2537841"/>
          </a:xfrm>
          <a:prstGeom prst="rect">
            <a:avLst/>
          </a:prstGeom>
        </p:spPr>
        <p:txBody>
          <a:bodyPr anchor="t" rtlCol="false" tIns="0" lIns="0" bIns="0" rIns="0">
            <a:spAutoFit/>
          </a:bodyPr>
          <a:lstStyle/>
          <a:p>
            <a:pPr algn="ctr">
              <a:lnSpc>
                <a:spcPts val="20769"/>
              </a:lnSpc>
              <a:spcBef>
                <a:spcPct val="0"/>
              </a:spcBef>
            </a:pPr>
            <a:r>
              <a:rPr lang="en-US" b="true" sz="14835">
                <a:solidFill>
                  <a:srgbClr val="36130F"/>
                </a:solidFill>
                <a:latin typeface="Solway Bold"/>
                <a:ea typeface="Solway Bold"/>
                <a:cs typeface="Solway Bold"/>
                <a:sym typeface="Solway Bold"/>
              </a:rPr>
              <a:t>EL PODER</a:t>
            </a:r>
          </a:p>
        </p:txBody>
      </p:sp>
      <p:sp>
        <p:nvSpPr>
          <p:cNvPr name="TextBox 11" id="11"/>
          <p:cNvSpPr txBox="true"/>
          <p:nvPr/>
        </p:nvSpPr>
        <p:spPr>
          <a:xfrm rot="0">
            <a:off x="1187101" y="4210113"/>
            <a:ext cx="15913797" cy="2537841"/>
          </a:xfrm>
          <a:prstGeom prst="rect">
            <a:avLst/>
          </a:prstGeom>
        </p:spPr>
        <p:txBody>
          <a:bodyPr anchor="t" rtlCol="false" tIns="0" lIns="0" bIns="0" rIns="0">
            <a:spAutoFit/>
          </a:bodyPr>
          <a:lstStyle/>
          <a:p>
            <a:pPr algn="ctr">
              <a:lnSpc>
                <a:spcPts val="20769"/>
              </a:lnSpc>
              <a:spcBef>
                <a:spcPct val="0"/>
              </a:spcBef>
            </a:pPr>
            <a:r>
              <a:rPr lang="en-US" b="true" sz="14835">
                <a:solidFill>
                  <a:srgbClr val="A6574D"/>
                </a:solidFill>
                <a:latin typeface="Solway Bold"/>
                <a:ea typeface="Solway Bold"/>
                <a:cs typeface="Solway Bold"/>
                <a:sym typeface="Solway Bold"/>
              </a:rPr>
              <a:t>DEL EVANGELIO</a:t>
            </a:r>
          </a:p>
        </p:txBody>
      </p:sp>
      <p:sp>
        <p:nvSpPr>
          <p:cNvPr name="TextBox 12" id="12"/>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
        <p:nvSpPr>
          <p:cNvPr name="TextBox 13" id="13"/>
          <p:cNvSpPr txBox="true"/>
          <p:nvPr/>
        </p:nvSpPr>
        <p:spPr>
          <a:xfrm rot="0">
            <a:off x="6011868" y="7899978"/>
            <a:ext cx="6264264" cy="439301"/>
          </a:xfrm>
          <a:prstGeom prst="rect">
            <a:avLst/>
          </a:prstGeom>
        </p:spPr>
        <p:txBody>
          <a:bodyPr anchor="t" rtlCol="false" tIns="0" lIns="0" bIns="0" rIns="0">
            <a:spAutoFit/>
          </a:bodyPr>
          <a:lstStyle/>
          <a:p>
            <a:pPr algn="ctr">
              <a:lnSpc>
                <a:spcPts val="3611"/>
              </a:lnSpc>
              <a:spcBef>
                <a:spcPct val="0"/>
              </a:spcBef>
            </a:pPr>
            <a:r>
              <a:rPr lang="en-US" b="true" sz="2579">
                <a:solidFill>
                  <a:srgbClr val="36130F"/>
                </a:solidFill>
                <a:latin typeface="Open Sauce Bold"/>
                <a:ea typeface="Open Sauce Bold"/>
                <a:cs typeface="Open Sauce Bold"/>
                <a:sym typeface="Open Sauce Bold"/>
              </a:rPr>
              <a:t>PROGRAMA DE ESCUELA SABATICA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sp>
        <p:nvSpPr>
          <p:cNvPr name="TextBox 2" id="2"/>
          <p:cNvSpPr txBox="true"/>
          <p:nvPr/>
        </p:nvSpPr>
        <p:spPr>
          <a:xfrm rot="0">
            <a:off x="3199157" y="2230416"/>
            <a:ext cx="12502454" cy="6169025"/>
          </a:xfrm>
          <a:prstGeom prst="rect">
            <a:avLst/>
          </a:prstGeom>
        </p:spPr>
        <p:txBody>
          <a:bodyPr anchor="t" rtlCol="false" tIns="0" lIns="0" bIns="0" rIns="0">
            <a:spAutoFit/>
          </a:bodyPr>
          <a:lstStyle/>
          <a:p>
            <a:pPr algn="ctr">
              <a:lnSpc>
                <a:spcPts val="4900"/>
              </a:lnSpc>
              <a:spcBef>
                <a:spcPct val="0"/>
              </a:spcBef>
            </a:pPr>
            <a:r>
              <a:rPr lang="en-US" sz="3500">
                <a:solidFill>
                  <a:srgbClr val="36130F"/>
                </a:solidFill>
                <a:latin typeface="Open Sauce"/>
                <a:ea typeface="Open Sauce"/>
                <a:cs typeface="Open Sauce"/>
                <a:sym typeface="Open Sauce"/>
              </a:rPr>
              <a:t>La persecución se intensificó en Tesalónica. Bajo la sombra de la noche, Pabl</a:t>
            </a:r>
            <a:r>
              <a:rPr lang="en-US" sz="3500">
                <a:solidFill>
                  <a:srgbClr val="36130F"/>
                </a:solidFill>
                <a:latin typeface="Open Sauce"/>
                <a:ea typeface="Open Sauce"/>
                <a:cs typeface="Open Sauce"/>
                <a:sym typeface="Open Sauce"/>
              </a:rPr>
              <a:t>o y Silas se ocultaban mientras los soldados los buscaban casa por casa. Pablo sentía el pesar de ver a Jasón arriesgándolo todo por hospedarlos. A pesar de las mentiras y las acusaciones de "trastornar el mundo", Pablo aceptó el desafío con valentía: su intención era, precisamente, trastornar lo que el pecado había torcido. Decidieron partir esa misma noche, prometiendo fortalecer a la nueva iglesia a través de cartas.</a:t>
            </a:r>
          </a:p>
        </p:txBody>
      </p:sp>
      <p:sp>
        <p:nvSpPr>
          <p:cNvPr name="Freeform 3" id="3"/>
          <p:cNvSpPr/>
          <p:nvPr/>
        </p:nvSpPr>
        <p:spPr>
          <a:xfrm flipH="false" flipV="false" rot="0">
            <a:off x="-1597603" y="7868002"/>
            <a:ext cx="4939627" cy="3618277"/>
          </a:xfrm>
          <a:custGeom>
            <a:avLst/>
            <a:gdLst/>
            <a:ahLst/>
            <a:cxnLst/>
            <a:rect r="r" b="b" t="t" l="l"/>
            <a:pathLst>
              <a:path h="3618277" w="4939627">
                <a:moveTo>
                  <a:pt x="0" y="0"/>
                </a:moveTo>
                <a:lnTo>
                  <a:pt x="4939627" y="0"/>
                </a:lnTo>
                <a:lnTo>
                  <a:pt x="4939627" y="3618276"/>
                </a:lnTo>
                <a:lnTo>
                  <a:pt x="0" y="36182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0">
            <a:off x="-1033096" y="0"/>
            <a:ext cx="4123592" cy="3618452"/>
          </a:xfrm>
          <a:custGeom>
            <a:avLst/>
            <a:gdLst/>
            <a:ahLst/>
            <a:cxnLst/>
            <a:rect r="r" b="b" t="t" l="l"/>
            <a:pathLst>
              <a:path h="3618452" w="4123592">
                <a:moveTo>
                  <a:pt x="0" y="3618452"/>
                </a:moveTo>
                <a:lnTo>
                  <a:pt x="4123592" y="3618452"/>
                </a:lnTo>
                <a:lnTo>
                  <a:pt x="4123592" y="0"/>
                </a:lnTo>
                <a:lnTo>
                  <a:pt x="0" y="0"/>
                </a:lnTo>
                <a:lnTo>
                  <a:pt x="0" y="361845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14163648" y="7590705"/>
            <a:ext cx="4123592" cy="3618452"/>
          </a:xfrm>
          <a:custGeom>
            <a:avLst/>
            <a:gdLst/>
            <a:ahLst/>
            <a:cxnLst/>
            <a:rect r="r" b="b" t="t" l="l"/>
            <a:pathLst>
              <a:path h="3618452" w="4123592">
                <a:moveTo>
                  <a:pt x="4123592" y="0"/>
                </a:moveTo>
                <a:lnTo>
                  <a:pt x="0" y="0"/>
                </a:lnTo>
                <a:lnTo>
                  <a:pt x="0" y="3618452"/>
                </a:lnTo>
                <a:lnTo>
                  <a:pt x="4123592" y="3618452"/>
                </a:lnTo>
                <a:lnTo>
                  <a:pt x="412359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225444" y="-1504602"/>
            <a:ext cx="4125113" cy="4114800"/>
          </a:xfrm>
          <a:custGeom>
            <a:avLst/>
            <a:gdLst/>
            <a:ahLst/>
            <a:cxnLst/>
            <a:rect r="r" b="b" t="t" l="l"/>
            <a:pathLst>
              <a:path h="4114800" w="4125113">
                <a:moveTo>
                  <a:pt x="0" y="0"/>
                </a:moveTo>
                <a:lnTo>
                  <a:pt x="4125112" y="0"/>
                </a:lnTo>
                <a:lnTo>
                  <a:pt x="4125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734861" y="5470448"/>
            <a:ext cx="1469721" cy="1635295"/>
          </a:xfrm>
          <a:custGeom>
            <a:avLst/>
            <a:gdLst/>
            <a:ahLst/>
            <a:cxnLst/>
            <a:rect r="r" b="b" t="t" l="l"/>
            <a:pathLst>
              <a:path h="1635295" w="1469721">
                <a:moveTo>
                  <a:pt x="0" y="0"/>
                </a:moveTo>
                <a:lnTo>
                  <a:pt x="1469722" y="0"/>
                </a:lnTo>
                <a:lnTo>
                  <a:pt x="1469722" y="1635295"/>
                </a:lnTo>
                <a:lnTo>
                  <a:pt x="0" y="16352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6979875" y="3618452"/>
            <a:ext cx="2616251" cy="2669644"/>
          </a:xfrm>
          <a:custGeom>
            <a:avLst/>
            <a:gdLst/>
            <a:ahLst/>
            <a:cxnLst/>
            <a:rect r="r" b="b" t="t" l="l"/>
            <a:pathLst>
              <a:path h="2669644" w="2616251">
                <a:moveTo>
                  <a:pt x="0" y="0"/>
                </a:moveTo>
                <a:lnTo>
                  <a:pt x="2616250" y="0"/>
                </a:lnTo>
                <a:lnTo>
                  <a:pt x="2616250" y="2669644"/>
                </a:lnTo>
                <a:lnTo>
                  <a:pt x="0" y="266964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TextBox 9" id="9"/>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sp>
        <p:nvSpPr>
          <p:cNvPr name="TextBox 2" id="2"/>
          <p:cNvSpPr txBox="true"/>
          <p:nvPr/>
        </p:nvSpPr>
        <p:spPr>
          <a:xfrm rot="0">
            <a:off x="2679414" y="1347909"/>
            <a:ext cx="12929172" cy="1459140"/>
          </a:xfrm>
          <a:prstGeom prst="rect">
            <a:avLst/>
          </a:prstGeom>
        </p:spPr>
        <p:txBody>
          <a:bodyPr anchor="t" rtlCol="false" tIns="0" lIns="0" bIns="0" rIns="0">
            <a:spAutoFit/>
          </a:bodyPr>
          <a:lstStyle/>
          <a:p>
            <a:pPr algn="ctr">
              <a:lnSpc>
                <a:spcPts val="11974"/>
              </a:lnSpc>
              <a:spcBef>
                <a:spcPct val="0"/>
              </a:spcBef>
            </a:pPr>
            <a:r>
              <a:rPr lang="en-US" b="true" sz="8553">
                <a:solidFill>
                  <a:srgbClr val="36130F"/>
                </a:solidFill>
                <a:latin typeface="Solway Bold"/>
                <a:ea typeface="Solway Bold"/>
                <a:cs typeface="Solway Bold"/>
                <a:sym typeface="Solway Bold"/>
              </a:rPr>
              <a:t>INFORME</a:t>
            </a:r>
          </a:p>
        </p:txBody>
      </p:sp>
      <p:sp>
        <p:nvSpPr>
          <p:cNvPr name="Freeform 3" id="3"/>
          <p:cNvSpPr/>
          <p:nvPr/>
        </p:nvSpPr>
        <p:spPr>
          <a:xfrm flipH="false" flipV="false" rot="0">
            <a:off x="15371976" y="7449162"/>
            <a:ext cx="4939627" cy="3618277"/>
          </a:xfrm>
          <a:custGeom>
            <a:avLst/>
            <a:gdLst/>
            <a:ahLst/>
            <a:cxnLst/>
            <a:rect r="r" b="b" t="t" l="l"/>
            <a:pathLst>
              <a:path h="3618277" w="4939627">
                <a:moveTo>
                  <a:pt x="0" y="0"/>
                </a:moveTo>
                <a:lnTo>
                  <a:pt x="4939627" y="0"/>
                </a:lnTo>
                <a:lnTo>
                  <a:pt x="4939627" y="3618276"/>
                </a:lnTo>
                <a:lnTo>
                  <a:pt x="0" y="36182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0">
            <a:off x="15095439" y="0"/>
            <a:ext cx="4123592" cy="3618452"/>
          </a:xfrm>
          <a:custGeom>
            <a:avLst/>
            <a:gdLst/>
            <a:ahLst/>
            <a:cxnLst/>
            <a:rect r="r" b="b" t="t" l="l"/>
            <a:pathLst>
              <a:path h="3618452" w="4123592">
                <a:moveTo>
                  <a:pt x="4123592" y="3618452"/>
                </a:moveTo>
                <a:lnTo>
                  <a:pt x="0" y="3618452"/>
                </a:lnTo>
                <a:lnTo>
                  <a:pt x="0" y="0"/>
                </a:lnTo>
                <a:lnTo>
                  <a:pt x="4123592" y="0"/>
                </a:lnTo>
                <a:lnTo>
                  <a:pt x="4123592" y="361845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6668548"/>
            <a:ext cx="4123592" cy="3618452"/>
          </a:xfrm>
          <a:custGeom>
            <a:avLst/>
            <a:gdLst/>
            <a:ahLst/>
            <a:cxnLst/>
            <a:rect r="r" b="b" t="t" l="l"/>
            <a:pathLst>
              <a:path h="3618452" w="4123592">
                <a:moveTo>
                  <a:pt x="0" y="0"/>
                </a:moveTo>
                <a:lnTo>
                  <a:pt x="4123592" y="0"/>
                </a:lnTo>
                <a:lnTo>
                  <a:pt x="4123592" y="3618452"/>
                </a:lnTo>
                <a:lnTo>
                  <a:pt x="0" y="36184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530375" y="-1504602"/>
            <a:ext cx="4125113" cy="4114800"/>
          </a:xfrm>
          <a:custGeom>
            <a:avLst/>
            <a:gdLst/>
            <a:ahLst/>
            <a:cxnLst/>
            <a:rect r="r" b="b" t="t" l="l"/>
            <a:pathLst>
              <a:path h="4114800" w="4125113">
                <a:moveTo>
                  <a:pt x="0" y="0"/>
                </a:moveTo>
                <a:lnTo>
                  <a:pt x="4125112" y="0"/>
                </a:lnTo>
                <a:lnTo>
                  <a:pt x="4125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3625718" y="9432144"/>
            <a:ext cx="1469721" cy="1635295"/>
          </a:xfrm>
          <a:custGeom>
            <a:avLst/>
            <a:gdLst/>
            <a:ahLst/>
            <a:cxnLst/>
            <a:rect r="r" b="b" t="t" l="l"/>
            <a:pathLst>
              <a:path h="1635295" w="1469721">
                <a:moveTo>
                  <a:pt x="0" y="0"/>
                </a:moveTo>
                <a:lnTo>
                  <a:pt x="1469721" y="0"/>
                </a:lnTo>
                <a:lnTo>
                  <a:pt x="1469721" y="1635294"/>
                </a:lnTo>
                <a:lnTo>
                  <a:pt x="0" y="16352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3613484" y="-908945"/>
            <a:ext cx="2616251" cy="2669644"/>
          </a:xfrm>
          <a:custGeom>
            <a:avLst/>
            <a:gdLst/>
            <a:ahLst/>
            <a:cxnLst/>
            <a:rect r="r" b="b" t="t" l="l"/>
            <a:pathLst>
              <a:path h="2669644" w="2616251">
                <a:moveTo>
                  <a:pt x="0" y="0"/>
                </a:moveTo>
                <a:lnTo>
                  <a:pt x="2616250" y="0"/>
                </a:lnTo>
                <a:lnTo>
                  <a:pt x="2616250" y="2669644"/>
                </a:lnTo>
                <a:lnTo>
                  <a:pt x="0" y="266964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grpSp>
        <p:nvGrpSpPr>
          <p:cNvPr name="Group 9" id="9"/>
          <p:cNvGrpSpPr/>
          <p:nvPr/>
        </p:nvGrpSpPr>
        <p:grpSpPr>
          <a:xfrm rot="0">
            <a:off x="3000700" y="8272946"/>
            <a:ext cx="12455953" cy="892003"/>
            <a:chOff x="0" y="0"/>
            <a:chExt cx="5674983" cy="406400"/>
          </a:xfrm>
        </p:grpSpPr>
        <p:sp>
          <p:nvSpPr>
            <p:cNvPr name="Freeform 10" id="10"/>
            <p:cNvSpPr/>
            <p:nvPr/>
          </p:nvSpPr>
          <p:spPr>
            <a:xfrm flipH="false" flipV="false" rot="0">
              <a:off x="0" y="0"/>
              <a:ext cx="5674983" cy="406400"/>
            </a:xfrm>
            <a:custGeom>
              <a:avLst/>
              <a:gdLst/>
              <a:ahLst/>
              <a:cxnLst/>
              <a:rect r="r" b="b" t="t" l="l"/>
              <a:pathLst>
                <a:path h="406400" w="5674983">
                  <a:moveTo>
                    <a:pt x="5471783" y="0"/>
                  </a:moveTo>
                  <a:cubicBezTo>
                    <a:pt x="5584007" y="0"/>
                    <a:pt x="5674983" y="90976"/>
                    <a:pt x="5674983" y="203200"/>
                  </a:cubicBezTo>
                  <a:cubicBezTo>
                    <a:pt x="5674983" y="315424"/>
                    <a:pt x="5584007" y="406400"/>
                    <a:pt x="5471783" y="406400"/>
                  </a:cubicBezTo>
                  <a:lnTo>
                    <a:pt x="203200" y="406400"/>
                  </a:lnTo>
                  <a:cubicBezTo>
                    <a:pt x="90976" y="406400"/>
                    <a:pt x="0" y="315424"/>
                    <a:pt x="0" y="203200"/>
                  </a:cubicBezTo>
                  <a:cubicBezTo>
                    <a:pt x="0" y="90976"/>
                    <a:pt x="90976" y="0"/>
                    <a:pt x="203200" y="0"/>
                  </a:cubicBezTo>
                  <a:close/>
                </a:path>
              </a:pathLst>
            </a:custGeom>
            <a:solidFill>
              <a:srgbClr val="EBAB8F"/>
            </a:solidFill>
          </p:spPr>
        </p:sp>
        <p:sp>
          <p:nvSpPr>
            <p:cNvPr name="TextBox 11" id="11"/>
            <p:cNvSpPr txBox="true"/>
            <p:nvPr/>
          </p:nvSpPr>
          <p:spPr>
            <a:xfrm>
              <a:off x="0" y="-38100"/>
              <a:ext cx="5674983" cy="444500"/>
            </a:xfrm>
            <a:prstGeom prst="rect">
              <a:avLst/>
            </a:prstGeom>
          </p:spPr>
          <p:txBody>
            <a:bodyPr anchor="ctr" rtlCol="false" tIns="50800" lIns="50800" bIns="50800" rIns="50800"/>
            <a:lstStyle/>
            <a:p>
              <a:pPr algn="ctr">
                <a:lnSpc>
                  <a:spcPts val="2659"/>
                </a:lnSpc>
                <a:spcBef>
                  <a:spcPct val="0"/>
                </a:spcBef>
              </a:pPr>
            </a:p>
          </p:txBody>
        </p:sp>
      </p:grpSp>
      <p:sp>
        <p:nvSpPr>
          <p:cNvPr name="Freeform 12" id="12"/>
          <p:cNvSpPr/>
          <p:nvPr/>
        </p:nvSpPr>
        <p:spPr>
          <a:xfrm flipH="false" flipV="false" rot="0">
            <a:off x="5817427" y="4286135"/>
            <a:ext cx="6653147" cy="3582464"/>
          </a:xfrm>
          <a:custGeom>
            <a:avLst/>
            <a:gdLst/>
            <a:ahLst/>
            <a:cxnLst/>
            <a:rect r="r" b="b" t="t" l="l"/>
            <a:pathLst>
              <a:path h="3582464" w="6653147">
                <a:moveTo>
                  <a:pt x="0" y="0"/>
                </a:moveTo>
                <a:lnTo>
                  <a:pt x="6653146" y="0"/>
                </a:lnTo>
                <a:lnTo>
                  <a:pt x="6653146" y="3582464"/>
                </a:lnTo>
                <a:lnTo>
                  <a:pt x="0" y="3582464"/>
                </a:lnTo>
                <a:lnTo>
                  <a:pt x="0" y="0"/>
                </a:lnTo>
                <a:close/>
              </a:path>
            </a:pathLst>
          </a:custGeom>
          <a:blipFill>
            <a:blip r:embed="rId12"/>
            <a:stretch>
              <a:fillRect l="0" t="0" r="0" b="0"/>
            </a:stretch>
          </a:blipFill>
        </p:spPr>
      </p:sp>
      <p:sp>
        <p:nvSpPr>
          <p:cNvPr name="Freeform 13" id="13"/>
          <p:cNvSpPr/>
          <p:nvPr/>
        </p:nvSpPr>
        <p:spPr>
          <a:xfrm flipH="false" flipV="false" rot="-1302626">
            <a:off x="2029581" y="4530633"/>
            <a:ext cx="2405171" cy="3093468"/>
          </a:xfrm>
          <a:custGeom>
            <a:avLst/>
            <a:gdLst/>
            <a:ahLst/>
            <a:cxnLst/>
            <a:rect r="r" b="b" t="t" l="l"/>
            <a:pathLst>
              <a:path h="3093468" w="2405171">
                <a:moveTo>
                  <a:pt x="0" y="0"/>
                </a:moveTo>
                <a:lnTo>
                  <a:pt x="2405172" y="0"/>
                </a:lnTo>
                <a:lnTo>
                  <a:pt x="2405172" y="3093468"/>
                </a:lnTo>
                <a:lnTo>
                  <a:pt x="0" y="3093468"/>
                </a:lnTo>
                <a:lnTo>
                  <a:pt x="0" y="0"/>
                </a:lnTo>
                <a:close/>
              </a:path>
            </a:pathLst>
          </a:custGeom>
          <a:blipFill>
            <a:blip r:embed="rId13"/>
            <a:stretch>
              <a:fillRect l="0" t="0" r="0" b="0"/>
            </a:stretch>
          </a:blipFill>
        </p:spPr>
      </p:sp>
      <p:sp>
        <p:nvSpPr>
          <p:cNvPr name="TextBox 14" id="14"/>
          <p:cNvSpPr txBox="true"/>
          <p:nvPr/>
        </p:nvSpPr>
        <p:spPr>
          <a:xfrm rot="0">
            <a:off x="3192561" y="2422648"/>
            <a:ext cx="11902878" cy="1459140"/>
          </a:xfrm>
          <a:prstGeom prst="rect">
            <a:avLst/>
          </a:prstGeom>
        </p:spPr>
        <p:txBody>
          <a:bodyPr anchor="t" rtlCol="false" tIns="0" lIns="0" bIns="0" rIns="0">
            <a:spAutoFit/>
          </a:bodyPr>
          <a:lstStyle/>
          <a:p>
            <a:pPr algn="ctr">
              <a:lnSpc>
                <a:spcPts val="11974"/>
              </a:lnSpc>
              <a:spcBef>
                <a:spcPct val="0"/>
              </a:spcBef>
            </a:pPr>
            <a:r>
              <a:rPr lang="en-US" b="true" sz="8553">
                <a:solidFill>
                  <a:srgbClr val="A6574D"/>
                </a:solidFill>
                <a:latin typeface="Solway Bold"/>
                <a:ea typeface="Solway Bold"/>
                <a:cs typeface="Solway Bold"/>
                <a:sym typeface="Solway Bold"/>
              </a:rPr>
              <a:t>MISIONERO</a:t>
            </a:r>
          </a:p>
        </p:txBody>
      </p:sp>
      <p:sp>
        <p:nvSpPr>
          <p:cNvPr name="TextBox 15" id="15"/>
          <p:cNvSpPr txBox="true"/>
          <p:nvPr/>
        </p:nvSpPr>
        <p:spPr>
          <a:xfrm rot="0">
            <a:off x="2679414" y="8239123"/>
            <a:ext cx="12455953" cy="1019177"/>
          </a:xfrm>
          <a:prstGeom prst="rect">
            <a:avLst/>
          </a:prstGeom>
        </p:spPr>
        <p:txBody>
          <a:bodyPr anchor="t" rtlCol="false" tIns="0" lIns="0" bIns="0" rIns="0">
            <a:spAutoFit/>
          </a:bodyPr>
          <a:lstStyle/>
          <a:p>
            <a:pPr algn="ctr">
              <a:lnSpc>
                <a:spcPts val="8399"/>
              </a:lnSpc>
              <a:spcBef>
                <a:spcPct val="0"/>
              </a:spcBef>
            </a:pPr>
            <a:r>
              <a:rPr lang="en-US" sz="5999">
                <a:solidFill>
                  <a:srgbClr val="36130F"/>
                </a:solidFill>
                <a:latin typeface="Open Sauce"/>
                <a:ea typeface="Open Sauce"/>
                <a:cs typeface="Open Sauce"/>
                <a:sym typeface="Open Sauce"/>
              </a:rPr>
              <a:t>“Yo iré”</a:t>
            </a:r>
          </a:p>
        </p:txBody>
      </p:sp>
      <p:sp>
        <p:nvSpPr>
          <p:cNvPr name="TextBox 16" id="16"/>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sp>
        <p:nvSpPr>
          <p:cNvPr name="TextBox 2" id="2"/>
          <p:cNvSpPr txBox="true"/>
          <p:nvPr/>
        </p:nvSpPr>
        <p:spPr>
          <a:xfrm rot="0">
            <a:off x="3199157" y="2230416"/>
            <a:ext cx="12502454" cy="4930775"/>
          </a:xfrm>
          <a:prstGeom prst="rect">
            <a:avLst/>
          </a:prstGeom>
        </p:spPr>
        <p:txBody>
          <a:bodyPr anchor="t" rtlCol="false" tIns="0" lIns="0" bIns="0" rIns="0">
            <a:spAutoFit/>
          </a:bodyPr>
          <a:lstStyle/>
          <a:p>
            <a:pPr algn="ctr">
              <a:lnSpc>
                <a:spcPts val="4900"/>
              </a:lnSpc>
              <a:spcBef>
                <a:spcPct val="0"/>
              </a:spcBef>
            </a:pPr>
            <a:r>
              <a:rPr lang="en-US" sz="3500">
                <a:solidFill>
                  <a:srgbClr val="36130F"/>
                </a:solidFill>
                <a:latin typeface="Open Sauce"/>
                <a:ea typeface="Open Sauce"/>
                <a:cs typeface="Open Sauce"/>
                <a:sym typeface="Open Sauce"/>
              </a:rPr>
              <a:t>Al llegar a Berea, la experiencia fue un bálsamo para sus espíritus.</a:t>
            </a:r>
            <a:r>
              <a:rPr lang="en-US" sz="3500">
                <a:solidFill>
                  <a:srgbClr val="36130F"/>
                </a:solidFill>
                <a:latin typeface="Open Sauce"/>
                <a:ea typeface="Open Sauce"/>
                <a:cs typeface="Open Sauce"/>
                <a:sym typeface="Open Sauce"/>
              </a:rPr>
              <a:t> Silas se mostró maravillado por la nobleza de los habitantes, quienes no discutían, sino que escudriñaban las Escrituras diariamente para confirmar lo que oían. Pablo se sentía emocionado al ver que, en aquel corazón humilde de los bereanos, el Espíritu obraba con total libertad, dejando una llama encendida que ni las turbas ni los decretos podrían apagar.</a:t>
            </a:r>
          </a:p>
        </p:txBody>
      </p:sp>
      <p:sp>
        <p:nvSpPr>
          <p:cNvPr name="Freeform 3" id="3"/>
          <p:cNvSpPr/>
          <p:nvPr/>
        </p:nvSpPr>
        <p:spPr>
          <a:xfrm flipH="false" flipV="false" rot="0">
            <a:off x="-1597603" y="7868002"/>
            <a:ext cx="4939627" cy="3618277"/>
          </a:xfrm>
          <a:custGeom>
            <a:avLst/>
            <a:gdLst/>
            <a:ahLst/>
            <a:cxnLst/>
            <a:rect r="r" b="b" t="t" l="l"/>
            <a:pathLst>
              <a:path h="3618277" w="4939627">
                <a:moveTo>
                  <a:pt x="0" y="0"/>
                </a:moveTo>
                <a:lnTo>
                  <a:pt x="4939627" y="0"/>
                </a:lnTo>
                <a:lnTo>
                  <a:pt x="4939627" y="3618276"/>
                </a:lnTo>
                <a:lnTo>
                  <a:pt x="0" y="36182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0">
            <a:off x="-1033096" y="0"/>
            <a:ext cx="4123592" cy="3618452"/>
          </a:xfrm>
          <a:custGeom>
            <a:avLst/>
            <a:gdLst/>
            <a:ahLst/>
            <a:cxnLst/>
            <a:rect r="r" b="b" t="t" l="l"/>
            <a:pathLst>
              <a:path h="3618452" w="4123592">
                <a:moveTo>
                  <a:pt x="0" y="3618452"/>
                </a:moveTo>
                <a:lnTo>
                  <a:pt x="4123592" y="3618452"/>
                </a:lnTo>
                <a:lnTo>
                  <a:pt x="4123592" y="0"/>
                </a:lnTo>
                <a:lnTo>
                  <a:pt x="0" y="0"/>
                </a:lnTo>
                <a:lnTo>
                  <a:pt x="0" y="361845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14163648" y="7590705"/>
            <a:ext cx="4123592" cy="3618452"/>
          </a:xfrm>
          <a:custGeom>
            <a:avLst/>
            <a:gdLst/>
            <a:ahLst/>
            <a:cxnLst/>
            <a:rect r="r" b="b" t="t" l="l"/>
            <a:pathLst>
              <a:path h="3618452" w="4123592">
                <a:moveTo>
                  <a:pt x="4123592" y="0"/>
                </a:moveTo>
                <a:lnTo>
                  <a:pt x="0" y="0"/>
                </a:lnTo>
                <a:lnTo>
                  <a:pt x="0" y="3618452"/>
                </a:lnTo>
                <a:lnTo>
                  <a:pt x="4123592" y="3618452"/>
                </a:lnTo>
                <a:lnTo>
                  <a:pt x="412359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225444" y="-1504602"/>
            <a:ext cx="4125113" cy="4114800"/>
          </a:xfrm>
          <a:custGeom>
            <a:avLst/>
            <a:gdLst/>
            <a:ahLst/>
            <a:cxnLst/>
            <a:rect r="r" b="b" t="t" l="l"/>
            <a:pathLst>
              <a:path h="4114800" w="4125113">
                <a:moveTo>
                  <a:pt x="0" y="0"/>
                </a:moveTo>
                <a:lnTo>
                  <a:pt x="4125112" y="0"/>
                </a:lnTo>
                <a:lnTo>
                  <a:pt x="4125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734861" y="5470448"/>
            <a:ext cx="1469721" cy="1635295"/>
          </a:xfrm>
          <a:custGeom>
            <a:avLst/>
            <a:gdLst/>
            <a:ahLst/>
            <a:cxnLst/>
            <a:rect r="r" b="b" t="t" l="l"/>
            <a:pathLst>
              <a:path h="1635295" w="1469721">
                <a:moveTo>
                  <a:pt x="0" y="0"/>
                </a:moveTo>
                <a:lnTo>
                  <a:pt x="1469722" y="0"/>
                </a:lnTo>
                <a:lnTo>
                  <a:pt x="1469722" y="1635295"/>
                </a:lnTo>
                <a:lnTo>
                  <a:pt x="0" y="16352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6979875" y="3618452"/>
            <a:ext cx="2616251" cy="2669644"/>
          </a:xfrm>
          <a:custGeom>
            <a:avLst/>
            <a:gdLst/>
            <a:ahLst/>
            <a:cxnLst/>
            <a:rect r="r" b="b" t="t" l="l"/>
            <a:pathLst>
              <a:path h="2669644" w="2616251">
                <a:moveTo>
                  <a:pt x="0" y="0"/>
                </a:moveTo>
                <a:lnTo>
                  <a:pt x="2616250" y="0"/>
                </a:lnTo>
                <a:lnTo>
                  <a:pt x="2616250" y="2669644"/>
                </a:lnTo>
                <a:lnTo>
                  <a:pt x="0" y="266964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TextBox 9" id="9"/>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sp>
        <p:nvSpPr>
          <p:cNvPr name="Freeform 2" id="2"/>
          <p:cNvSpPr/>
          <p:nvPr/>
        </p:nvSpPr>
        <p:spPr>
          <a:xfrm flipH="false" flipV="true" rot="0">
            <a:off x="0" y="0"/>
            <a:ext cx="5861538" cy="5143500"/>
          </a:xfrm>
          <a:custGeom>
            <a:avLst/>
            <a:gdLst/>
            <a:ahLst/>
            <a:cxnLst/>
            <a:rect r="r" b="b" t="t" l="l"/>
            <a:pathLst>
              <a:path h="5143500" w="5861538">
                <a:moveTo>
                  <a:pt x="0" y="5143500"/>
                </a:moveTo>
                <a:lnTo>
                  <a:pt x="5861538" y="5143500"/>
                </a:lnTo>
                <a:lnTo>
                  <a:pt x="5861538" y="0"/>
                </a:lnTo>
                <a:lnTo>
                  <a:pt x="0" y="0"/>
                </a:lnTo>
                <a:lnTo>
                  <a:pt x="0" y="514350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28700" y="552798"/>
            <a:ext cx="5820531" cy="8531032"/>
            <a:chOff x="0" y="0"/>
            <a:chExt cx="901753" cy="1321680"/>
          </a:xfrm>
        </p:grpSpPr>
        <p:sp>
          <p:nvSpPr>
            <p:cNvPr name="Freeform 4" id="4"/>
            <p:cNvSpPr/>
            <p:nvPr/>
          </p:nvSpPr>
          <p:spPr>
            <a:xfrm flipH="false" flipV="false" rot="0">
              <a:off x="0" y="0"/>
              <a:ext cx="901753" cy="1321680"/>
            </a:xfrm>
            <a:custGeom>
              <a:avLst/>
              <a:gdLst/>
              <a:ahLst/>
              <a:cxnLst/>
              <a:rect r="r" b="b" t="t" l="l"/>
              <a:pathLst>
                <a:path h="1321680" w="901753">
                  <a:moveTo>
                    <a:pt x="94437" y="0"/>
                  </a:moveTo>
                  <a:lnTo>
                    <a:pt x="807315" y="0"/>
                  </a:lnTo>
                  <a:cubicBezTo>
                    <a:pt x="859471" y="0"/>
                    <a:pt x="901753" y="42281"/>
                    <a:pt x="901753" y="94437"/>
                  </a:cubicBezTo>
                  <a:lnTo>
                    <a:pt x="901753" y="1227243"/>
                  </a:lnTo>
                  <a:cubicBezTo>
                    <a:pt x="901753" y="1252289"/>
                    <a:pt x="891803" y="1276310"/>
                    <a:pt x="874092" y="1294020"/>
                  </a:cubicBezTo>
                  <a:cubicBezTo>
                    <a:pt x="856382" y="1311731"/>
                    <a:pt x="832361" y="1321680"/>
                    <a:pt x="807315" y="1321680"/>
                  </a:cubicBezTo>
                  <a:lnTo>
                    <a:pt x="94437" y="1321680"/>
                  </a:lnTo>
                  <a:cubicBezTo>
                    <a:pt x="69391" y="1321680"/>
                    <a:pt x="45371" y="1311731"/>
                    <a:pt x="27660" y="1294020"/>
                  </a:cubicBezTo>
                  <a:cubicBezTo>
                    <a:pt x="9950" y="1276310"/>
                    <a:pt x="0" y="1252289"/>
                    <a:pt x="0" y="1227243"/>
                  </a:cubicBezTo>
                  <a:lnTo>
                    <a:pt x="0" y="94437"/>
                  </a:lnTo>
                  <a:cubicBezTo>
                    <a:pt x="0" y="69391"/>
                    <a:pt x="9950" y="45371"/>
                    <a:pt x="27660" y="27660"/>
                  </a:cubicBezTo>
                  <a:cubicBezTo>
                    <a:pt x="45371" y="9950"/>
                    <a:pt x="69391" y="0"/>
                    <a:pt x="94437" y="0"/>
                  </a:cubicBezTo>
                  <a:close/>
                </a:path>
              </a:pathLst>
            </a:custGeom>
            <a:blipFill>
              <a:blip r:embed="rId4"/>
              <a:stretch>
                <a:fillRect l="0" t="-3915" r="0" b="-3915"/>
              </a:stretch>
            </a:blipFill>
          </p:spPr>
        </p:sp>
      </p:grpSp>
      <p:sp>
        <p:nvSpPr>
          <p:cNvPr name="TextBox 5" id="5"/>
          <p:cNvSpPr txBox="true"/>
          <p:nvPr/>
        </p:nvSpPr>
        <p:spPr>
          <a:xfrm rot="0">
            <a:off x="8017122" y="1357434"/>
            <a:ext cx="8931173" cy="2663093"/>
          </a:xfrm>
          <a:prstGeom prst="rect">
            <a:avLst/>
          </a:prstGeom>
        </p:spPr>
        <p:txBody>
          <a:bodyPr anchor="t" rtlCol="false" tIns="0" lIns="0" bIns="0" rIns="0">
            <a:spAutoFit/>
          </a:bodyPr>
          <a:lstStyle/>
          <a:p>
            <a:pPr algn="l">
              <a:lnSpc>
                <a:spcPts val="10715"/>
              </a:lnSpc>
              <a:spcBef>
                <a:spcPct val="0"/>
              </a:spcBef>
            </a:pPr>
            <a:r>
              <a:rPr lang="en-US" b="true" sz="7653">
                <a:solidFill>
                  <a:srgbClr val="36130F"/>
                </a:solidFill>
                <a:latin typeface="Solway Bold"/>
                <a:ea typeface="Solway Bold"/>
                <a:cs typeface="Solway Bold"/>
                <a:sym typeface="Solway Bold"/>
              </a:rPr>
              <a:t>NUEVO</a:t>
            </a:r>
          </a:p>
        </p:txBody>
      </p:sp>
      <p:sp>
        <p:nvSpPr>
          <p:cNvPr name="TextBox 6" id="6"/>
          <p:cNvSpPr txBox="true"/>
          <p:nvPr/>
        </p:nvSpPr>
        <p:spPr>
          <a:xfrm rot="0">
            <a:off x="8017122" y="2422648"/>
            <a:ext cx="8931173" cy="1459139"/>
          </a:xfrm>
          <a:prstGeom prst="rect">
            <a:avLst/>
          </a:prstGeom>
        </p:spPr>
        <p:txBody>
          <a:bodyPr anchor="t" rtlCol="false" tIns="0" lIns="0" bIns="0" rIns="0">
            <a:spAutoFit/>
          </a:bodyPr>
          <a:lstStyle/>
          <a:p>
            <a:pPr algn="l">
              <a:lnSpc>
                <a:spcPts val="11975"/>
              </a:lnSpc>
              <a:spcBef>
                <a:spcPct val="0"/>
              </a:spcBef>
            </a:pPr>
            <a:r>
              <a:rPr lang="en-US" b="true" sz="8553">
                <a:solidFill>
                  <a:srgbClr val="A6574D"/>
                </a:solidFill>
                <a:latin typeface="Solway Bold"/>
                <a:ea typeface="Solway Bold"/>
                <a:cs typeface="Solway Bold"/>
                <a:sym typeface="Solway Bold"/>
              </a:rPr>
              <a:t>HORIZONTE</a:t>
            </a:r>
          </a:p>
        </p:txBody>
      </p:sp>
      <p:sp>
        <p:nvSpPr>
          <p:cNvPr name="Freeform 7" id="7"/>
          <p:cNvSpPr/>
          <p:nvPr/>
        </p:nvSpPr>
        <p:spPr>
          <a:xfrm flipH="false" flipV="false" rot="0">
            <a:off x="15579393" y="7868002"/>
            <a:ext cx="4939627" cy="3618277"/>
          </a:xfrm>
          <a:custGeom>
            <a:avLst/>
            <a:gdLst/>
            <a:ahLst/>
            <a:cxnLst/>
            <a:rect r="r" b="b" t="t" l="l"/>
            <a:pathLst>
              <a:path h="3618277" w="4939627">
                <a:moveTo>
                  <a:pt x="0" y="0"/>
                </a:moveTo>
                <a:lnTo>
                  <a:pt x="4939627" y="0"/>
                </a:lnTo>
                <a:lnTo>
                  <a:pt x="4939627" y="3618276"/>
                </a:lnTo>
                <a:lnTo>
                  <a:pt x="0" y="3618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5986650" y="-1504602"/>
            <a:ext cx="4125113" cy="4114800"/>
          </a:xfrm>
          <a:custGeom>
            <a:avLst/>
            <a:gdLst/>
            <a:ahLst/>
            <a:cxnLst/>
            <a:rect r="r" b="b" t="t" l="l"/>
            <a:pathLst>
              <a:path h="4114800" w="4125113">
                <a:moveTo>
                  <a:pt x="0" y="0"/>
                </a:moveTo>
                <a:lnTo>
                  <a:pt x="4125113" y="0"/>
                </a:lnTo>
                <a:lnTo>
                  <a:pt x="4125113"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734861" y="9469353"/>
            <a:ext cx="1469721" cy="1635295"/>
          </a:xfrm>
          <a:custGeom>
            <a:avLst/>
            <a:gdLst/>
            <a:ahLst/>
            <a:cxnLst/>
            <a:rect r="r" b="b" t="t" l="l"/>
            <a:pathLst>
              <a:path h="1635295" w="1469721">
                <a:moveTo>
                  <a:pt x="0" y="0"/>
                </a:moveTo>
                <a:lnTo>
                  <a:pt x="1469722" y="0"/>
                </a:lnTo>
                <a:lnTo>
                  <a:pt x="1469722" y="1635294"/>
                </a:lnTo>
                <a:lnTo>
                  <a:pt x="0" y="1635294"/>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0" id="10"/>
          <p:cNvGrpSpPr/>
          <p:nvPr/>
        </p:nvGrpSpPr>
        <p:grpSpPr>
          <a:xfrm rot="0">
            <a:off x="8017122" y="7300728"/>
            <a:ext cx="1126878" cy="1134547"/>
            <a:chOff x="0" y="0"/>
            <a:chExt cx="807306" cy="812800"/>
          </a:xfrm>
        </p:grpSpPr>
        <p:sp>
          <p:nvSpPr>
            <p:cNvPr name="Freeform 11" id="11"/>
            <p:cNvSpPr/>
            <p:nvPr/>
          </p:nvSpPr>
          <p:spPr>
            <a:xfrm flipH="false" flipV="false" rot="0">
              <a:off x="0" y="0"/>
              <a:ext cx="807306" cy="812800"/>
            </a:xfrm>
            <a:custGeom>
              <a:avLst/>
              <a:gdLst/>
              <a:ahLst/>
              <a:cxnLst/>
              <a:rect r="r" b="b" t="t" l="l"/>
              <a:pathLst>
                <a:path h="812800" w="807306">
                  <a:moveTo>
                    <a:pt x="403653" y="0"/>
                  </a:moveTo>
                  <a:cubicBezTo>
                    <a:pt x="180722" y="0"/>
                    <a:pt x="0" y="181951"/>
                    <a:pt x="0" y="406400"/>
                  </a:cubicBezTo>
                  <a:cubicBezTo>
                    <a:pt x="0" y="630849"/>
                    <a:pt x="180722" y="812800"/>
                    <a:pt x="403653" y="812800"/>
                  </a:cubicBezTo>
                  <a:cubicBezTo>
                    <a:pt x="626584" y="812800"/>
                    <a:pt x="807306" y="630849"/>
                    <a:pt x="807306" y="406400"/>
                  </a:cubicBezTo>
                  <a:cubicBezTo>
                    <a:pt x="807306" y="181951"/>
                    <a:pt x="626584" y="0"/>
                    <a:pt x="403653" y="0"/>
                  </a:cubicBezTo>
                  <a:close/>
                </a:path>
              </a:pathLst>
            </a:custGeom>
            <a:solidFill>
              <a:srgbClr val="A6574D"/>
            </a:solidFill>
          </p:spPr>
        </p:sp>
        <p:sp>
          <p:nvSpPr>
            <p:cNvPr name="TextBox 12" id="12"/>
            <p:cNvSpPr txBox="true"/>
            <p:nvPr/>
          </p:nvSpPr>
          <p:spPr>
            <a:xfrm>
              <a:off x="75685" y="38100"/>
              <a:ext cx="655936" cy="69850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8193501" y="7536581"/>
            <a:ext cx="774121" cy="662841"/>
          </a:xfrm>
          <a:custGeom>
            <a:avLst/>
            <a:gdLst/>
            <a:ahLst/>
            <a:cxnLst/>
            <a:rect r="r" b="b" t="t" l="l"/>
            <a:pathLst>
              <a:path h="662841" w="774121">
                <a:moveTo>
                  <a:pt x="0" y="0"/>
                </a:moveTo>
                <a:lnTo>
                  <a:pt x="774121" y="0"/>
                </a:lnTo>
                <a:lnTo>
                  <a:pt x="774121" y="662841"/>
                </a:lnTo>
                <a:lnTo>
                  <a:pt x="0" y="66284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14" id="14"/>
          <p:cNvSpPr txBox="true"/>
          <p:nvPr/>
        </p:nvSpPr>
        <p:spPr>
          <a:xfrm rot="0">
            <a:off x="8017122" y="4404821"/>
            <a:ext cx="9242178" cy="1402170"/>
          </a:xfrm>
          <a:prstGeom prst="rect">
            <a:avLst/>
          </a:prstGeom>
        </p:spPr>
        <p:txBody>
          <a:bodyPr anchor="t" rtlCol="false" tIns="0" lIns="0" bIns="0" rIns="0">
            <a:spAutoFit/>
          </a:bodyPr>
          <a:lstStyle/>
          <a:p>
            <a:pPr algn="ctr">
              <a:lnSpc>
                <a:spcPts val="5665"/>
              </a:lnSpc>
              <a:spcBef>
                <a:spcPct val="0"/>
              </a:spcBef>
            </a:pPr>
            <a:r>
              <a:rPr lang="en-US" sz="4046">
                <a:solidFill>
                  <a:srgbClr val="36130F"/>
                </a:solidFill>
                <a:latin typeface="Open Sauce"/>
                <a:ea typeface="Open Sauce"/>
                <a:cs typeface="Open Sauce"/>
                <a:sym typeface="Open Sauce"/>
              </a:rPr>
              <a:t>“Fuimos </a:t>
            </a:r>
            <a:r>
              <a:rPr lang="en-US" sz="4046">
                <a:solidFill>
                  <a:srgbClr val="36130F"/>
                </a:solidFill>
                <a:latin typeface="Open Sauce"/>
                <a:ea typeface="Open Sauce"/>
                <a:cs typeface="Open Sauce"/>
                <a:sym typeface="Open Sauce"/>
              </a:rPr>
              <a:t>organizados con propósitos misioneros”</a:t>
            </a:r>
          </a:p>
        </p:txBody>
      </p:sp>
      <p:sp>
        <p:nvSpPr>
          <p:cNvPr name="TextBox 15" id="15"/>
          <p:cNvSpPr txBox="true"/>
          <p:nvPr/>
        </p:nvSpPr>
        <p:spPr>
          <a:xfrm rot="0">
            <a:off x="9532260" y="7569088"/>
            <a:ext cx="5658872" cy="531151"/>
          </a:xfrm>
          <a:prstGeom prst="rect">
            <a:avLst/>
          </a:prstGeom>
        </p:spPr>
        <p:txBody>
          <a:bodyPr anchor="t" rtlCol="false" tIns="0" lIns="0" bIns="0" rIns="0">
            <a:spAutoFit/>
          </a:bodyPr>
          <a:lstStyle/>
          <a:p>
            <a:pPr algn="l">
              <a:lnSpc>
                <a:spcPts val="4323"/>
              </a:lnSpc>
              <a:spcBef>
                <a:spcPct val="0"/>
              </a:spcBef>
            </a:pPr>
            <a:r>
              <a:rPr lang="en-US" b="true" sz="3088">
                <a:solidFill>
                  <a:srgbClr val="36130F"/>
                </a:solidFill>
                <a:latin typeface="Open Sauce Bold"/>
                <a:ea typeface="Open Sauce Bold"/>
                <a:cs typeface="Open Sauce Bold"/>
                <a:sym typeface="Open Sauce Bold"/>
              </a:rPr>
              <a:t>Evangelismo</a:t>
            </a:r>
          </a:p>
        </p:txBody>
      </p:sp>
      <p:sp>
        <p:nvSpPr>
          <p:cNvPr name="TextBox 16" id="16"/>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sp>
        <p:nvSpPr>
          <p:cNvPr name="TextBox 2" id="2"/>
          <p:cNvSpPr txBox="true"/>
          <p:nvPr/>
        </p:nvSpPr>
        <p:spPr>
          <a:xfrm rot="0">
            <a:off x="3342024" y="3214696"/>
            <a:ext cx="12502454" cy="3073400"/>
          </a:xfrm>
          <a:prstGeom prst="rect">
            <a:avLst/>
          </a:prstGeom>
        </p:spPr>
        <p:txBody>
          <a:bodyPr anchor="t" rtlCol="false" tIns="0" lIns="0" bIns="0" rIns="0">
            <a:spAutoFit/>
          </a:bodyPr>
          <a:lstStyle/>
          <a:p>
            <a:pPr algn="ctr">
              <a:lnSpc>
                <a:spcPts val="4900"/>
              </a:lnSpc>
              <a:spcBef>
                <a:spcPct val="0"/>
              </a:spcBef>
            </a:pPr>
            <a:r>
              <a:rPr lang="en-US" sz="3500">
                <a:solidFill>
                  <a:srgbClr val="36130F"/>
                </a:solidFill>
                <a:latin typeface="Open Sauce"/>
                <a:ea typeface="Open Sauce"/>
                <a:cs typeface="Open Sauce"/>
                <a:sym typeface="Open Sauce"/>
              </a:rPr>
              <a:t>Finalmente, Pablo llegó a Atenas. Mientras recorría la ciudad, su espíritu</a:t>
            </a:r>
            <a:r>
              <a:rPr lang="en-US" sz="3500">
                <a:solidFill>
                  <a:srgbClr val="36130F"/>
                </a:solidFill>
                <a:latin typeface="Open Sauce"/>
                <a:ea typeface="Open Sauce"/>
                <a:cs typeface="Open Sauce"/>
                <a:sym typeface="Open Sauce"/>
              </a:rPr>
              <a:t> se conmovía al verla entregada a la idolatría. Cuando Timoteo lo alcanzó, le preguntó si realmente se atrevería a hablar de Jesús en una ciudad dominada por la lógica y la filosofía.</a:t>
            </a:r>
          </a:p>
        </p:txBody>
      </p:sp>
      <p:sp>
        <p:nvSpPr>
          <p:cNvPr name="Freeform 3" id="3"/>
          <p:cNvSpPr/>
          <p:nvPr/>
        </p:nvSpPr>
        <p:spPr>
          <a:xfrm flipH="false" flipV="false" rot="0">
            <a:off x="-1597603" y="7868002"/>
            <a:ext cx="4939627" cy="3618277"/>
          </a:xfrm>
          <a:custGeom>
            <a:avLst/>
            <a:gdLst/>
            <a:ahLst/>
            <a:cxnLst/>
            <a:rect r="r" b="b" t="t" l="l"/>
            <a:pathLst>
              <a:path h="3618277" w="4939627">
                <a:moveTo>
                  <a:pt x="0" y="0"/>
                </a:moveTo>
                <a:lnTo>
                  <a:pt x="4939627" y="0"/>
                </a:lnTo>
                <a:lnTo>
                  <a:pt x="4939627" y="3618276"/>
                </a:lnTo>
                <a:lnTo>
                  <a:pt x="0" y="36182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0">
            <a:off x="-1033096" y="0"/>
            <a:ext cx="4123592" cy="3618452"/>
          </a:xfrm>
          <a:custGeom>
            <a:avLst/>
            <a:gdLst/>
            <a:ahLst/>
            <a:cxnLst/>
            <a:rect r="r" b="b" t="t" l="l"/>
            <a:pathLst>
              <a:path h="3618452" w="4123592">
                <a:moveTo>
                  <a:pt x="0" y="3618452"/>
                </a:moveTo>
                <a:lnTo>
                  <a:pt x="4123592" y="3618452"/>
                </a:lnTo>
                <a:lnTo>
                  <a:pt x="4123592" y="0"/>
                </a:lnTo>
                <a:lnTo>
                  <a:pt x="0" y="0"/>
                </a:lnTo>
                <a:lnTo>
                  <a:pt x="0" y="361845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true" flipV="false" rot="0">
            <a:off x="14163648" y="7590705"/>
            <a:ext cx="4123592" cy="3618452"/>
          </a:xfrm>
          <a:custGeom>
            <a:avLst/>
            <a:gdLst/>
            <a:ahLst/>
            <a:cxnLst/>
            <a:rect r="r" b="b" t="t" l="l"/>
            <a:pathLst>
              <a:path h="3618452" w="4123592">
                <a:moveTo>
                  <a:pt x="4123592" y="0"/>
                </a:moveTo>
                <a:lnTo>
                  <a:pt x="0" y="0"/>
                </a:lnTo>
                <a:lnTo>
                  <a:pt x="0" y="3618452"/>
                </a:lnTo>
                <a:lnTo>
                  <a:pt x="4123592" y="3618452"/>
                </a:lnTo>
                <a:lnTo>
                  <a:pt x="4123592"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6225444" y="-1504602"/>
            <a:ext cx="4125113" cy="4114800"/>
          </a:xfrm>
          <a:custGeom>
            <a:avLst/>
            <a:gdLst/>
            <a:ahLst/>
            <a:cxnLst/>
            <a:rect r="r" b="b" t="t" l="l"/>
            <a:pathLst>
              <a:path h="4114800" w="4125113">
                <a:moveTo>
                  <a:pt x="0" y="0"/>
                </a:moveTo>
                <a:lnTo>
                  <a:pt x="4125112" y="0"/>
                </a:lnTo>
                <a:lnTo>
                  <a:pt x="4125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734861" y="5470448"/>
            <a:ext cx="1469721" cy="1635295"/>
          </a:xfrm>
          <a:custGeom>
            <a:avLst/>
            <a:gdLst/>
            <a:ahLst/>
            <a:cxnLst/>
            <a:rect r="r" b="b" t="t" l="l"/>
            <a:pathLst>
              <a:path h="1635295" w="1469721">
                <a:moveTo>
                  <a:pt x="0" y="0"/>
                </a:moveTo>
                <a:lnTo>
                  <a:pt x="1469722" y="0"/>
                </a:lnTo>
                <a:lnTo>
                  <a:pt x="1469722" y="1635295"/>
                </a:lnTo>
                <a:lnTo>
                  <a:pt x="0" y="16352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8" id="8"/>
          <p:cNvSpPr/>
          <p:nvPr/>
        </p:nvSpPr>
        <p:spPr>
          <a:xfrm flipH="false" flipV="false" rot="0">
            <a:off x="16979875" y="3618452"/>
            <a:ext cx="2616251" cy="2669644"/>
          </a:xfrm>
          <a:custGeom>
            <a:avLst/>
            <a:gdLst/>
            <a:ahLst/>
            <a:cxnLst/>
            <a:rect r="r" b="b" t="t" l="l"/>
            <a:pathLst>
              <a:path h="2669644" w="2616251">
                <a:moveTo>
                  <a:pt x="0" y="0"/>
                </a:moveTo>
                <a:lnTo>
                  <a:pt x="2616250" y="0"/>
                </a:lnTo>
                <a:lnTo>
                  <a:pt x="2616250" y="2669644"/>
                </a:lnTo>
                <a:lnTo>
                  <a:pt x="0" y="266964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TextBox 9" id="9"/>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grpSp>
        <p:nvGrpSpPr>
          <p:cNvPr name="Group 2" id="2"/>
          <p:cNvGrpSpPr/>
          <p:nvPr/>
        </p:nvGrpSpPr>
        <p:grpSpPr>
          <a:xfrm rot="0">
            <a:off x="3168098" y="5328425"/>
            <a:ext cx="3929875" cy="392987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67521" t="0" r="-67521" b="0"/>
              </a:stretch>
            </a:blipFill>
          </p:spPr>
        </p:sp>
      </p:grpSp>
      <p:sp>
        <p:nvSpPr>
          <p:cNvPr name="Freeform 4" id="4"/>
          <p:cNvSpPr/>
          <p:nvPr/>
        </p:nvSpPr>
        <p:spPr>
          <a:xfrm flipH="false" flipV="false" rot="0">
            <a:off x="4307262" y="-547566"/>
            <a:ext cx="2616251" cy="2669644"/>
          </a:xfrm>
          <a:custGeom>
            <a:avLst/>
            <a:gdLst/>
            <a:ahLst/>
            <a:cxnLst/>
            <a:rect r="r" b="b" t="t" l="l"/>
            <a:pathLst>
              <a:path h="2669644" w="2616251">
                <a:moveTo>
                  <a:pt x="0" y="0"/>
                </a:moveTo>
                <a:lnTo>
                  <a:pt x="2616251" y="0"/>
                </a:lnTo>
                <a:lnTo>
                  <a:pt x="2616251" y="2669644"/>
                </a:lnTo>
                <a:lnTo>
                  <a:pt x="0" y="26696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grpSp>
        <p:nvGrpSpPr>
          <p:cNvPr name="Group 5" id="5"/>
          <p:cNvGrpSpPr/>
          <p:nvPr/>
        </p:nvGrpSpPr>
        <p:grpSpPr>
          <a:xfrm rot="0">
            <a:off x="-1028700" y="-547566"/>
            <a:ext cx="6480307" cy="6480307"/>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5"/>
              <a:stretch>
                <a:fillRect l="-24931" t="0" r="-24931" b="0"/>
              </a:stretch>
            </a:blipFill>
          </p:spPr>
        </p:sp>
      </p:grpSp>
      <p:sp>
        <p:nvSpPr>
          <p:cNvPr name="TextBox 7" id="7"/>
          <p:cNvSpPr txBox="true"/>
          <p:nvPr/>
        </p:nvSpPr>
        <p:spPr>
          <a:xfrm rot="0">
            <a:off x="8017122" y="3980523"/>
            <a:ext cx="6897685" cy="1459139"/>
          </a:xfrm>
          <a:prstGeom prst="rect">
            <a:avLst/>
          </a:prstGeom>
        </p:spPr>
        <p:txBody>
          <a:bodyPr anchor="t" rtlCol="false" tIns="0" lIns="0" bIns="0" rIns="0">
            <a:spAutoFit/>
          </a:bodyPr>
          <a:lstStyle/>
          <a:p>
            <a:pPr algn="l">
              <a:lnSpc>
                <a:spcPts val="11975"/>
              </a:lnSpc>
              <a:spcBef>
                <a:spcPct val="0"/>
              </a:spcBef>
            </a:pPr>
            <a:r>
              <a:rPr lang="en-US" b="true" sz="8553">
                <a:solidFill>
                  <a:srgbClr val="36130F"/>
                </a:solidFill>
                <a:latin typeface="Solway Bold"/>
                <a:ea typeface="Solway Bold"/>
                <a:cs typeface="Solway Bold"/>
                <a:sym typeface="Solway Bold"/>
              </a:rPr>
              <a:t>INFORME </a:t>
            </a:r>
          </a:p>
        </p:txBody>
      </p:sp>
      <p:sp>
        <p:nvSpPr>
          <p:cNvPr name="TextBox 8" id="8"/>
          <p:cNvSpPr txBox="true"/>
          <p:nvPr/>
        </p:nvSpPr>
        <p:spPr>
          <a:xfrm rot="0">
            <a:off x="8017122" y="5055263"/>
            <a:ext cx="8209082" cy="1459139"/>
          </a:xfrm>
          <a:prstGeom prst="rect">
            <a:avLst/>
          </a:prstGeom>
        </p:spPr>
        <p:txBody>
          <a:bodyPr anchor="t" rtlCol="false" tIns="0" lIns="0" bIns="0" rIns="0">
            <a:spAutoFit/>
          </a:bodyPr>
          <a:lstStyle/>
          <a:p>
            <a:pPr algn="l">
              <a:lnSpc>
                <a:spcPts val="11975"/>
              </a:lnSpc>
              <a:spcBef>
                <a:spcPct val="0"/>
              </a:spcBef>
            </a:pPr>
            <a:r>
              <a:rPr lang="en-US" b="true" sz="8553">
                <a:solidFill>
                  <a:srgbClr val="A6574D"/>
                </a:solidFill>
                <a:latin typeface="Solway Bold"/>
                <a:ea typeface="Solway Bold"/>
                <a:cs typeface="Solway Bold"/>
                <a:sym typeface="Solway Bold"/>
              </a:rPr>
              <a:t>SECRETARIAL</a:t>
            </a:r>
          </a:p>
        </p:txBody>
      </p:sp>
      <p:sp>
        <p:nvSpPr>
          <p:cNvPr name="Freeform 9" id="9"/>
          <p:cNvSpPr/>
          <p:nvPr/>
        </p:nvSpPr>
        <p:spPr>
          <a:xfrm flipH="false" flipV="false" rot="0">
            <a:off x="-1956454" y="7449162"/>
            <a:ext cx="4939627" cy="3618277"/>
          </a:xfrm>
          <a:custGeom>
            <a:avLst/>
            <a:gdLst/>
            <a:ahLst/>
            <a:cxnLst/>
            <a:rect r="r" b="b" t="t" l="l"/>
            <a:pathLst>
              <a:path h="3618277" w="4939627">
                <a:moveTo>
                  <a:pt x="0" y="0"/>
                </a:moveTo>
                <a:lnTo>
                  <a:pt x="4939627" y="0"/>
                </a:lnTo>
                <a:lnTo>
                  <a:pt x="4939627" y="3618276"/>
                </a:lnTo>
                <a:lnTo>
                  <a:pt x="0" y="361827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0" id="10"/>
          <p:cNvSpPr/>
          <p:nvPr/>
        </p:nvSpPr>
        <p:spPr>
          <a:xfrm flipH="true" flipV="true" rot="0">
            <a:off x="14164408" y="0"/>
            <a:ext cx="4123592" cy="3618452"/>
          </a:xfrm>
          <a:custGeom>
            <a:avLst/>
            <a:gdLst/>
            <a:ahLst/>
            <a:cxnLst/>
            <a:rect r="r" b="b" t="t" l="l"/>
            <a:pathLst>
              <a:path h="3618452" w="4123592">
                <a:moveTo>
                  <a:pt x="4123592" y="3618452"/>
                </a:moveTo>
                <a:lnTo>
                  <a:pt x="0" y="3618452"/>
                </a:lnTo>
                <a:lnTo>
                  <a:pt x="0" y="0"/>
                </a:lnTo>
                <a:lnTo>
                  <a:pt x="4123592" y="0"/>
                </a:lnTo>
                <a:lnTo>
                  <a:pt x="4123592" y="3618452"/>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1" id="11"/>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grpSp>
        <p:nvGrpSpPr>
          <p:cNvPr name="Group 2" id="2"/>
          <p:cNvGrpSpPr/>
          <p:nvPr/>
        </p:nvGrpSpPr>
        <p:grpSpPr>
          <a:xfrm rot="0">
            <a:off x="3168098" y="5328425"/>
            <a:ext cx="3929875" cy="392987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2"/>
              <a:stretch>
                <a:fillRect l="0" t="-19974" r="0" b="-19974"/>
              </a:stretch>
            </a:blipFill>
          </p:spPr>
        </p:sp>
      </p:grpSp>
      <p:sp>
        <p:nvSpPr>
          <p:cNvPr name="Freeform 4" id="4"/>
          <p:cNvSpPr/>
          <p:nvPr/>
        </p:nvSpPr>
        <p:spPr>
          <a:xfrm flipH="false" flipV="false" rot="0">
            <a:off x="4307262" y="-547566"/>
            <a:ext cx="2616251" cy="2669644"/>
          </a:xfrm>
          <a:custGeom>
            <a:avLst/>
            <a:gdLst/>
            <a:ahLst/>
            <a:cxnLst/>
            <a:rect r="r" b="b" t="t" l="l"/>
            <a:pathLst>
              <a:path h="2669644" w="2616251">
                <a:moveTo>
                  <a:pt x="0" y="0"/>
                </a:moveTo>
                <a:lnTo>
                  <a:pt x="2616251" y="0"/>
                </a:lnTo>
                <a:lnTo>
                  <a:pt x="2616251" y="2669644"/>
                </a:lnTo>
                <a:lnTo>
                  <a:pt x="0" y="2669644"/>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
        <p:nvSpPr>
          <p:cNvPr name="Freeform 5" id="5"/>
          <p:cNvSpPr/>
          <p:nvPr/>
        </p:nvSpPr>
        <p:spPr>
          <a:xfrm flipH="false" flipV="false" rot="0">
            <a:off x="-1956454" y="7449162"/>
            <a:ext cx="4939627" cy="3618277"/>
          </a:xfrm>
          <a:custGeom>
            <a:avLst/>
            <a:gdLst/>
            <a:ahLst/>
            <a:cxnLst/>
            <a:rect r="r" b="b" t="t" l="l"/>
            <a:pathLst>
              <a:path h="3618277" w="4939627">
                <a:moveTo>
                  <a:pt x="0" y="0"/>
                </a:moveTo>
                <a:lnTo>
                  <a:pt x="4939627" y="0"/>
                </a:lnTo>
                <a:lnTo>
                  <a:pt x="4939627" y="3618276"/>
                </a:lnTo>
                <a:lnTo>
                  <a:pt x="0" y="36182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true" flipV="true" rot="0">
            <a:off x="14164408" y="0"/>
            <a:ext cx="4123592" cy="3618452"/>
          </a:xfrm>
          <a:custGeom>
            <a:avLst/>
            <a:gdLst/>
            <a:ahLst/>
            <a:cxnLst/>
            <a:rect r="r" b="b" t="t" l="l"/>
            <a:pathLst>
              <a:path h="3618452" w="4123592">
                <a:moveTo>
                  <a:pt x="4123592" y="3618452"/>
                </a:moveTo>
                <a:lnTo>
                  <a:pt x="0" y="3618452"/>
                </a:lnTo>
                <a:lnTo>
                  <a:pt x="0" y="0"/>
                </a:lnTo>
                <a:lnTo>
                  <a:pt x="4123592" y="0"/>
                </a:lnTo>
                <a:lnTo>
                  <a:pt x="4123592" y="3618452"/>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0">
            <a:off x="7760549" y="4501571"/>
            <a:ext cx="8918866" cy="4756729"/>
          </a:xfrm>
          <a:custGeom>
            <a:avLst/>
            <a:gdLst/>
            <a:ahLst/>
            <a:cxnLst/>
            <a:rect r="r" b="b" t="t" l="l"/>
            <a:pathLst>
              <a:path h="4756729" w="8918866">
                <a:moveTo>
                  <a:pt x="0" y="0"/>
                </a:moveTo>
                <a:lnTo>
                  <a:pt x="8918866" y="0"/>
                </a:lnTo>
                <a:lnTo>
                  <a:pt x="8918866" y="4756729"/>
                </a:lnTo>
                <a:lnTo>
                  <a:pt x="0" y="4756729"/>
                </a:lnTo>
                <a:lnTo>
                  <a:pt x="0" y="0"/>
                </a:lnTo>
                <a:close/>
              </a:path>
            </a:pathLst>
          </a:custGeom>
          <a:blipFill>
            <a:blip r:embed="rId9"/>
            <a:stretch>
              <a:fillRect l="0" t="0" r="0" b="0"/>
            </a:stretch>
          </a:blipFill>
        </p:spPr>
      </p:sp>
      <p:sp>
        <p:nvSpPr>
          <p:cNvPr name="TextBox 8" id="8"/>
          <p:cNvSpPr txBox="true"/>
          <p:nvPr/>
        </p:nvSpPr>
        <p:spPr>
          <a:xfrm rot="0">
            <a:off x="3168098" y="1647301"/>
            <a:ext cx="8519014" cy="1459139"/>
          </a:xfrm>
          <a:prstGeom prst="rect">
            <a:avLst/>
          </a:prstGeom>
        </p:spPr>
        <p:txBody>
          <a:bodyPr anchor="t" rtlCol="false" tIns="0" lIns="0" bIns="0" rIns="0">
            <a:spAutoFit/>
          </a:bodyPr>
          <a:lstStyle/>
          <a:p>
            <a:pPr algn="l">
              <a:lnSpc>
                <a:spcPts val="11975"/>
              </a:lnSpc>
              <a:spcBef>
                <a:spcPct val="0"/>
              </a:spcBef>
            </a:pPr>
            <a:r>
              <a:rPr lang="en-US" b="true" sz="8553">
                <a:solidFill>
                  <a:srgbClr val="36130F"/>
                </a:solidFill>
                <a:latin typeface="Solway Bold"/>
                <a:ea typeface="Solway Bold"/>
                <a:cs typeface="Solway Bold"/>
                <a:sym typeface="Solway Bold"/>
              </a:rPr>
              <a:t>REPASO DE LA</a:t>
            </a:r>
          </a:p>
        </p:txBody>
      </p:sp>
      <p:sp>
        <p:nvSpPr>
          <p:cNvPr name="TextBox 9" id="9"/>
          <p:cNvSpPr txBox="true"/>
          <p:nvPr/>
        </p:nvSpPr>
        <p:spPr>
          <a:xfrm rot="0">
            <a:off x="3168098" y="2722040"/>
            <a:ext cx="8209082" cy="1459139"/>
          </a:xfrm>
          <a:prstGeom prst="rect">
            <a:avLst/>
          </a:prstGeom>
        </p:spPr>
        <p:txBody>
          <a:bodyPr anchor="t" rtlCol="false" tIns="0" lIns="0" bIns="0" rIns="0">
            <a:spAutoFit/>
          </a:bodyPr>
          <a:lstStyle/>
          <a:p>
            <a:pPr algn="l">
              <a:lnSpc>
                <a:spcPts val="11975"/>
              </a:lnSpc>
              <a:spcBef>
                <a:spcPct val="0"/>
              </a:spcBef>
            </a:pPr>
            <a:r>
              <a:rPr lang="en-US" b="true" sz="8553">
                <a:solidFill>
                  <a:srgbClr val="A6574D"/>
                </a:solidFill>
                <a:latin typeface="Solway Bold"/>
                <a:ea typeface="Solway Bold"/>
                <a:cs typeface="Solway Bold"/>
                <a:sym typeface="Solway Bold"/>
              </a:rPr>
              <a:t>LECCION</a:t>
            </a:r>
          </a:p>
        </p:txBody>
      </p:sp>
      <p:sp>
        <p:nvSpPr>
          <p:cNvPr name="TextBox 10" id="10"/>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sp>
        <p:nvSpPr>
          <p:cNvPr name="Freeform 2" id="2"/>
          <p:cNvSpPr/>
          <p:nvPr/>
        </p:nvSpPr>
        <p:spPr>
          <a:xfrm flipH="false" flipV="true" rot="0">
            <a:off x="-931031" y="0"/>
            <a:ext cx="4123592" cy="3618452"/>
          </a:xfrm>
          <a:custGeom>
            <a:avLst/>
            <a:gdLst/>
            <a:ahLst/>
            <a:cxnLst/>
            <a:rect r="r" b="b" t="t" l="l"/>
            <a:pathLst>
              <a:path h="3618452" w="4123592">
                <a:moveTo>
                  <a:pt x="0" y="3618452"/>
                </a:moveTo>
                <a:lnTo>
                  <a:pt x="4123592" y="3618452"/>
                </a:lnTo>
                <a:lnTo>
                  <a:pt x="4123592" y="0"/>
                </a:lnTo>
                <a:lnTo>
                  <a:pt x="0" y="0"/>
                </a:lnTo>
                <a:lnTo>
                  <a:pt x="0" y="361845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5095439" y="6702288"/>
            <a:ext cx="4123592" cy="3618452"/>
          </a:xfrm>
          <a:custGeom>
            <a:avLst/>
            <a:gdLst/>
            <a:ahLst/>
            <a:cxnLst/>
            <a:rect r="r" b="b" t="t" l="l"/>
            <a:pathLst>
              <a:path h="3618452" w="4123592">
                <a:moveTo>
                  <a:pt x="4123592" y="0"/>
                </a:moveTo>
                <a:lnTo>
                  <a:pt x="0" y="0"/>
                </a:lnTo>
                <a:lnTo>
                  <a:pt x="0" y="3618452"/>
                </a:lnTo>
                <a:lnTo>
                  <a:pt x="4123592" y="3618452"/>
                </a:lnTo>
                <a:lnTo>
                  <a:pt x="412359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204674" y="1799665"/>
            <a:ext cx="11902878" cy="1459140"/>
          </a:xfrm>
          <a:prstGeom prst="rect">
            <a:avLst/>
          </a:prstGeom>
        </p:spPr>
        <p:txBody>
          <a:bodyPr anchor="t" rtlCol="false" tIns="0" lIns="0" bIns="0" rIns="0">
            <a:spAutoFit/>
          </a:bodyPr>
          <a:lstStyle/>
          <a:p>
            <a:pPr algn="ctr">
              <a:lnSpc>
                <a:spcPts val="11974"/>
              </a:lnSpc>
              <a:spcBef>
                <a:spcPct val="0"/>
              </a:spcBef>
            </a:pPr>
            <a:r>
              <a:rPr lang="en-US" b="true" sz="8553">
                <a:solidFill>
                  <a:srgbClr val="A6574D"/>
                </a:solidFill>
                <a:latin typeface="Solway Bold"/>
                <a:ea typeface="Solway Bold"/>
                <a:cs typeface="Solway Bold"/>
                <a:sym typeface="Solway Bold"/>
              </a:rPr>
              <a:t>CONCLUSION</a:t>
            </a:r>
          </a:p>
        </p:txBody>
      </p:sp>
      <p:sp>
        <p:nvSpPr>
          <p:cNvPr name="TextBox 5" id="5"/>
          <p:cNvSpPr txBox="true"/>
          <p:nvPr/>
        </p:nvSpPr>
        <p:spPr>
          <a:xfrm rot="0">
            <a:off x="2928137" y="3580739"/>
            <a:ext cx="12455953" cy="4930775"/>
          </a:xfrm>
          <a:prstGeom prst="rect">
            <a:avLst/>
          </a:prstGeom>
        </p:spPr>
        <p:txBody>
          <a:bodyPr anchor="t" rtlCol="false" tIns="0" lIns="0" bIns="0" rIns="0">
            <a:spAutoFit/>
          </a:bodyPr>
          <a:lstStyle/>
          <a:p>
            <a:pPr algn="ctr">
              <a:lnSpc>
                <a:spcPts val="4900"/>
              </a:lnSpc>
              <a:spcBef>
                <a:spcPct val="0"/>
              </a:spcBef>
            </a:pPr>
            <a:r>
              <a:rPr lang="en-US" sz="3500">
                <a:solidFill>
                  <a:srgbClr val="36130F"/>
                </a:solidFill>
                <a:latin typeface="Open Sauce"/>
                <a:ea typeface="Open Sauce"/>
                <a:cs typeface="Open Sauce"/>
                <a:sym typeface="Open Sauce"/>
              </a:rPr>
              <a:t>Pablo, </a:t>
            </a:r>
            <a:r>
              <a:rPr lang="en-US" sz="3500">
                <a:solidFill>
                  <a:srgbClr val="36130F"/>
                </a:solidFill>
                <a:latin typeface="Open Sauce"/>
                <a:ea typeface="Open Sauce"/>
                <a:cs typeface="Open Sauce"/>
                <a:sym typeface="Open Sauce"/>
              </a:rPr>
              <a:t>señalando el Areópago, le explicó su plan: utilizaría el altar que había visto dedicado al "Dios no conocido" para anunciar al verdadero Dios. A pesar de la posibilidad de ser objeto de burlas, Pablo se mantuvo firme en su propósito de llamar a todos al arrepentimiento. Con paso decidido, los misioneros se dirigieron hacia la ciudad, dispuestos a que la verdad brillara en medio de la sabiduría humana.</a:t>
            </a:r>
          </a:p>
        </p:txBody>
      </p:sp>
      <p:sp>
        <p:nvSpPr>
          <p:cNvPr name="Freeform 6" id="6"/>
          <p:cNvSpPr/>
          <p:nvPr/>
        </p:nvSpPr>
        <p:spPr>
          <a:xfrm flipH="false" flipV="false" rot="0">
            <a:off x="16225444" y="-1504602"/>
            <a:ext cx="4125113" cy="4114800"/>
          </a:xfrm>
          <a:custGeom>
            <a:avLst/>
            <a:gdLst/>
            <a:ahLst/>
            <a:cxnLst/>
            <a:rect r="r" b="b" t="t" l="l"/>
            <a:pathLst>
              <a:path h="4114800" w="4125113">
                <a:moveTo>
                  <a:pt x="0" y="0"/>
                </a:moveTo>
                <a:lnTo>
                  <a:pt x="4125112" y="0"/>
                </a:lnTo>
                <a:lnTo>
                  <a:pt x="4125112"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16979875" y="3233168"/>
            <a:ext cx="2616251" cy="2669644"/>
          </a:xfrm>
          <a:custGeom>
            <a:avLst/>
            <a:gdLst/>
            <a:ahLst/>
            <a:cxnLst/>
            <a:rect r="r" b="b" t="t" l="l"/>
            <a:pathLst>
              <a:path h="2669644" w="2616251">
                <a:moveTo>
                  <a:pt x="0" y="0"/>
                </a:moveTo>
                <a:lnTo>
                  <a:pt x="2616250" y="0"/>
                </a:lnTo>
                <a:lnTo>
                  <a:pt x="2616250" y="2669644"/>
                </a:lnTo>
                <a:lnTo>
                  <a:pt x="0" y="26696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8" id="8"/>
          <p:cNvSpPr/>
          <p:nvPr/>
        </p:nvSpPr>
        <p:spPr>
          <a:xfrm flipH="false" flipV="false" rot="0">
            <a:off x="-734861" y="5652485"/>
            <a:ext cx="1469721" cy="1635295"/>
          </a:xfrm>
          <a:custGeom>
            <a:avLst/>
            <a:gdLst/>
            <a:ahLst/>
            <a:cxnLst/>
            <a:rect r="r" b="b" t="t" l="l"/>
            <a:pathLst>
              <a:path h="1635295" w="1469721">
                <a:moveTo>
                  <a:pt x="0" y="0"/>
                </a:moveTo>
                <a:lnTo>
                  <a:pt x="1469722" y="0"/>
                </a:lnTo>
                <a:lnTo>
                  <a:pt x="1469722" y="1635295"/>
                </a:lnTo>
                <a:lnTo>
                  <a:pt x="0" y="163529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734953" y="7857405"/>
            <a:ext cx="4939627" cy="3618277"/>
          </a:xfrm>
          <a:custGeom>
            <a:avLst/>
            <a:gdLst/>
            <a:ahLst/>
            <a:cxnLst/>
            <a:rect r="r" b="b" t="t" l="l"/>
            <a:pathLst>
              <a:path h="3618277" w="4939627">
                <a:moveTo>
                  <a:pt x="0" y="0"/>
                </a:moveTo>
                <a:lnTo>
                  <a:pt x="4939627" y="0"/>
                </a:lnTo>
                <a:lnTo>
                  <a:pt x="4939627" y="3618277"/>
                </a:lnTo>
                <a:lnTo>
                  <a:pt x="0" y="361827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0" id="10"/>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grpSp>
        <p:nvGrpSpPr>
          <p:cNvPr name="Group 2" id="2"/>
          <p:cNvGrpSpPr/>
          <p:nvPr/>
        </p:nvGrpSpPr>
        <p:grpSpPr>
          <a:xfrm rot="0">
            <a:off x="5676941" y="7676716"/>
            <a:ext cx="6934119" cy="933450"/>
            <a:chOff x="0" y="0"/>
            <a:chExt cx="3018936" cy="406400"/>
          </a:xfrm>
        </p:grpSpPr>
        <p:sp>
          <p:nvSpPr>
            <p:cNvPr name="Freeform 3" id="3"/>
            <p:cNvSpPr/>
            <p:nvPr/>
          </p:nvSpPr>
          <p:spPr>
            <a:xfrm flipH="false" flipV="false" rot="0">
              <a:off x="0" y="0"/>
              <a:ext cx="3018936" cy="406400"/>
            </a:xfrm>
            <a:custGeom>
              <a:avLst/>
              <a:gdLst/>
              <a:ahLst/>
              <a:cxnLst/>
              <a:rect r="r" b="b" t="t" l="l"/>
              <a:pathLst>
                <a:path h="406400" w="3018936">
                  <a:moveTo>
                    <a:pt x="2815736" y="0"/>
                  </a:moveTo>
                  <a:cubicBezTo>
                    <a:pt x="2927960" y="0"/>
                    <a:pt x="3018936" y="90976"/>
                    <a:pt x="3018936" y="203200"/>
                  </a:cubicBezTo>
                  <a:cubicBezTo>
                    <a:pt x="3018936" y="315424"/>
                    <a:pt x="2927960" y="406400"/>
                    <a:pt x="2815736" y="406400"/>
                  </a:cubicBezTo>
                  <a:lnTo>
                    <a:pt x="203200" y="406400"/>
                  </a:lnTo>
                  <a:cubicBezTo>
                    <a:pt x="90976" y="406400"/>
                    <a:pt x="0" y="315424"/>
                    <a:pt x="0" y="203200"/>
                  </a:cubicBezTo>
                  <a:cubicBezTo>
                    <a:pt x="0" y="90976"/>
                    <a:pt x="90976" y="0"/>
                    <a:pt x="203200" y="0"/>
                  </a:cubicBezTo>
                  <a:close/>
                </a:path>
              </a:pathLst>
            </a:custGeom>
            <a:solidFill>
              <a:srgbClr val="EBAB8F"/>
            </a:solidFill>
          </p:spPr>
        </p:sp>
        <p:sp>
          <p:nvSpPr>
            <p:cNvPr name="TextBox 4" id="4"/>
            <p:cNvSpPr txBox="true"/>
            <p:nvPr/>
          </p:nvSpPr>
          <p:spPr>
            <a:xfrm>
              <a:off x="0" y="-38100"/>
              <a:ext cx="3018936" cy="444500"/>
            </a:xfrm>
            <a:prstGeom prst="rect">
              <a:avLst/>
            </a:prstGeom>
          </p:spPr>
          <p:txBody>
            <a:bodyPr anchor="ctr" rtlCol="false" tIns="50800" lIns="50800" bIns="50800" rIns="50800"/>
            <a:lstStyle/>
            <a:p>
              <a:pPr algn="ctr">
                <a:lnSpc>
                  <a:spcPts val="2659"/>
                </a:lnSpc>
                <a:spcBef>
                  <a:spcPct val="0"/>
                </a:spcBef>
              </a:pPr>
            </a:p>
          </p:txBody>
        </p:sp>
      </p:grpSp>
      <p:grpSp>
        <p:nvGrpSpPr>
          <p:cNvPr name="Group 5" id="5"/>
          <p:cNvGrpSpPr/>
          <p:nvPr/>
        </p:nvGrpSpPr>
        <p:grpSpPr>
          <a:xfrm rot="0">
            <a:off x="7837937" y="2685002"/>
            <a:ext cx="2928677" cy="933450"/>
            <a:chOff x="0" y="0"/>
            <a:chExt cx="1275070" cy="406400"/>
          </a:xfrm>
        </p:grpSpPr>
        <p:sp>
          <p:nvSpPr>
            <p:cNvPr name="Freeform 6" id="6"/>
            <p:cNvSpPr/>
            <p:nvPr/>
          </p:nvSpPr>
          <p:spPr>
            <a:xfrm flipH="false" flipV="false" rot="0">
              <a:off x="0" y="0"/>
              <a:ext cx="1275070" cy="406400"/>
            </a:xfrm>
            <a:custGeom>
              <a:avLst/>
              <a:gdLst/>
              <a:ahLst/>
              <a:cxnLst/>
              <a:rect r="r" b="b" t="t" l="l"/>
              <a:pathLst>
                <a:path h="406400" w="1275070">
                  <a:moveTo>
                    <a:pt x="1071870" y="0"/>
                  </a:moveTo>
                  <a:cubicBezTo>
                    <a:pt x="1184095" y="0"/>
                    <a:pt x="1275070" y="90976"/>
                    <a:pt x="1275070" y="203200"/>
                  </a:cubicBezTo>
                  <a:cubicBezTo>
                    <a:pt x="1275070" y="315424"/>
                    <a:pt x="1184095" y="406400"/>
                    <a:pt x="1071870" y="406400"/>
                  </a:cubicBezTo>
                  <a:lnTo>
                    <a:pt x="203200" y="406400"/>
                  </a:lnTo>
                  <a:cubicBezTo>
                    <a:pt x="90976" y="406400"/>
                    <a:pt x="0" y="315424"/>
                    <a:pt x="0" y="203200"/>
                  </a:cubicBezTo>
                  <a:cubicBezTo>
                    <a:pt x="0" y="90976"/>
                    <a:pt x="90976" y="0"/>
                    <a:pt x="203200" y="0"/>
                  </a:cubicBezTo>
                  <a:close/>
                </a:path>
              </a:pathLst>
            </a:custGeom>
            <a:solidFill>
              <a:srgbClr val="EBAB8F"/>
            </a:solidFill>
          </p:spPr>
        </p:sp>
        <p:sp>
          <p:nvSpPr>
            <p:cNvPr name="TextBox 7" id="7"/>
            <p:cNvSpPr txBox="true"/>
            <p:nvPr/>
          </p:nvSpPr>
          <p:spPr>
            <a:xfrm>
              <a:off x="0" y="-38100"/>
              <a:ext cx="1275070" cy="444500"/>
            </a:xfrm>
            <a:prstGeom prst="rect">
              <a:avLst/>
            </a:prstGeom>
          </p:spPr>
          <p:txBody>
            <a:bodyPr anchor="ctr" rtlCol="false" tIns="50800" lIns="50800" bIns="50800" rIns="50800"/>
            <a:lstStyle/>
            <a:p>
              <a:pPr algn="ctr">
                <a:lnSpc>
                  <a:spcPts val="2659"/>
                </a:lnSpc>
                <a:spcBef>
                  <a:spcPct val="0"/>
                </a:spcBef>
              </a:pPr>
            </a:p>
          </p:txBody>
        </p:sp>
      </p:grpSp>
      <p:sp>
        <p:nvSpPr>
          <p:cNvPr name="Freeform 8" id="8"/>
          <p:cNvSpPr/>
          <p:nvPr/>
        </p:nvSpPr>
        <p:spPr>
          <a:xfrm flipH="false" flipV="false" rot="0">
            <a:off x="0" y="6668548"/>
            <a:ext cx="4123592" cy="3618452"/>
          </a:xfrm>
          <a:custGeom>
            <a:avLst/>
            <a:gdLst/>
            <a:ahLst/>
            <a:cxnLst/>
            <a:rect r="r" b="b" t="t" l="l"/>
            <a:pathLst>
              <a:path h="3618452" w="4123592">
                <a:moveTo>
                  <a:pt x="0" y="0"/>
                </a:moveTo>
                <a:lnTo>
                  <a:pt x="4123592" y="0"/>
                </a:lnTo>
                <a:lnTo>
                  <a:pt x="4123592" y="3618452"/>
                </a:lnTo>
                <a:lnTo>
                  <a:pt x="0" y="36184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true" flipV="true" rot="0">
            <a:off x="14164408" y="0"/>
            <a:ext cx="4123592" cy="3618452"/>
          </a:xfrm>
          <a:custGeom>
            <a:avLst/>
            <a:gdLst/>
            <a:ahLst/>
            <a:cxnLst/>
            <a:rect r="r" b="b" t="t" l="l"/>
            <a:pathLst>
              <a:path h="3618452" w="4123592">
                <a:moveTo>
                  <a:pt x="4123592" y="3618452"/>
                </a:moveTo>
                <a:lnTo>
                  <a:pt x="0" y="3618452"/>
                </a:lnTo>
                <a:lnTo>
                  <a:pt x="0" y="0"/>
                </a:lnTo>
                <a:lnTo>
                  <a:pt x="4123592" y="0"/>
                </a:lnTo>
                <a:lnTo>
                  <a:pt x="4123592" y="361845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14483928" y="6916897"/>
            <a:ext cx="4939627" cy="3618277"/>
          </a:xfrm>
          <a:custGeom>
            <a:avLst/>
            <a:gdLst/>
            <a:ahLst/>
            <a:cxnLst/>
            <a:rect r="r" b="b" t="t" l="l"/>
            <a:pathLst>
              <a:path h="3618277" w="4939627">
                <a:moveTo>
                  <a:pt x="0" y="0"/>
                </a:moveTo>
                <a:lnTo>
                  <a:pt x="4939627" y="0"/>
                </a:lnTo>
                <a:lnTo>
                  <a:pt x="4939627" y="3618277"/>
                </a:lnTo>
                <a:lnTo>
                  <a:pt x="0" y="361827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1530375" y="-1504602"/>
            <a:ext cx="4125113" cy="4114800"/>
          </a:xfrm>
          <a:custGeom>
            <a:avLst/>
            <a:gdLst/>
            <a:ahLst/>
            <a:cxnLst/>
            <a:rect r="r" b="b" t="t" l="l"/>
            <a:pathLst>
              <a:path h="4114800" w="4125113">
                <a:moveTo>
                  <a:pt x="0" y="0"/>
                </a:moveTo>
                <a:lnTo>
                  <a:pt x="4125112" y="0"/>
                </a:lnTo>
                <a:lnTo>
                  <a:pt x="4125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2" id="12"/>
          <p:cNvSpPr/>
          <p:nvPr/>
        </p:nvSpPr>
        <p:spPr>
          <a:xfrm flipH="false" flipV="false" rot="0">
            <a:off x="-734861" y="3907196"/>
            <a:ext cx="1469721" cy="1635295"/>
          </a:xfrm>
          <a:custGeom>
            <a:avLst/>
            <a:gdLst/>
            <a:ahLst/>
            <a:cxnLst/>
            <a:rect r="r" b="b" t="t" l="l"/>
            <a:pathLst>
              <a:path h="1635295" w="1469721">
                <a:moveTo>
                  <a:pt x="0" y="0"/>
                </a:moveTo>
                <a:lnTo>
                  <a:pt x="1469722" y="0"/>
                </a:lnTo>
                <a:lnTo>
                  <a:pt x="1469722" y="1635294"/>
                </a:lnTo>
                <a:lnTo>
                  <a:pt x="0" y="16352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3" id="13"/>
          <p:cNvSpPr/>
          <p:nvPr/>
        </p:nvSpPr>
        <p:spPr>
          <a:xfrm flipH="false" flipV="false" rot="0">
            <a:off x="17566998" y="5143500"/>
            <a:ext cx="1442003" cy="1604454"/>
          </a:xfrm>
          <a:custGeom>
            <a:avLst/>
            <a:gdLst/>
            <a:ahLst/>
            <a:cxnLst/>
            <a:rect r="r" b="b" t="t" l="l"/>
            <a:pathLst>
              <a:path h="1604454" w="1442003">
                <a:moveTo>
                  <a:pt x="0" y="0"/>
                </a:moveTo>
                <a:lnTo>
                  <a:pt x="1442004" y="0"/>
                </a:lnTo>
                <a:lnTo>
                  <a:pt x="1442004" y="1604454"/>
                </a:lnTo>
                <a:lnTo>
                  <a:pt x="0" y="160445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4" id="14"/>
          <p:cNvSpPr/>
          <p:nvPr/>
        </p:nvSpPr>
        <p:spPr>
          <a:xfrm flipH="false" flipV="false" rot="0">
            <a:off x="3613484" y="-908945"/>
            <a:ext cx="2616251" cy="2669644"/>
          </a:xfrm>
          <a:custGeom>
            <a:avLst/>
            <a:gdLst/>
            <a:ahLst/>
            <a:cxnLst/>
            <a:rect r="r" b="b" t="t" l="l"/>
            <a:pathLst>
              <a:path h="2669644" w="2616251">
                <a:moveTo>
                  <a:pt x="0" y="0"/>
                </a:moveTo>
                <a:lnTo>
                  <a:pt x="2616250" y="0"/>
                </a:lnTo>
                <a:lnTo>
                  <a:pt x="2616250" y="2669644"/>
                </a:lnTo>
                <a:lnTo>
                  <a:pt x="0" y="266964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sp>
        <p:nvSpPr>
          <p:cNvPr name="TextBox 15" id="15"/>
          <p:cNvSpPr txBox="true"/>
          <p:nvPr/>
        </p:nvSpPr>
        <p:spPr>
          <a:xfrm rot="0">
            <a:off x="4440144" y="4485345"/>
            <a:ext cx="9724264" cy="1028701"/>
          </a:xfrm>
          <a:prstGeom prst="rect">
            <a:avLst/>
          </a:prstGeom>
        </p:spPr>
        <p:txBody>
          <a:bodyPr anchor="t" rtlCol="false" tIns="0" lIns="0" bIns="0" rIns="0">
            <a:spAutoFit/>
          </a:bodyPr>
          <a:lstStyle/>
          <a:p>
            <a:pPr algn="ctr">
              <a:lnSpc>
                <a:spcPts val="8399"/>
              </a:lnSpc>
              <a:spcBef>
                <a:spcPct val="0"/>
              </a:spcBef>
            </a:pPr>
            <a:r>
              <a:rPr lang="en-US" b="true" sz="5999">
                <a:solidFill>
                  <a:srgbClr val="A6574D"/>
                </a:solidFill>
                <a:latin typeface="Solway Bold"/>
                <a:ea typeface="Solway Bold"/>
                <a:cs typeface="Solway Bold"/>
                <a:sym typeface="Solway Bold"/>
              </a:rPr>
              <a:t>559, “NO TE DÉ TEMOR”</a:t>
            </a:r>
          </a:p>
        </p:txBody>
      </p:sp>
      <p:sp>
        <p:nvSpPr>
          <p:cNvPr name="TextBox 16" id="16"/>
          <p:cNvSpPr txBox="true"/>
          <p:nvPr/>
        </p:nvSpPr>
        <p:spPr>
          <a:xfrm rot="0">
            <a:off x="7837937" y="2836703"/>
            <a:ext cx="2928677" cy="563349"/>
          </a:xfrm>
          <a:prstGeom prst="rect">
            <a:avLst/>
          </a:prstGeom>
        </p:spPr>
        <p:txBody>
          <a:bodyPr anchor="t" rtlCol="false" tIns="0" lIns="0" bIns="0" rIns="0">
            <a:spAutoFit/>
          </a:bodyPr>
          <a:lstStyle/>
          <a:p>
            <a:pPr algn="ctr">
              <a:lnSpc>
                <a:spcPts val="4649"/>
              </a:lnSpc>
              <a:spcBef>
                <a:spcPct val="0"/>
              </a:spcBef>
            </a:pPr>
            <a:r>
              <a:rPr lang="en-US" b="true" sz="3320">
                <a:solidFill>
                  <a:srgbClr val="36130F"/>
                </a:solidFill>
                <a:latin typeface="Open Sauce Bold"/>
                <a:ea typeface="Open Sauce Bold"/>
                <a:cs typeface="Open Sauce Bold"/>
                <a:sym typeface="Open Sauce Bold"/>
              </a:rPr>
              <a:t>Himno Final</a:t>
            </a:r>
          </a:p>
        </p:txBody>
      </p:sp>
      <p:sp>
        <p:nvSpPr>
          <p:cNvPr name="TextBox 17" id="17"/>
          <p:cNvSpPr txBox="true"/>
          <p:nvPr/>
        </p:nvSpPr>
        <p:spPr>
          <a:xfrm rot="0">
            <a:off x="6011868" y="7741379"/>
            <a:ext cx="6264264" cy="710831"/>
          </a:xfrm>
          <a:prstGeom prst="rect">
            <a:avLst/>
          </a:prstGeom>
        </p:spPr>
        <p:txBody>
          <a:bodyPr anchor="t" rtlCol="false" tIns="0" lIns="0" bIns="0" rIns="0">
            <a:spAutoFit/>
          </a:bodyPr>
          <a:lstStyle/>
          <a:p>
            <a:pPr algn="ctr">
              <a:lnSpc>
                <a:spcPts val="5851"/>
              </a:lnSpc>
              <a:spcBef>
                <a:spcPct val="0"/>
              </a:spcBef>
            </a:pPr>
            <a:r>
              <a:rPr lang="en-US" b="true" sz="4179">
                <a:solidFill>
                  <a:srgbClr val="36130F"/>
                </a:solidFill>
                <a:latin typeface="Open Sauce Bold"/>
                <a:ea typeface="Open Sauce Bold"/>
                <a:cs typeface="Open Sauce Bold"/>
                <a:sym typeface="Open Sauce Bold"/>
              </a:rPr>
              <a:t>ORACION FINAL</a:t>
            </a:r>
          </a:p>
        </p:txBody>
      </p:sp>
      <p:sp>
        <p:nvSpPr>
          <p:cNvPr name="TextBox 18" id="18"/>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sp>
        <p:nvSpPr>
          <p:cNvPr name="Freeform 2" id="2"/>
          <p:cNvSpPr/>
          <p:nvPr/>
        </p:nvSpPr>
        <p:spPr>
          <a:xfrm flipH="false" flipV="true" rot="0">
            <a:off x="-931031" y="0"/>
            <a:ext cx="4123592" cy="3618452"/>
          </a:xfrm>
          <a:custGeom>
            <a:avLst/>
            <a:gdLst/>
            <a:ahLst/>
            <a:cxnLst/>
            <a:rect r="r" b="b" t="t" l="l"/>
            <a:pathLst>
              <a:path h="3618452" w="4123592">
                <a:moveTo>
                  <a:pt x="0" y="3618452"/>
                </a:moveTo>
                <a:lnTo>
                  <a:pt x="4123592" y="3618452"/>
                </a:lnTo>
                <a:lnTo>
                  <a:pt x="4123592" y="0"/>
                </a:lnTo>
                <a:lnTo>
                  <a:pt x="0" y="0"/>
                </a:lnTo>
                <a:lnTo>
                  <a:pt x="0" y="361845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5095439" y="6702288"/>
            <a:ext cx="4123592" cy="3618452"/>
          </a:xfrm>
          <a:custGeom>
            <a:avLst/>
            <a:gdLst/>
            <a:ahLst/>
            <a:cxnLst/>
            <a:rect r="r" b="b" t="t" l="l"/>
            <a:pathLst>
              <a:path h="3618452" w="4123592">
                <a:moveTo>
                  <a:pt x="4123592" y="0"/>
                </a:moveTo>
                <a:lnTo>
                  <a:pt x="0" y="0"/>
                </a:lnTo>
                <a:lnTo>
                  <a:pt x="0" y="3618452"/>
                </a:lnTo>
                <a:lnTo>
                  <a:pt x="4123592" y="3618452"/>
                </a:lnTo>
                <a:lnTo>
                  <a:pt x="412359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3192561" y="2422648"/>
            <a:ext cx="11902878" cy="1459140"/>
          </a:xfrm>
          <a:prstGeom prst="rect">
            <a:avLst/>
          </a:prstGeom>
        </p:spPr>
        <p:txBody>
          <a:bodyPr anchor="t" rtlCol="false" tIns="0" lIns="0" bIns="0" rIns="0">
            <a:spAutoFit/>
          </a:bodyPr>
          <a:lstStyle/>
          <a:p>
            <a:pPr algn="ctr">
              <a:lnSpc>
                <a:spcPts val="11974"/>
              </a:lnSpc>
              <a:spcBef>
                <a:spcPct val="0"/>
              </a:spcBef>
            </a:pPr>
            <a:r>
              <a:rPr lang="en-US" b="true" sz="8553">
                <a:solidFill>
                  <a:srgbClr val="A6574D"/>
                </a:solidFill>
                <a:latin typeface="Solway Bold"/>
                <a:ea typeface="Solway Bold"/>
                <a:cs typeface="Solway Bold"/>
                <a:sym typeface="Solway Bold"/>
              </a:rPr>
              <a:t>INTRODUCCION</a:t>
            </a:r>
          </a:p>
        </p:txBody>
      </p:sp>
      <p:sp>
        <p:nvSpPr>
          <p:cNvPr name="TextBox 5" id="5"/>
          <p:cNvSpPr txBox="true"/>
          <p:nvPr/>
        </p:nvSpPr>
        <p:spPr>
          <a:xfrm rot="0">
            <a:off x="2916024" y="4414346"/>
            <a:ext cx="12455953" cy="3692525"/>
          </a:xfrm>
          <a:prstGeom prst="rect">
            <a:avLst/>
          </a:prstGeom>
        </p:spPr>
        <p:txBody>
          <a:bodyPr anchor="t" rtlCol="false" tIns="0" lIns="0" bIns="0" rIns="0">
            <a:spAutoFit/>
          </a:bodyPr>
          <a:lstStyle/>
          <a:p>
            <a:pPr algn="ctr">
              <a:lnSpc>
                <a:spcPts val="4900"/>
              </a:lnSpc>
              <a:spcBef>
                <a:spcPct val="0"/>
              </a:spcBef>
            </a:pPr>
            <a:r>
              <a:rPr lang="en-US" sz="3500">
                <a:solidFill>
                  <a:srgbClr val="36130F"/>
                </a:solidFill>
                <a:latin typeface="Open Sauce"/>
                <a:ea typeface="Open Sauce"/>
                <a:cs typeface="Open Sauce"/>
                <a:sym typeface="Open Sauce"/>
              </a:rPr>
              <a:t>La misión de Pabl</a:t>
            </a:r>
            <a:r>
              <a:rPr lang="en-US" sz="3500">
                <a:solidFill>
                  <a:srgbClr val="36130F"/>
                </a:solidFill>
                <a:latin typeface="Open Sauce"/>
                <a:ea typeface="Open Sauce"/>
                <a:cs typeface="Open Sauce"/>
                <a:sym typeface="Open Sauce"/>
              </a:rPr>
              <a:t>o no fue improvisada. Cada ciudad, cada paso, cada palabra, respondía a una dirección divina. En el programa de hoy, en vez de repasar lugares o revivir momentos históricos veremos el modelo evangelizador de Pablo, un hombre guiado por el Espíritu que se adaptó a cada contexto sin alterar el contenido del mensaje.</a:t>
            </a:r>
          </a:p>
        </p:txBody>
      </p:sp>
      <p:sp>
        <p:nvSpPr>
          <p:cNvPr name="Freeform 6" id="6"/>
          <p:cNvSpPr/>
          <p:nvPr/>
        </p:nvSpPr>
        <p:spPr>
          <a:xfrm flipH="false" flipV="false" rot="0">
            <a:off x="16979875" y="3233168"/>
            <a:ext cx="2616251" cy="2669644"/>
          </a:xfrm>
          <a:custGeom>
            <a:avLst/>
            <a:gdLst/>
            <a:ahLst/>
            <a:cxnLst/>
            <a:rect r="r" b="b" t="t" l="l"/>
            <a:pathLst>
              <a:path h="2669644" w="2616251">
                <a:moveTo>
                  <a:pt x="0" y="0"/>
                </a:moveTo>
                <a:lnTo>
                  <a:pt x="2616250" y="0"/>
                </a:lnTo>
                <a:lnTo>
                  <a:pt x="2616250" y="2669644"/>
                </a:lnTo>
                <a:lnTo>
                  <a:pt x="0" y="26696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7" id="7"/>
          <p:cNvSpPr/>
          <p:nvPr/>
        </p:nvSpPr>
        <p:spPr>
          <a:xfrm flipH="false" flipV="false" rot="0">
            <a:off x="-734861" y="5652485"/>
            <a:ext cx="1469721" cy="1635295"/>
          </a:xfrm>
          <a:custGeom>
            <a:avLst/>
            <a:gdLst/>
            <a:ahLst/>
            <a:cxnLst/>
            <a:rect r="r" b="b" t="t" l="l"/>
            <a:pathLst>
              <a:path h="1635295" w="1469721">
                <a:moveTo>
                  <a:pt x="0" y="0"/>
                </a:moveTo>
                <a:lnTo>
                  <a:pt x="1469722" y="0"/>
                </a:lnTo>
                <a:lnTo>
                  <a:pt x="1469722" y="1635295"/>
                </a:lnTo>
                <a:lnTo>
                  <a:pt x="0" y="16352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1734953" y="7857405"/>
            <a:ext cx="4939627" cy="3618277"/>
          </a:xfrm>
          <a:custGeom>
            <a:avLst/>
            <a:gdLst/>
            <a:ahLst/>
            <a:cxnLst/>
            <a:rect r="r" b="b" t="t" l="l"/>
            <a:pathLst>
              <a:path h="3618277" w="4939627">
                <a:moveTo>
                  <a:pt x="0" y="0"/>
                </a:moveTo>
                <a:lnTo>
                  <a:pt x="4939627" y="0"/>
                </a:lnTo>
                <a:lnTo>
                  <a:pt x="4939627" y="3618277"/>
                </a:lnTo>
                <a:lnTo>
                  <a:pt x="0" y="361827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sp>
        <p:nvSpPr>
          <p:cNvPr name="Freeform 2" id="2"/>
          <p:cNvSpPr/>
          <p:nvPr/>
        </p:nvSpPr>
        <p:spPr>
          <a:xfrm flipH="false" flipV="true" rot="0">
            <a:off x="-931031" y="0"/>
            <a:ext cx="4123592" cy="3618452"/>
          </a:xfrm>
          <a:custGeom>
            <a:avLst/>
            <a:gdLst/>
            <a:ahLst/>
            <a:cxnLst/>
            <a:rect r="r" b="b" t="t" l="l"/>
            <a:pathLst>
              <a:path h="3618452" w="4123592">
                <a:moveTo>
                  <a:pt x="0" y="3618452"/>
                </a:moveTo>
                <a:lnTo>
                  <a:pt x="4123592" y="3618452"/>
                </a:lnTo>
                <a:lnTo>
                  <a:pt x="4123592" y="0"/>
                </a:lnTo>
                <a:lnTo>
                  <a:pt x="0" y="0"/>
                </a:lnTo>
                <a:lnTo>
                  <a:pt x="0" y="3618452"/>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5095439" y="6702288"/>
            <a:ext cx="4123592" cy="3618452"/>
          </a:xfrm>
          <a:custGeom>
            <a:avLst/>
            <a:gdLst/>
            <a:ahLst/>
            <a:cxnLst/>
            <a:rect r="r" b="b" t="t" l="l"/>
            <a:pathLst>
              <a:path h="3618452" w="4123592">
                <a:moveTo>
                  <a:pt x="4123592" y="0"/>
                </a:moveTo>
                <a:lnTo>
                  <a:pt x="0" y="0"/>
                </a:lnTo>
                <a:lnTo>
                  <a:pt x="0" y="3618452"/>
                </a:lnTo>
                <a:lnTo>
                  <a:pt x="4123592" y="3618452"/>
                </a:lnTo>
                <a:lnTo>
                  <a:pt x="4123592"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2916024" y="2335213"/>
            <a:ext cx="12455953" cy="5549900"/>
          </a:xfrm>
          <a:prstGeom prst="rect">
            <a:avLst/>
          </a:prstGeom>
        </p:spPr>
        <p:txBody>
          <a:bodyPr anchor="t" rtlCol="false" tIns="0" lIns="0" bIns="0" rIns="0">
            <a:spAutoFit/>
          </a:bodyPr>
          <a:lstStyle/>
          <a:p>
            <a:pPr algn="ctr">
              <a:lnSpc>
                <a:spcPts val="4900"/>
              </a:lnSpc>
              <a:spcBef>
                <a:spcPct val="0"/>
              </a:spcBef>
            </a:pPr>
            <a:r>
              <a:rPr lang="en-US" sz="3500">
                <a:solidFill>
                  <a:srgbClr val="36130F"/>
                </a:solidFill>
                <a:latin typeface="Open Sauce"/>
                <a:ea typeface="Open Sauce"/>
                <a:cs typeface="Open Sauce"/>
                <a:sym typeface="Open Sauce"/>
              </a:rPr>
              <a:t>Hoy recorreremos seis ciudades, seis momentos clave donde Pabl</a:t>
            </a:r>
            <a:r>
              <a:rPr lang="en-US" sz="3500">
                <a:solidFill>
                  <a:srgbClr val="36130F"/>
                </a:solidFill>
                <a:latin typeface="Open Sauce"/>
                <a:ea typeface="Open Sauce"/>
                <a:cs typeface="Open Sauce"/>
                <a:sym typeface="Open Sauce"/>
              </a:rPr>
              <a:t>o, junto a sus compañeros, decidió presentar a Cristo en medio de sinagogas cerradas, cárceles oscuras, plazas filosóficas y calles corruptas. En cada diálogo veremos no solo a un apóstol valiente, sino a un siervo sensible, estratégico y lleno del Espíritu. Si el programa de hoy te motiva a salir a predicar a Jesús y a contextualizar el mensaje de salvación a tu comunidad, estaremos cumpliendo nuestro principal objetivo. </a:t>
            </a:r>
          </a:p>
        </p:txBody>
      </p:sp>
      <p:sp>
        <p:nvSpPr>
          <p:cNvPr name="Freeform 5" id="5"/>
          <p:cNvSpPr/>
          <p:nvPr/>
        </p:nvSpPr>
        <p:spPr>
          <a:xfrm flipH="false" flipV="false" rot="0">
            <a:off x="16979875" y="3233168"/>
            <a:ext cx="2616251" cy="2669644"/>
          </a:xfrm>
          <a:custGeom>
            <a:avLst/>
            <a:gdLst/>
            <a:ahLst/>
            <a:cxnLst/>
            <a:rect r="r" b="b" t="t" l="l"/>
            <a:pathLst>
              <a:path h="2669644" w="2616251">
                <a:moveTo>
                  <a:pt x="0" y="0"/>
                </a:moveTo>
                <a:lnTo>
                  <a:pt x="2616250" y="0"/>
                </a:lnTo>
                <a:lnTo>
                  <a:pt x="2616250" y="2669644"/>
                </a:lnTo>
                <a:lnTo>
                  <a:pt x="0" y="26696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Freeform 6" id="6"/>
          <p:cNvSpPr/>
          <p:nvPr/>
        </p:nvSpPr>
        <p:spPr>
          <a:xfrm flipH="false" flipV="false" rot="0">
            <a:off x="-734861" y="5652485"/>
            <a:ext cx="1469721" cy="1635295"/>
          </a:xfrm>
          <a:custGeom>
            <a:avLst/>
            <a:gdLst/>
            <a:ahLst/>
            <a:cxnLst/>
            <a:rect r="r" b="b" t="t" l="l"/>
            <a:pathLst>
              <a:path h="1635295" w="1469721">
                <a:moveTo>
                  <a:pt x="0" y="0"/>
                </a:moveTo>
                <a:lnTo>
                  <a:pt x="1469722" y="0"/>
                </a:lnTo>
                <a:lnTo>
                  <a:pt x="1469722" y="1635295"/>
                </a:lnTo>
                <a:lnTo>
                  <a:pt x="0" y="163529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1734953" y="7857405"/>
            <a:ext cx="4939627" cy="3618277"/>
          </a:xfrm>
          <a:custGeom>
            <a:avLst/>
            <a:gdLst/>
            <a:ahLst/>
            <a:cxnLst/>
            <a:rect r="r" b="b" t="t" l="l"/>
            <a:pathLst>
              <a:path h="3618277" w="4939627">
                <a:moveTo>
                  <a:pt x="0" y="0"/>
                </a:moveTo>
                <a:lnTo>
                  <a:pt x="4939627" y="0"/>
                </a:lnTo>
                <a:lnTo>
                  <a:pt x="4939627" y="3618277"/>
                </a:lnTo>
                <a:lnTo>
                  <a:pt x="0" y="3618277"/>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8" id="8"/>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sp>
        <p:nvSpPr>
          <p:cNvPr name="Freeform 2" id="2"/>
          <p:cNvSpPr/>
          <p:nvPr/>
        </p:nvSpPr>
        <p:spPr>
          <a:xfrm flipH="false" flipV="false" rot="0">
            <a:off x="9144000" y="7868002"/>
            <a:ext cx="4939627" cy="3618277"/>
          </a:xfrm>
          <a:custGeom>
            <a:avLst/>
            <a:gdLst/>
            <a:ahLst/>
            <a:cxnLst/>
            <a:rect r="r" b="b" t="t" l="l"/>
            <a:pathLst>
              <a:path h="3618277" w="4939627">
                <a:moveTo>
                  <a:pt x="0" y="0"/>
                </a:moveTo>
                <a:lnTo>
                  <a:pt x="4939627" y="0"/>
                </a:lnTo>
                <a:lnTo>
                  <a:pt x="4939627" y="3618276"/>
                </a:lnTo>
                <a:lnTo>
                  <a:pt x="0" y="36182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894766" y="-38612"/>
            <a:ext cx="7393234" cy="10325612"/>
            <a:chOff x="0" y="0"/>
            <a:chExt cx="1145405" cy="1599707"/>
          </a:xfrm>
        </p:grpSpPr>
        <p:sp>
          <p:nvSpPr>
            <p:cNvPr name="Freeform 4" id="4"/>
            <p:cNvSpPr/>
            <p:nvPr/>
          </p:nvSpPr>
          <p:spPr>
            <a:xfrm flipH="false" flipV="false" rot="0">
              <a:off x="0" y="0"/>
              <a:ext cx="1145405" cy="1599707"/>
            </a:xfrm>
            <a:custGeom>
              <a:avLst/>
              <a:gdLst/>
              <a:ahLst/>
              <a:cxnLst/>
              <a:rect r="r" b="b" t="t" l="l"/>
              <a:pathLst>
                <a:path h="1599707" w="1145405">
                  <a:moveTo>
                    <a:pt x="0" y="0"/>
                  </a:moveTo>
                  <a:lnTo>
                    <a:pt x="1145405" y="0"/>
                  </a:lnTo>
                  <a:lnTo>
                    <a:pt x="1145405" y="1599707"/>
                  </a:lnTo>
                  <a:lnTo>
                    <a:pt x="0" y="1599707"/>
                  </a:lnTo>
                  <a:close/>
                </a:path>
              </a:pathLst>
            </a:custGeom>
            <a:blipFill>
              <a:blip r:embed="rId4"/>
              <a:stretch>
                <a:fillRect l="-119237" t="0" r="-36811" b="0"/>
              </a:stretch>
            </a:blipFill>
          </p:spPr>
        </p:sp>
      </p:grpSp>
      <p:sp>
        <p:nvSpPr>
          <p:cNvPr name="Freeform 5" id="5"/>
          <p:cNvSpPr/>
          <p:nvPr/>
        </p:nvSpPr>
        <p:spPr>
          <a:xfrm flipH="false" flipV="false" rot="0">
            <a:off x="10479497" y="-908945"/>
            <a:ext cx="2616251" cy="2669644"/>
          </a:xfrm>
          <a:custGeom>
            <a:avLst/>
            <a:gdLst/>
            <a:ahLst/>
            <a:cxnLst/>
            <a:rect r="r" b="b" t="t" l="l"/>
            <a:pathLst>
              <a:path h="2669644" w="2616251">
                <a:moveTo>
                  <a:pt x="0" y="0"/>
                </a:moveTo>
                <a:lnTo>
                  <a:pt x="2616251" y="0"/>
                </a:lnTo>
                <a:lnTo>
                  <a:pt x="2616251" y="2669644"/>
                </a:lnTo>
                <a:lnTo>
                  <a:pt x="0" y="26696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a:ln cap="sq">
            <a:noFill/>
            <a:prstDash val="solid"/>
            <a:miter/>
          </a:ln>
        </p:spPr>
      </p:sp>
      <p:sp>
        <p:nvSpPr>
          <p:cNvPr name="TextBox 6" id="6"/>
          <p:cNvSpPr txBox="true"/>
          <p:nvPr/>
        </p:nvSpPr>
        <p:spPr>
          <a:xfrm rot="0">
            <a:off x="1028700" y="787400"/>
            <a:ext cx="9202371" cy="8645525"/>
          </a:xfrm>
          <a:prstGeom prst="rect">
            <a:avLst/>
          </a:prstGeom>
        </p:spPr>
        <p:txBody>
          <a:bodyPr anchor="t" rtlCol="false" tIns="0" lIns="0" bIns="0" rIns="0">
            <a:spAutoFit/>
          </a:bodyPr>
          <a:lstStyle/>
          <a:p>
            <a:pPr algn="l">
              <a:lnSpc>
                <a:spcPts val="4900"/>
              </a:lnSpc>
              <a:spcBef>
                <a:spcPct val="0"/>
              </a:spcBef>
            </a:pPr>
            <a:r>
              <a:rPr lang="en-US" sz="3500">
                <a:solidFill>
                  <a:srgbClr val="36130F"/>
                </a:solidFill>
                <a:latin typeface="Open Sauce"/>
                <a:ea typeface="Open Sauce"/>
                <a:cs typeface="Open Sauce"/>
                <a:sym typeface="Open Sauce"/>
              </a:rPr>
              <a:t>Pablo y Bernabé, dos entregados misioneros, se detuvier</a:t>
            </a:r>
            <a:r>
              <a:rPr lang="en-US" sz="3500">
                <a:solidFill>
                  <a:srgbClr val="36130F"/>
                </a:solidFill>
                <a:latin typeface="Open Sauce"/>
                <a:ea typeface="Open Sauce"/>
                <a:cs typeface="Open Sauce"/>
                <a:sym typeface="Open Sauce"/>
              </a:rPr>
              <a:t>on ante las puertas de Antioquía de Pisidia. Bernabé, recordando experiencias pasadas, cuestionó si debían comenzar de nuevo por la sinagoga. Sin embargo, Pablo le respondió con una calma inquebrantable, explicando que era necesario anunciar la palabra de Dios primero a los judíos, antes de dirigirse a los gentiles en caso de rechazo. Con la promesa del perdón de los pecados como estandarte, ambos entraron en la ciudad confiando en que el Espíritu Santo les daría valor.</a:t>
            </a:r>
          </a:p>
        </p:txBody>
      </p:sp>
      <p:sp>
        <p:nvSpPr>
          <p:cNvPr name="TextBox 7" id="7"/>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sp>
        <p:nvSpPr>
          <p:cNvPr name="TextBox 2" id="2"/>
          <p:cNvSpPr txBox="true"/>
          <p:nvPr/>
        </p:nvSpPr>
        <p:spPr>
          <a:xfrm rot="0">
            <a:off x="2679414" y="2641567"/>
            <a:ext cx="12929172" cy="1459140"/>
          </a:xfrm>
          <a:prstGeom prst="rect">
            <a:avLst/>
          </a:prstGeom>
        </p:spPr>
        <p:txBody>
          <a:bodyPr anchor="t" rtlCol="false" tIns="0" lIns="0" bIns="0" rIns="0">
            <a:spAutoFit/>
          </a:bodyPr>
          <a:lstStyle/>
          <a:p>
            <a:pPr algn="ctr">
              <a:lnSpc>
                <a:spcPts val="11974"/>
              </a:lnSpc>
              <a:spcBef>
                <a:spcPct val="0"/>
              </a:spcBef>
            </a:pPr>
            <a:r>
              <a:rPr lang="en-US" b="true" sz="8553">
                <a:solidFill>
                  <a:srgbClr val="36130F"/>
                </a:solidFill>
                <a:latin typeface="Solway Bold"/>
                <a:ea typeface="Solway Bold"/>
                <a:cs typeface="Solway Bold"/>
                <a:sym typeface="Solway Bold"/>
              </a:rPr>
              <a:t>HIMNO INICIAL</a:t>
            </a:r>
          </a:p>
        </p:txBody>
      </p:sp>
      <p:sp>
        <p:nvSpPr>
          <p:cNvPr name="Freeform 3" id="3"/>
          <p:cNvSpPr/>
          <p:nvPr/>
        </p:nvSpPr>
        <p:spPr>
          <a:xfrm flipH="false" flipV="false" rot="0">
            <a:off x="15371976" y="7449162"/>
            <a:ext cx="4939627" cy="3618277"/>
          </a:xfrm>
          <a:custGeom>
            <a:avLst/>
            <a:gdLst/>
            <a:ahLst/>
            <a:cxnLst/>
            <a:rect r="r" b="b" t="t" l="l"/>
            <a:pathLst>
              <a:path h="3618277" w="4939627">
                <a:moveTo>
                  <a:pt x="0" y="0"/>
                </a:moveTo>
                <a:lnTo>
                  <a:pt x="4939627" y="0"/>
                </a:lnTo>
                <a:lnTo>
                  <a:pt x="4939627" y="3618276"/>
                </a:lnTo>
                <a:lnTo>
                  <a:pt x="0" y="36182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0">
            <a:off x="15095439" y="0"/>
            <a:ext cx="4123592" cy="3618452"/>
          </a:xfrm>
          <a:custGeom>
            <a:avLst/>
            <a:gdLst/>
            <a:ahLst/>
            <a:cxnLst/>
            <a:rect r="r" b="b" t="t" l="l"/>
            <a:pathLst>
              <a:path h="3618452" w="4123592">
                <a:moveTo>
                  <a:pt x="4123592" y="3618452"/>
                </a:moveTo>
                <a:lnTo>
                  <a:pt x="0" y="3618452"/>
                </a:lnTo>
                <a:lnTo>
                  <a:pt x="0" y="0"/>
                </a:lnTo>
                <a:lnTo>
                  <a:pt x="4123592" y="0"/>
                </a:lnTo>
                <a:lnTo>
                  <a:pt x="4123592" y="361845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6668548"/>
            <a:ext cx="4123592" cy="3618452"/>
          </a:xfrm>
          <a:custGeom>
            <a:avLst/>
            <a:gdLst/>
            <a:ahLst/>
            <a:cxnLst/>
            <a:rect r="r" b="b" t="t" l="l"/>
            <a:pathLst>
              <a:path h="3618452" w="4123592">
                <a:moveTo>
                  <a:pt x="0" y="0"/>
                </a:moveTo>
                <a:lnTo>
                  <a:pt x="4123592" y="0"/>
                </a:lnTo>
                <a:lnTo>
                  <a:pt x="4123592" y="3618452"/>
                </a:lnTo>
                <a:lnTo>
                  <a:pt x="0" y="36184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3625718" y="9432144"/>
            <a:ext cx="1469721" cy="1635295"/>
          </a:xfrm>
          <a:custGeom>
            <a:avLst/>
            <a:gdLst/>
            <a:ahLst/>
            <a:cxnLst/>
            <a:rect r="r" b="b" t="t" l="l"/>
            <a:pathLst>
              <a:path h="1635295" w="1469721">
                <a:moveTo>
                  <a:pt x="0" y="0"/>
                </a:moveTo>
                <a:lnTo>
                  <a:pt x="1469721" y="0"/>
                </a:lnTo>
                <a:lnTo>
                  <a:pt x="1469721" y="1635294"/>
                </a:lnTo>
                <a:lnTo>
                  <a:pt x="0" y="16352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3613484" y="-908945"/>
            <a:ext cx="2616251" cy="2669644"/>
          </a:xfrm>
          <a:custGeom>
            <a:avLst/>
            <a:gdLst/>
            <a:ahLst/>
            <a:cxnLst/>
            <a:rect r="r" b="b" t="t" l="l"/>
            <a:pathLst>
              <a:path h="2669644" w="2616251">
                <a:moveTo>
                  <a:pt x="0" y="0"/>
                </a:moveTo>
                <a:lnTo>
                  <a:pt x="2616250" y="0"/>
                </a:lnTo>
                <a:lnTo>
                  <a:pt x="2616250" y="2669644"/>
                </a:lnTo>
                <a:lnTo>
                  <a:pt x="0" y="26696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grpSp>
        <p:nvGrpSpPr>
          <p:cNvPr name="Group 8" id="8"/>
          <p:cNvGrpSpPr/>
          <p:nvPr/>
        </p:nvGrpSpPr>
        <p:grpSpPr>
          <a:xfrm rot="0">
            <a:off x="2916024" y="5143500"/>
            <a:ext cx="12455953" cy="892003"/>
            <a:chOff x="0" y="0"/>
            <a:chExt cx="5674983" cy="406400"/>
          </a:xfrm>
        </p:grpSpPr>
        <p:sp>
          <p:nvSpPr>
            <p:cNvPr name="Freeform 9" id="9"/>
            <p:cNvSpPr/>
            <p:nvPr/>
          </p:nvSpPr>
          <p:spPr>
            <a:xfrm flipH="false" flipV="false" rot="0">
              <a:off x="0" y="0"/>
              <a:ext cx="5674983" cy="406400"/>
            </a:xfrm>
            <a:custGeom>
              <a:avLst/>
              <a:gdLst/>
              <a:ahLst/>
              <a:cxnLst/>
              <a:rect r="r" b="b" t="t" l="l"/>
              <a:pathLst>
                <a:path h="406400" w="5674983">
                  <a:moveTo>
                    <a:pt x="5471783" y="0"/>
                  </a:moveTo>
                  <a:cubicBezTo>
                    <a:pt x="5584007" y="0"/>
                    <a:pt x="5674983" y="90976"/>
                    <a:pt x="5674983" y="203200"/>
                  </a:cubicBezTo>
                  <a:cubicBezTo>
                    <a:pt x="5674983" y="315424"/>
                    <a:pt x="5584007" y="406400"/>
                    <a:pt x="5471783" y="406400"/>
                  </a:cubicBezTo>
                  <a:lnTo>
                    <a:pt x="203200" y="406400"/>
                  </a:lnTo>
                  <a:cubicBezTo>
                    <a:pt x="90976" y="406400"/>
                    <a:pt x="0" y="315424"/>
                    <a:pt x="0" y="203200"/>
                  </a:cubicBezTo>
                  <a:cubicBezTo>
                    <a:pt x="0" y="90976"/>
                    <a:pt x="90976" y="0"/>
                    <a:pt x="203200" y="0"/>
                  </a:cubicBezTo>
                  <a:close/>
                </a:path>
              </a:pathLst>
            </a:custGeom>
            <a:solidFill>
              <a:srgbClr val="EBAB8F"/>
            </a:solidFill>
          </p:spPr>
        </p:sp>
        <p:sp>
          <p:nvSpPr>
            <p:cNvPr name="TextBox 10" id="10"/>
            <p:cNvSpPr txBox="true"/>
            <p:nvPr/>
          </p:nvSpPr>
          <p:spPr>
            <a:xfrm>
              <a:off x="0" y="-38100"/>
              <a:ext cx="5674983" cy="444500"/>
            </a:xfrm>
            <a:prstGeom prst="rect">
              <a:avLst/>
            </a:prstGeom>
          </p:spPr>
          <p:txBody>
            <a:bodyPr anchor="ctr" rtlCol="false" tIns="50800" lIns="50800" bIns="50800" rIns="50800"/>
            <a:lstStyle/>
            <a:p>
              <a:pPr algn="ctr">
                <a:lnSpc>
                  <a:spcPts val="2659"/>
                </a:lnSpc>
                <a:spcBef>
                  <a:spcPct val="0"/>
                </a:spcBef>
              </a:pPr>
            </a:p>
          </p:txBody>
        </p:sp>
      </p:grpSp>
      <p:sp>
        <p:nvSpPr>
          <p:cNvPr name="Freeform 11" id="11"/>
          <p:cNvSpPr/>
          <p:nvPr/>
        </p:nvSpPr>
        <p:spPr>
          <a:xfrm flipH="false" flipV="false" rot="0">
            <a:off x="5965157" y="6429769"/>
            <a:ext cx="6357686" cy="3201962"/>
          </a:xfrm>
          <a:custGeom>
            <a:avLst/>
            <a:gdLst/>
            <a:ahLst/>
            <a:cxnLst/>
            <a:rect r="r" b="b" t="t" l="l"/>
            <a:pathLst>
              <a:path h="3201962" w="6357686">
                <a:moveTo>
                  <a:pt x="0" y="0"/>
                </a:moveTo>
                <a:lnTo>
                  <a:pt x="6357686" y="0"/>
                </a:lnTo>
                <a:lnTo>
                  <a:pt x="6357686" y="3201962"/>
                </a:lnTo>
                <a:lnTo>
                  <a:pt x="0" y="3201962"/>
                </a:lnTo>
                <a:lnTo>
                  <a:pt x="0" y="0"/>
                </a:lnTo>
                <a:close/>
              </a:path>
            </a:pathLst>
          </a:custGeom>
          <a:blipFill>
            <a:blip r:embed="rId10"/>
            <a:stretch>
              <a:fillRect l="0" t="0" r="0" b="0"/>
            </a:stretch>
          </a:blipFill>
        </p:spPr>
      </p:sp>
      <p:sp>
        <p:nvSpPr>
          <p:cNvPr name="TextBox 12" id="12"/>
          <p:cNvSpPr txBox="true"/>
          <p:nvPr/>
        </p:nvSpPr>
        <p:spPr>
          <a:xfrm rot="0">
            <a:off x="3192561" y="5278562"/>
            <a:ext cx="11902878" cy="679450"/>
          </a:xfrm>
          <a:prstGeom prst="rect">
            <a:avLst/>
          </a:prstGeom>
        </p:spPr>
        <p:txBody>
          <a:bodyPr anchor="t" rtlCol="false" tIns="0" lIns="0" bIns="0" rIns="0">
            <a:spAutoFit/>
          </a:bodyPr>
          <a:lstStyle/>
          <a:p>
            <a:pPr algn="ctr">
              <a:lnSpc>
                <a:spcPts val="5599"/>
              </a:lnSpc>
              <a:spcBef>
                <a:spcPct val="0"/>
              </a:spcBef>
            </a:pPr>
            <a:r>
              <a:rPr lang="en-US" b="true" sz="3999">
                <a:solidFill>
                  <a:srgbClr val="36130F"/>
                </a:solidFill>
                <a:latin typeface="Open Sauce Bold"/>
                <a:ea typeface="Open Sauce Bold"/>
                <a:cs typeface="Open Sauce Bold"/>
                <a:sym typeface="Open Sauce Bold"/>
              </a:rPr>
              <a:t>himno # 568, “Hay lugar en la amplia viña”</a:t>
            </a:r>
          </a:p>
        </p:txBody>
      </p:sp>
      <p:sp>
        <p:nvSpPr>
          <p:cNvPr name="TextBox 13" id="13"/>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sp>
        <p:nvSpPr>
          <p:cNvPr name="Freeform 2" id="2"/>
          <p:cNvSpPr/>
          <p:nvPr/>
        </p:nvSpPr>
        <p:spPr>
          <a:xfrm flipH="false" flipV="false" rot="0">
            <a:off x="3522003" y="7868002"/>
            <a:ext cx="4939627" cy="3618277"/>
          </a:xfrm>
          <a:custGeom>
            <a:avLst/>
            <a:gdLst/>
            <a:ahLst/>
            <a:cxnLst/>
            <a:rect r="r" b="b" t="t" l="l"/>
            <a:pathLst>
              <a:path h="3618277" w="4939627">
                <a:moveTo>
                  <a:pt x="0" y="0"/>
                </a:moveTo>
                <a:lnTo>
                  <a:pt x="4939627" y="0"/>
                </a:lnTo>
                <a:lnTo>
                  <a:pt x="4939627" y="3618276"/>
                </a:lnTo>
                <a:lnTo>
                  <a:pt x="0" y="36182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true" rot="0">
            <a:off x="15910816" y="0"/>
            <a:ext cx="4123592" cy="3618452"/>
          </a:xfrm>
          <a:custGeom>
            <a:avLst/>
            <a:gdLst/>
            <a:ahLst/>
            <a:cxnLst/>
            <a:rect r="r" b="b" t="t" l="l"/>
            <a:pathLst>
              <a:path h="3618452" w="4123592">
                <a:moveTo>
                  <a:pt x="4123592" y="3618452"/>
                </a:moveTo>
                <a:lnTo>
                  <a:pt x="0" y="3618452"/>
                </a:lnTo>
                <a:lnTo>
                  <a:pt x="0" y="0"/>
                </a:lnTo>
                <a:lnTo>
                  <a:pt x="4123592" y="0"/>
                </a:lnTo>
                <a:lnTo>
                  <a:pt x="4123592" y="361845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3522003" y="1938229"/>
            <a:ext cx="12701773" cy="5549900"/>
          </a:xfrm>
          <a:prstGeom prst="rect">
            <a:avLst/>
          </a:prstGeom>
        </p:spPr>
        <p:txBody>
          <a:bodyPr anchor="t" rtlCol="false" tIns="0" lIns="0" bIns="0" rIns="0">
            <a:spAutoFit/>
          </a:bodyPr>
          <a:lstStyle/>
          <a:p>
            <a:pPr algn="l">
              <a:lnSpc>
                <a:spcPts val="4900"/>
              </a:lnSpc>
              <a:spcBef>
                <a:spcPct val="0"/>
              </a:spcBef>
            </a:pPr>
            <a:r>
              <a:rPr lang="en-US" sz="3500">
                <a:solidFill>
                  <a:srgbClr val="36130F"/>
                </a:solidFill>
                <a:latin typeface="Open Sauce"/>
                <a:ea typeface="Open Sauce"/>
                <a:cs typeface="Open Sauce"/>
                <a:sym typeface="Open Sauce"/>
              </a:rPr>
              <a:t>Más tarde, al acercarse a Iconio, la tensión era evidente. B</a:t>
            </a:r>
            <a:r>
              <a:rPr lang="en-US" sz="3500">
                <a:solidFill>
                  <a:srgbClr val="36130F"/>
                </a:solidFill>
                <a:latin typeface="Open Sauce"/>
                <a:ea typeface="Open Sauce"/>
                <a:cs typeface="Open Sauce"/>
                <a:sym typeface="Open Sauce"/>
              </a:rPr>
              <a:t>ernabé temía que se repitieran los celos y la persecución de Antioquía. Pablo, observando cómo la palabra se difundía a pesar de la división de la ciudad, le recordó que las señales y maravillas del Señor confirmaban su mensaje. Con decisión, reafirmaron su estrategia: predicarían primero a los suyos y luego buscarían los corazones sedientos fuera de los muros, convencidos de que nada detendría la proclamación de que Jesús vive.</a:t>
            </a:r>
          </a:p>
        </p:txBody>
      </p:sp>
      <p:sp>
        <p:nvSpPr>
          <p:cNvPr name="TextBox 5" id="5"/>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sp>
        <p:nvSpPr>
          <p:cNvPr name="TextBox 2" id="2"/>
          <p:cNvSpPr txBox="true"/>
          <p:nvPr/>
        </p:nvSpPr>
        <p:spPr>
          <a:xfrm rot="0">
            <a:off x="2679414" y="1347909"/>
            <a:ext cx="12929172" cy="1459140"/>
          </a:xfrm>
          <a:prstGeom prst="rect">
            <a:avLst/>
          </a:prstGeom>
        </p:spPr>
        <p:txBody>
          <a:bodyPr anchor="t" rtlCol="false" tIns="0" lIns="0" bIns="0" rIns="0">
            <a:spAutoFit/>
          </a:bodyPr>
          <a:lstStyle/>
          <a:p>
            <a:pPr algn="ctr">
              <a:lnSpc>
                <a:spcPts val="11974"/>
              </a:lnSpc>
              <a:spcBef>
                <a:spcPct val="0"/>
              </a:spcBef>
            </a:pPr>
            <a:r>
              <a:rPr lang="en-US" b="true" sz="8553">
                <a:solidFill>
                  <a:srgbClr val="36130F"/>
                </a:solidFill>
                <a:latin typeface="Solway Bold"/>
                <a:ea typeface="Solway Bold"/>
                <a:cs typeface="Solway Bold"/>
                <a:sym typeface="Solway Bold"/>
              </a:rPr>
              <a:t>LECTURA BIBLICA</a:t>
            </a:r>
          </a:p>
        </p:txBody>
      </p:sp>
      <p:sp>
        <p:nvSpPr>
          <p:cNvPr name="TextBox 3" id="3"/>
          <p:cNvSpPr txBox="true"/>
          <p:nvPr/>
        </p:nvSpPr>
        <p:spPr>
          <a:xfrm rot="0">
            <a:off x="3192561" y="2422648"/>
            <a:ext cx="11902878" cy="1459140"/>
          </a:xfrm>
          <a:prstGeom prst="rect">
            <a:avLst/>
          </a:prstGeom>
        </p:spPr>
        <p:txBody>
          <a:bodyPr anchor="t" rtlCol="false" tIns="0" lIns="0" bIns="0" rIns="0">
            <a:spAutoFit/>
          </a:bodyPr>
          <a:lstStyle/>
          <a:p>
            <a:pPr algn="ctr">
              <a:lnSpc>
                <a:spcPts val="11974"/>
              </a:lnSpc>
              <a:spcBef>
                <a:spcPct val="0"/>
              </a:spcBef>
            </a:pPr>
            <a:r>
              <a:rPr lang="en-US" b="true" sz="8553">
                <a:solidFill>
                  <a:srgbClr val="A6574D"/>
                </a:solidFill>
                <a:latin typeface="Solway Bold"/>
                <a:ea typeface="Solway Bold"/>
                <a:cs typeface="Solway Bold"/>
                <a:sym typeface="Solway Bold"/>
              </a:rPr>
              <a:t>Y ORACION</a:t>
            </a:r>
          </a:p>
        </p:txBody>
      </p:sp>
      <p:sp>
        <p:nvSpPr>
          <p:cNvPr name="TextBox 4" id="4"/>
          <p:cNvSpPr txBox="true"/>
          <p:nvPr/>
        </p:nvSpPr>
        <p:spPr>
          <a:xfrm rot="0">
            <a:off x="2916024" y="4414346"/>
            <a:ext cx="12455953" cy="1835150"/>
          </a:xfrm>
          <a:prstGeom prst="rect">
            <a:avLst/>
          </a:prstGeom>
        </p:spPr>
        <p:txBody>
          <a:bodyPr anchor="t" rtlCol="false" tIns="0" lIns="0" bIns="0" rIns="0">
            <a:spAutoFit/>
          </a:bodyPr>
          <a:lstStyle/>
          <a:p>
            <a:pPr algn="ctr">
              <a:lnSpc>
                <a:spcPts val="4900"/>
              </a:lnSpc>
              <a:spcBef>
                <a:spcPct val="0"/>
              </a:spcBef>
            </a:pPr>
            <a:r>
              <a:rPr lang="en-US" sz="3500">
                <a:solidFill>
                  <a:srgbClr val="36130F"/>
                </a:solidFill>
                <a:latin typeface="Open Sauce"/>
                <a:ea typeface="Open Sauce"/>
                <a:cs typeface="Open Sauce"/>
                <a:sym typeface="Open Sauce"/>
              </a:rPr>
              <a:t>«Ent</a:t>
            </a:r>
            <a:r>
              <a:rPr lang="en-US" sz="3500">
                <a:solidFill>
                  <a:srgbClr val="36130F"/>
                </a:solidFill>
                <a:latin typeface="Open Sauce"/>
                <a:ea typeface="Open Sauce"/>
                <a:cs typeface="Open Sauce"/>
                <a:sym typeface="Open Sauce"/>
              </a:rPr>
              <a:t>onces toda la multitud calló, y </a:t>
            </a:r>
            <a:r>
              <a:rPr lang="en-US" sz="3500">
                <a:solidFill>
                  <a:srgbClr val="36130F"/>
                </a:solidFill>
                <a:latin typeface="Open Sauce"/>
                <a:ea typeface="Open Sauce"/>
                <a:cs typeface="Open Sauce"/>
                <a:sym typeface="Open Sauce"/>
              </a:rPr>
              <a:t>oyeron a Bernabé y a Pablo, que contaban cuán grandes señales y maravillas había hecho Dios por medio de ellos entre los gentiles.»</a:t>
            </a:r>
          </a:p>
        </p:txBody>
      </p:sp>
      <p:sp>
        <p:nvSpPr>
          <p:cNvPr name="Freeform 5" id="5"/>
          <p:cNvSpPr/>
          <p:nvPr/>
        </p:nvSpPr>
        <p:spPr>
          <a:xfrm flipH="false" flipV="false" rot="0">
            <a:off x="15371976" y="7449162"/>
            <a:ext cx="4939627" cy="3618277"/>
          </a:xfrm>
          <a:custGeom>
            <a:avLst/>
            <a:gdLst/>
            <a:ahLst/>
            <a:cxnLst/>
            <a:rect r="r" b="b" t="t" l="l"/>
            <a:pathLst>
              <a:path h="3618277" w="4939627">
                <a:moveTo>
                  <a:pt x="0" y="0"/>
                </a:moveTo>
                <a:lnTo>
                  <a:pt x="4939627" y="0"/>
                </a:lnTo>
                <a:lnTo>
                  <a:pt x="4939627" y="3618276"/>
                </a:lnTo>
                <a:lnTo>
                  <a:pt x="0" y="36182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true" flipV="true" rot="0">
            <a:off x="15095439" y="0"/>
            <a:ext cx="4123592" cy="3618452"/>
          </a:xfrm>
          <a:custGeom>
            <a:avLst/>
            <a:gdLst/>
            <a:ahLst/>
            <a:cxnLst/>
            <a:rect r="r" b="b" t="t" l="l"/>
            <a:pathLst>
              <a:path h="3618452" w="4123592">
                <a:moveTo>
                  <a:pt x="4123592" y="3618452"/>
                </a:moveTo>
                <a:lnTo>
                  <a:pt x="0" y="3618452"/>
                </a:lnTo>
                <a:lnTo>
                  <a:pt x="0" y="0"/>
                </a:lnTo>
                <a:lnTo>
                  <a:pt x="4123592" y="0"/>
                </a:lnTo>
                <a:lnTo>
                  <a:pt x="4123592" y="361845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0" y="6668548"/>
            <a:ext cx="4123592" cy="3618452"/>
          </a:xfrm>
          <a:custGeom>
            <a:avLst/>
            <a:gdLst/>
            <a:ahLst/>
            <a:cxnLst/>
            <a:rect r="r" b="b" t="t" l="l"/>
            <a:pathLst>
              <a:path h="3618452" w="4123592">
                <a:moveTo>
                  <a:pt x="0" y="0"/>
                </a:moveTo>
                <a:lnTo>
                  <a:pt x="4123592" y="0"/>
                </a:lnTo>
                <a:lnTo>
                  <a:pt x="4123592" y="3618452"/>
                </a:lnTo>
                <a:lnTo>
                  <a:pt x="0" y="36184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1530375" y="-1504602"/>
            <a:ext cx="4125113" cy="4114800"/>
          </a:xfrm>
          <a:custGeom>
            <a:avLst/>
            <a:gdLst/>
            <a:ahLst/>
            <a:cxnLst/>
            <a:rect r="r" b="b" t="t" l="l"/>
            <a:pathLst>
              <a:path h="4114800" w="4125113">
                <a:moveTo>
                  <a:pt x="0" y="0"/>
                </a:moveTo>
                <a:lnTo>
                  <a:pt x="4125112" y="0"/>
                </a:lnTo>
                <a:lnTo>
                  <a:pt x="4125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13625718" y="9432144"/>
            <a:ext cx="1469721" cy="1635295"/>
          </a:xfrm>
          <a:custGeom>
            <a:avLst/>
            <a:gdLst/>
            <a:ahLst/>
            <a:cxnLst/>
            <a:rect r="r" b="b" t="t" l="l"/>
            <a:pathLst>
              <a:path h="1635295" w="1469721">
                <a:moveTo>
                  <a:pt x="0" y="0"/>
                </a:moveTo>
                <a:lnTo>
                  <a:pt x="1469721" y="0"/>
                </a:lnTo>
                <a:lnTo>
                  <a:pt x="1469721" y="1635294"/>
                </a:lnTo>
                <a:lnTo>
                  <a:pt x="0" y="163529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3613484" y="-908945"/>
            <a:ext cx="2616251" cy="2669644"/>
          </a:xfrm>
          <a:custGeom>
            <a:avLst/>
            <a:gdLst/>
            <a:ahLst/>
            <a:cxnLst/>
            <a:rect r="r" b="b" t="t" l="l"/>
            <a:pathLst>
              <a:path h="2669644" w="2616251">
                <a:moveTo>
                  <a:pt x="0" y="0"/>
                </a:moveTo>
                <a:lnTo>
                  <a:pt x="2616250" y="0"/>
                </a:lnTo>
                <a:lnTo>
                  <a:pt x="2616250" y="2669644"/>
                </a:lnTo>
                <a:lnTo>
                  <a:pt x="0" y="2669644"/>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a:ln cap="sq">
            <a:noFill/>
            <a:prstDash val="solid"/>
            <a:miter/>
          </a:ln>
        </p:spPr>
      </p:sp>
      <p:grpSp>
        <p:nvGrpSpPr>
          <p:cNvPr name="Group 11" id="11"/>
          <p:cNvGrpSpPr/>
          <p:nvPr/>
        </p:nvGrpSpPr>
        <p:grpSpPr>
          <a:xfrm rot="0">
            <a:off x="2916024" y="6916246"/>
            <a:ext cx="12455953" cy="892003"/>
            <a:chOff x="0" y="0"/>
            <a:chExt cx="5674983" cy="406400"/>
          </a:xfrm>
        </p:grpSpPr>
        <p:sp>
          <p:nvSpPr>
            <p:cNvPr name="Freeform 12" id="12"/>
            <p:cNvSpPr/>
            <p:nvPr/>
          </p:nvSpPr>
          <p:spPr>
            <a:xfrm flipH="false" flipV="false" rot="0">
              <a:off x="0" y="0"/>
              <a:ext cx="5674983" cy="406400"/>
            </a:xfrm>
            <a:custGeom>
              <a:avLst/>
              <a:gdLst/>
              <a:ahLst/>
              <a:cxnLst/>
              <a:rect r="r" b="b" t="t" l="l"/>
              <a:pathLst>
                <a:path h="406400" w="5674983">
                  <a:moveTo>
                    <a:pt x="5471783" y="0"/>
                  </a:moveTo>
                  <a:cubicBezTo>
                    <a:pt x="5584007" y="0"/>
                    <a:pt x="5674983" y="90976"/>
                    <a:pt x="5674983" y="203200"/>
                  </a:cubicBezTo>
                  <a:cubicBezTo>
                    <a:pt x="5674983" y="315424"/>
                    <a:pt x="5584007" y="406400"/>
                    <a:pt x="5471783" y="406400"/>
                  </a:cubicBezTo>
                  <a:lnTo>
                    <a:pt x="203200" y="406400"/>
                  </a:lnTo>
                  <a:cubicBezTo>
                    <a:pt x="90976" y="406400"/>
                    <a:pt x="0" y="315424"/>
                    <a:pt x="0" y="203200"/>
                  </a:cubicBezTo>
                  <a:cubicBezTo>
                    <a:pt x="0" y="90976"/>
                    <a:pt x="90976" y="0"/>
                    <a:pt x="203200" y="0"/>
                  </a:cubicBezTo>
                  <a:close/>
                </a:path>
              </a:pathLst>
            </a:custGeom>
            <a:solidFill>
              <a:srgbClr val="EBAB8F"/>
            </a:solidFill>
          </p:spPr>
        </p:sp>
        <p:sp>
          <p:nvSpPr>
            <p:cNvPr name="TextBox 13" id="13"/>
            <p:cNvSpPr txBox="true"/>
            <p:nvPr/>
          </p:nvSpPr>
          <p:spPr>
            <a:xfrm>
              <a:off x="0" y="-38100"/>
              <a:ext cx="5674983" cy="444500"/>
            </a:xfrm>
            <a:prstGeom prst="rect">
              <a:avLst/>
            </a:prstGeom>
          </p:spPr>
          <p:txBody>
            <a:bodyPr anchor="ctr" rtlCol="false" tIns="50800" lIns="50800" bIns="50800" rIns="50800"/>
            <a:lstStyle/>
            <a:p>
              <a:pPr algn="ctr">
                <a:lnSpc>
                  <a:spcPts val="2659"/>
                </a:lnSpc>
                <a:spcBef>
                  <a:spcPct val="0"/>
                </a:spcBef>
              </a:pPr>
            </a:p>
          </p:txBody>
        </p:sp>
      </p:grpSp>
      <p:sp>
        <p:nvSpPr>
          <p:cNvPr name="TextBox 14" id="14"/>
          <p:cNvSpPr txBox="true"/>
          <p:nvPr/>
        </p:nvSpPr>
        <p:spPr>
          <a:xfrm rot="0">
            <a:off x="3192561" y="7060833"/>
            <a:ext cx="11902878" cy="531151"/>
          </a:xfrm>
          <a:prstGeom prst="rect">
            <a:avLst/>
          </a:prstGeom>
        </p:spPr>
        <p:txBody>
          <a:bodyPr anchor="t" rtlCol="false" tIns="0" lIns="0" bIns="0" rIns="0">
            <a:spAutoFit/>
          </a:bodyPr>
          <a:lstStyle/>
          <a:p>
            <a:pPr algn="ctr">
              <a:lnSpc>
                <a:spcPts val="4323"/>
              </a:lnSpc>
              <a:spcBef>
                <a:spcPct val="0"/>
              </a:spcBef>
            </a:pPr>
            <a:r>
              <a:rPr lang="en-US" b="true" sz="3088">
                <a:solidFill>
                  <a:srgbClr val="36130F"/>
                </a:solidFill>
                <a:latin typeface="Open Sauce Bold"/>
                <a:ea typeface="Open Sauce Bold"/>
                <a:cs typeface="Open Sauce Bold"/>
                <a:sym typeface="Open Sauce Bold"/>
              </a:rPr>
              <a:t>Hechos 15: 12</a:t>
            </a:r>
          </a:p>
        </p:txBody>
      </p:sp>
      <p:sp>
        <p:nvSpPr>
          <p:cNvPr name="TextBox 15" id="15"/>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sp>
        <p:nvSpPr>
          <p:cNvPr name="Freeform 2" id="2"/>
          <p:cNvSpPr/>
          <p:nvPr/>
        </p:nvSpPr>
        <p:spPr>
          <a:xfrm flipH="false" flipV="false" rot="0">
            <a:off x="15411929" y="775435"/>
            <a:ext cx="4939627" cy="3618277"/>
          </a:xfrm>
          <a:custGeom>
            <a:avLst/>
            <a:gdLst/>
            <a:ahLst/>
            <a:cxnLst/>
            <a:rect r="r" b="b" t="t" l="l"/>
            <a:pathLst>
              <a:path h="3618277" w="4939627">
                <a:moveTo>
                  <a:pt x="0" y="0"/>
                </a:moveTo>
                <a:lnTo>
                  <a:pt x="4939627" y="0"/>
                </a:lnTo>
                <a:lnTo>
                  <a:pt x="4939627" y="3618277"/>
                </a:lnTo>
                <a:lnTo>
                  <a:pt x="0" y="361827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2703316" y="3477251"/>
            <a:ext cx="6490386" cy="7543016"/>
            <a:chOff x="0" y="0"/>
            <a:chExt cx="1005531" cy="1168611"/>
          </a:xfrm>
        </p:grpSpPr>
        <p:sp>
          <p:nvSpPr>
            <p:cNvPr name="Freeform 4" id="4"/>
            <p:cNvSpPr/>
            <p:nvPr/>
          </p:nvSpPr>
          <p:spPr>
            <a:xfrm flipH="false" flipV="false" rot="0">
              <a:off x="0" y="0"/>
              <a:ext cx="1005531" cy="1168611"/>
            </a:xfrm>
            <a:custGeom>
              <a:avLst/>
              <a:gdLst/>
              <a:ahLst/>
              <a:cxnLst/>
              <a:rect r="r" b="b" t="t" l="l"/>
              <a:pathLst>
                <a:path h="1168611" w="1005531">
                  <a:moveTo>
                    <a:pt x="84691" y="0"/>
                  </a:moveTo>
                  <a:lnTo>
                    <a:pt x="920840" y="0"/>
                  </a:lnTo>
                  <a:cubicBezTo>
                    <a:pt x="967613" y="0"/>
                    <a:pt x="1005531" y="37917"/>
                    <a:pt x="1005531" y="84691"/>
                  </a:cubicBezTo>
                  <a:lnTo>
                    <a:pt x="1005531" y="1083920"/>
                  </a:lnTo>
                  <a:cubicBezTo>
                    <a:pt x="1005531" y="1130693"/>
                    <a:pt x="967613" y="1168611"/>
                    <a:pt x="920840" y="1168611"/>
                  </a:cubicBezTo>
                  <a:lnTo>
                    <a:pt x="84691" y="1168611"/>
                  </a:lnTo>
                  <a:cubicBezTo>
                    <a:pt x="37917" y="1168611"/>
                    <a:pt x="0" y="1130693"/>
                    <a:pt x="0" y="1083920"/>
                  </a:cubicBezTo>
                  <a:lnTo>
                    <a:pt x="0" y="84691"/>
                  </a:lnTo>
                  <a:cubicBezTo>
                    <a:pt x="0" y="37917"/>
                    <a:pt x="37917" y="0"/>
                    <a:pt x="84691" y="0"/>
                  </a:cubicBezTo>
                  <a:close/>
                </a:path>
              </a:pathLst>
            </a:custGeom>
            <a:blipFill>
              <a:blip r:embed="rId4"/>
              <a:stretch>
                <a:fillRect l="-33275" t="0" r="-79791" b="0"/>
              </a:stretch>
            </a:blipFill>
          </p:spPr>
        </p:sp>
      </p:grpSp>
      <p:sp>
        <p:nvSpPr>
          <p:cNvPr name="TextBox 5" id="5"/>
          <p:cNvSpPr txBox="true"/>
          <p:nvPr/>
        </p:nvSpPr>
        <p:spPr>
          <a:xfrm rot="0">
            <a:off x="1028700" y="589871"/>
            <a:ext cx="10853085" cy="4508500"/>
          </a:xfrm>
          <a:prstGeom prst="rect">
            <a:avLst/>
          </a:prstGeom>
        </p:spPr>
        <p:txBody>
          <a:bodyPr anchor="t" rtlCol="false" tIns="0" lIns="0" bIns="0" rIns="0">
            <a:spAutoFit/>
          </a:bodyPr>
          <a:lstStyle/>
          <a:p>
            <a:pPr algn="l">
              <a:lnSpc>
                <a:spcPts val="4480"/>
              </a:lnSpc>
              <a:spcBef>
                <a:spcPct val="0"/>
              </a:spcBef>
            </a:pPr>
            <a:r>
              <a:rPr lang="en-US" sz="3200">
                <a:solidFill>
                  <a:srgbClr val="36130F"/>
                </a:solidFill>
                <a:latin typeface="Open Sauce"/>
                <a:ea typeface="Open Sauce"/>
                <a:cs typeface="Open Sauce"/>
                <a:sym typeface="Open Sauce"/>
              </a:rPr>
              <a:t>En Filipos, la misión tomó u</a:t>
            </a:r>
            <a:r>
              <a:rPr lang="en-US" sz="3200">
                <a:solidFill>
                  <a:srgbClr val="36130F"/>
                </a:solidFill>
                <a:latin typeface="Open Sauce"/>
                <a:ea typeface="Open Sauce"/>
                <a:cs typeface="Open Sauce"/>
                <a:sym typeface="Open Sauce"/>
              </a:rPr>
              <a:t>n rumbo distinto. Pablo y su nuevo compañero, Silas, recordaban con gratitud a Lidia, la mujer cuyo corazón Dios había preparado junto al río. Pablo reflexionaba sobre cómo la oración hacía presente a Dios incluso donde no había una sinagoga establecida.</a:t>
            </a:r>
          </a:p>
          <a:p>
            <a:pPr algn="l">
              <a:lnSpc>
                <a:spcPts val="4620"/>
              </a:lnSpc>
              <a:spcBef>
                <a:spcPct val="0"/>
              </a:spcBef>
            </a:pPr>
          </a:p>
          <a:p>
            <a:pPr algn="l">
              <a:lnSpc>
                <a:spcPts val="4620"/>
              </a:lnSpc>
              <a:spcBef>
                <a:spcPct val="0"/>
              </a:spcBef>
            </a:pPr>
          </a:p>
        </p:txBody>
      </p:sp>
      <p:sp>
        <p:nvSpPr>
          <p:cNvPr name="TextBox 6" id="6"/>
          <p:cNvSpPr txBox="true"/>
          <p:nvPr/>
        </p:nvSpPr>
        <p:spPr>
          <a:xfrm rot="0">
            <a:off x="1028700" y="4127500"/>
            <a:ext cx="10853085" cy="5595620"/>
          </a:xfrm>
          <a:prstGeom prst="rect">
            <a:avLst/>
          </a:prstGeom>
        </p:spPr>
        <p:txBody>
          <a:bodyPr anchor="t" rtlCol="false" tIns="0" lIns="0" bIns="0" rIns="0">
            <a:spAutoFit/>
          </a:bodyPr>
          <a:lstStyle/>
          <a:p>
            <a:pPr algn="l">
              <a:lnSpc>
                <a:spcPts val="4480"/>
              </a:lnSpc>
              <a:spcBef>
                <a:spcPct val="0"/>
              </a:spcBef>
            </a:pPr>
            <a:r>
              <a:rPr lang="en-US" sz="3200">
                <a:solidFill>
                  <a:srgbClr val="36130F"/>
                </a:solidFill>
                <a:latin typeface="Open Sauce"/>
                <a:ea typeface="Open Sauce"/>
                <a:cs typeface="Open Sauce"/>
                <a:sym typeface="Open Sauce"/>
              </a:rPr>
              <a:t>Pero la paz se vio interrumpida por una joven esclava que l</a:t>
            </a:r>
            <a:r>
              <a:rPr lang="en-US" sz="3200">
                <a:solidFill>
                  <a:srgbClr val="36130F"/>
                </a:solidFill>
                <a:latin typeface="Open Sauce"/>
                <a:ea typeface="Open Sauce"/>
                <a:cs typeface="Open Sauce"/>
                <a:sym typeface="Open Sauce"/>
              </a:rPr>
              <a:t>os seguía gritando. Pablo, impulsado por el Espíritu, decidió reprenderla para evitar que el testimonio de Cristo se mezclara con la oscuridad. Ante el temor de Silas por una posible detención, Pablo puso una mano en su hombro y le aseguró que, si llegaban a la cárcel, cantarían. Para él, no existían cadenas capaces de atar el evangelio, y Silas comprendió que el canto abriría las puertas que la fuerza no podía mover.</a:t>
            </a:r>
          </a:p>
        </p:txBody>
      </p:sp>
      <p:sp>
        <p:nvSpPr>
          <p:cNvPr name="TextBox 7" id="7"/>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CFA"/>
        </a:solidFill>
      </p:bgPr>
    </p:bg>
    <p:spTree>
      <p:nvGrpSpPr>
        <p:cNvPr id="1" name=""/>
        <p:cNvGrpSpPr/>
        <p:nvPr/>
      </p:nvGrpSpPr>
      <p:grpSpPr>
        <a:xfrm>
          <a:off x="0" y="0"/>
          <a:ext cx="0" cy="0"/>
          <a:chOff x="0" y="0"/>
          <a:chExt cx="0" cy="0"/>
        </a:xfrm>
      </p:grpSpPr>
      <p:sp>
        <p:nvSpPr>
          <p:cNvPr name="TextBox 2" id="2"/>
          <p:cNvSpPr txBox="true"/>
          <p:nvPr/>
        </p:nvSpPr>
        <p:spPr>
          <a:xfrm rot="0">
            <a:off x="2679414" y="2270550"/>
            <a:ext cx="12929172" cy="1459140"/>
          </a:xfrm>
          <a:prstGeom prst="rect">
            <a:avLst/>
          </a:prstGeom>
        </p:spPr>
        <p:txBody>
          <a:bodyPr anchor="t" rtlCol="false" tIns="0" lIns="0" bIns="0" rIns="0">
            <a:spAutoFit/>
          </a:bodyPr>
          <a:lstStyle/>
          <a:p>
            <a:pPr algn="ctr">
              <a:lnSpc>
                <a:spcPts val="11974"/>
              </a:lnSpc>
              <a:spcBef>
                <a:spcPct val="0"/>
              </a:spcBef>
            </a:pPr>
            <a:r>
              <a:rPr lang="en-US" b="true" sz="8553">
                <a:solidFill>
                  <a:srgbClr val="36130F"/>
                </a:solidFill>
                <a:latin typeface="Solway Bold"/>
                <a:ea typeface="Solway Bold"/>
                <a:cs typeface="Solway Bold"/>
                <a:sym typeface="Solway Bold"/>
              </a:rPr>
              <a:t>MUSICA</a:t>
            </a:r>
          </a:p>
        </p:txBody>
      </p:sp>
      <p:sp>
        <p:nvSpPr>
          <p:cNvPr name="Freeform 3" id="3"/>
          <p:cNvSpPr/>
          <p:nvPr/>
        </p:nvSpPr>
        <p:spPr>
          <a:xfrm flipH="false" flipV="false" rot="0">
            <a:off x="15371976" y="7449162"/>
            <a:ext cx="4939627" cy="3618277"/>
          </a:xfrm>
          <a:custGeom>
            <a:avLst/>
            <a:gdLst/>
            <a:ahLst/>
            <a:cxnLst/>
            <a:rect r="r" b="b" t="t" l="l"/>
            <a:pathLst>
              <a:path h="3618277" w="4939627">
                <a:moveTo>
                  <a:pt x="0" y="0"/>
                </a:moveTo>
                <a:lnTo>
                  <a:pt x="4939627" y="0"/>
                </a:lnTo>
                <a:lnTo>
                  <a:pt x="4939627" y="3618276"/>
                </a:lnTo>
                <a:lnTo>
                  <a:pt x="0" y="36182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true" rot="0">
            <a:off x="15095439" y="0"/>
            <a:ext cx="4123592" cy="3618452"/>
          </a:xfrm>
          <a:custGeom>
            <a:avLst/>
            <a:gdLst/>
            <a:ahLst/>
            <a:cxnLst/>
            <a:rect r="r" b="b" t="t" l="l"/>
            <a:pathLst>
              <a:path h="3618452" w="4123592">
                <a:moveTo>
                  <a:pt x="4123592" y="3618452"/>
                </a:moveTo>
                <a:lnTo>
                  <a:pt x="0" y="3618452"/>
                </a:lnTo>
                <a:lnTo>
                  <a:pt x="0" y="0"/>
                </a:lnTo>
                <a:lnTo>
                  <a:pt x="4123592" y="0"/>
                </a:lnTo>
                <a:lnTo>
                  <a:pt x="4123592" y="3618452"/>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0" y="6668548"/>
            <a:ext cx="4123592" cy="3618452"/>
          </a:xfrm>
          <a:custGeom>
            <a:avLst/>
            <a:gdLst/>
            <a:ahLst/>
            <a:cxnLst/>
            <a:rect r="r" b="b" t="t" l="l"/>
            <a:pathLst>
              <a:path h="3618452" w="4123592">
                <a:moveTo>
                  <a:pt x="0" y="0"/>
                </a:moveTo>
                <a:lnTo>
                  <a:pt x="4123592" y="0"/>
                </a:lnTo>
                <a:lnTo>
                  <a:pt x="4123592" y="3618452"/>
                </a:lnTo>
                <a:lnTo>
                  <a:pt x="0" y="361845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13625718" y="9432144"/>
            <a:ext cx="1469721" cy="1635295"/>
          </a:xfrm>
          <a:custGeom>
            <a:avLst/>
            <a:gdLst/>
            <a:ahLst/>
            <a:cxnLst/>
            <a:rect r="r" b="b" t="t" l="l"/>
            <a:pathLst>
              <a:path h="1635295" w="1469721">
                <a:moveTo>
                  <a:pt x="0" y="0"/>
                </a:moveTo>
                <a:lnTo>
                  <a:pt x="1469721" y="0"/>
                </a:lnTo>
                <a:lnTo>
                  <a:pt x="1469721" y="1635294"/>
                </a:lnTo>
                <a:lnTo>
                  <a:pt x="0" y="163529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3613484" y="-908945"/>
            <a:ext cx="2616251" cy="2669644"/>
          </a:xfrm>
          <a:custGeom>
            <a:avLst/>
            <a:gdLst/>
            <a:ahLst/>
            <a:cxnLst/>
            <a:rect r="r" b="b" t="t" l="l"/>
            <a:pathLst>
              <a:path h="2669644" w="2616251">
                <a:moveTo>
                  <a:pt x="0" y="0"/>
                </a:moveTo>
                <a:lnTo>
                  <a:pt x="2616250" y="0"/>
                </a:lnTo>
                <a:lnTo>
                  <a:pt x="2616250" y="2669644"/>
                </a:lnTo>
                <a:lnTo>
                  <a:pt x="0" y="266964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8" id="8"/>
          <p:cNvSpPr/>
          <p:nvPr/>
        </p:nvSpPr>
        <p:spPr>
          <a:xfrm flipH="false" flipV="false" rot="0">
            <a:off x="7579076" y="6287790"/>
            <a:ext cx="3129848" cy="2970510"/>
          </a:xfrm>
          <a:custGeom>
            <a:avLst/>
            <a:gdLst/>
            <a:ahLst/>
            <a:cxnLst/>
            <a:rect r="r" b="b" t="t" l="l"/>
            <a:pathLst>
              <a:path h="2970510" w="3129848">
                <a:moveTo>
                  <a:pt x="0" y="0"/>
                </a:moveTo>
                <a:lnTo>
                  <a:pt x="3129848" y="0"/>
                </a:lnTo>
                <a:lnTo>
                  <a:pt x="3129848" y="2970510"/>
                </a:lnTo>
                <a:lnTo>
                  <a:pt x="0" y="2970510"/>
                </a:lnTo>
                <a:lnTo>
                  <a:pt x="0" y="0"/>
                </a:lnTo>
                <a:close/>
              </a:path>
            </a:pathLst>
          </a:custGeom>
          <a:blipFill>
            <a:blip r:embed="rId10"/>
            <a:stretch>
              <a:fillRect l="0" t="0" r="0" b="0"/>
            </a:stretch>
          </a:blipFill>
        </p:spPr>
      </p:sp>
      <p:sp>
        <p:nvSpPr>
          <p:cNvPr name="TextBox 9" id="9"/>
          <p:cNvSpPr txBox="true"/>
          <p:nvPr/>
        </p:nvSpPr>
        <p:spPr>
          <a:xfrm rot="0">
            <a:off x="3192561" y="3345289"/>
            <a:ext cx="11902878" cy="1459140"/>
          </a:xfrm>
          <a:prstGeom prst="rect">
            <a:avLst/>
          </a:prstGeom>
        </p:spPr>
        <p:txBody>
          <a:bodyPr anchor="t" rtlCol="false" tIns="0" lIns="0" bIns="0" rIns="0">
            <a:spAutoFit/>
          </a:bodyPr>
          <a:lstStyle/>
          <a:p>
            <a:pPr algn="ctr">
              <a:lnSpc>
                <a:spcPts val="11974"/>
              </a:lnSpc>
              <a:spcBef>
                <a:spcPct val="0"/>
              </a:spcBef>
            </a:pPr>
            <a:r>
              <a:rPr lang="en-US" b="true" sz="8553">
                <a:solidFill>
                  <a:srgbClr val="A6574D"/>
                </a:solidFill>
                <a:latin typeface="Solway Bold"/>
                <a:ea typeface="Solway Bold"/>
                <a:cs typeface="Solway Bold"/>
                <a:sym typeface="Solway Bold"/>
              </a:rPr>
              <a:t>ESPECIAL</a:t>
            </a:r>
          </a:p>
        </p:txBody>
      </p:sp>
      <p:sp>
        <p:nvSpPr>
          <p:cNvPr name="TextBox 10" id="10"/>
          <p:cNvSpPr txBox="true"/>
          <p:nvPr/>
        </p:nvSpPr>
        <p:spPr>
          <a:xfrm rot="0">
            <a:off x="7839422" y="9515041"/>
            <a:ext cx="2928677" cy="240665"/>
          </a:xfrm>
          <a:prstGeom prst="rect">
            <a:avLst/>
          </a:prstGeom>
        </p:spPr>
        <p:txBody>
          <a:bodyPr anchor="t" rtlCol="false" tIns="0" lIns="0" bIns="0" rIns="0">
            <a:spAutoFit/>
          </a:bodyPr>
          <a:lstStyle/>
          <a:p>
            <a:pPr algn="ctr">
              <a:lnSpc>
                <a:spcPts val="1960"/>
              </a:lnSpc>
              <a:spcBef>
                <a:spcPct val="0"/>
              </a:spcBef>
            </a:pPr>
            <a:r>
              <a:rPr lang="en-US" b="true" sz="1400">
                <a:solidFill>
                  <a:srgbClr val="36130F">
                    <a:alpha val="24706"/>
                  </a:srgbClr>
                </a:solidFill>
                <a:latin typeface="Open Sauce Bold"/>
                <a:ea typeface="Open Sauce Bold"/>
                <a:cs typeface="Open Sauce Bold"/>
                <a:sym typeface="Open Sauce Bold"/>
              </a:rPr>
              <a:t>recursos-biblicos.com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DAG-_a8PnfE</dc:identifier>
  <dcterms:modified xsi:type="dcterms:W3CDTF">2011-08-01T06:04:30Z</dcterms:modified>
  <cp:revision>1</cp:revision>
  <dc:title>Programa DIA PPT 31-01-26</dc:title>
</cp:coreProperties>
</file>