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Raleway Bold" charset="1" panose="00000000000000000000"/>
      <p:regular r:id="rId22"/>
    </p:embeddedFont>
    <p:embeddedFont>
      <p:font typeface="Raleway" charset="1" panose="000000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1421428" y="0"/>
            <a:ext cx="6866573" cy="10287000"/>
          </a:xfrm>
          <a:custGeom>
            <a:avLst/>
            <a:gdLst/>
            <a:ahLst/>
            <a:cxnLst/>
            <a:rect r="r" b="b" t="t" l="l"/>
            <a:pathLst>
              <a:path h="10287000" w="6866573">
                <a:moveTo>
                  <a:pt x="0" y="0"/>
                </a:moveTo>
                <a:lnTo>
                  <a:pt x="6866572" y="0"/>
                </a:lnTo>
                <a:lnTo>
                  <a:pt x="6866572" y="10287000"/>
                </a:lnTo>
                <a:lnTo>
                  <a:pt x="0" y="10287000"/>
                </a:lnTo>
                <a:lnTo>
                  <a:pt x="0" y="0"/>
                </a:lnTo>
                <a:close/>
              </a:path>
            </a:pathLst>
          </a:custGeom>
          <a:blipFill>
            <a:blip r:embed="rId2"/>
            <a:stretch>
              <a:fillRect l="0" t="-93" r="0" b="-93"/>
            </a:stretch>
          </a:blipFill>
        </p:spPr>
      </p:sp>
      <p:sp>
        <p:nvSpPr>
          <p:cNvPr name="Freeform 3" id="3"/>
          <p:cNvSpPr/>
          <p:nvPr/>
        </p:nvSpPr>
        <p:spPr>
          <a:xfrm flipH="false" flipV="false" rot="0">
            <a:off x="556526" y="683983"/>
            <a:ext cx="2181959" cy="2740294"/>
          </a:xfrm>
          <a:custGeom>
            <a:avLst/>
            <a:gdLst/>
            <a:ahLst/>
            <a:cxnLst/>
            <a:rect r="r" b="b" t="t" l="l"/>
            <a:pathLst>
              <a:path h="2740294" w="2181959">
                <a:moveTo>
                  <a:pt x="0" y="0"/>
                </a:moveTo>
                <a:lnTo>
                  <a:pt x="2181960" y="0"/>
                </a:lnTo>
                <a:lnTo>
                  <a:pt x="2181960" y="2740295"/>
                </a:lnTo>
                <a:lnTo>
                  <a:pt x="0" y="27402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028700" y="4552182"/>
            <a:ext cx="7648199" cy="4706118"/>
            <a:chOff x="0" y="0"/>
            <a:chExt cx="10197599" cy="6274824"/>
          </a:xfrm>
        </p:grpSpPr>
        <p:sp>
          <p:nvSpPr>
            <p:cNvPr name="TextBox 5" id="5"/>
            <p:cNvSpPr txBox="true"/>
            <p:nvPr/>
          </p:nvSpPr>
          <p:spPr>
            <a:xfrm rot="0">
              <a:off x="0" y="228600"/>
              <a:ext cx="10197599" cy="3572257"/>
            </a:xfrm>
            <a:prstGeom prst="rect">
              <a:avLst/>
            </a:prstGeom>
          </p:spPr>
          <p:txBody>
            <a:bodyPr anchor="t" rtlCol="false" tIns="0" lIns="0" bIns="0" rIns="0">
              <a:spAutoFit/>
            </a:bodyPr>
            <a:lstStyle/>
            <a:p>
              <a:pPr algn="l" marL="0" indent="0" lvl="0">
                <a:lnSpc>
                  <a:spcPts val="9984"/>
                </a:lnSpc>
              </a:pPr>
              <a:r>
                <a:rPr lang="en-US" b="true" sz="10400">
                  <a:solidFill>
                    <a:srgbClr val="000000"/>
                  </a:solidFill>
                  <a:latin typeface="Raleway Bold"/>
                  <a:ea typeface="Raleway Bold"/>
                  <a:cs typeface="Raleway Bold"/>
                  <a:sym typeface="Raleway Bold"/>
                </a:rPr>
                <a:t>Hasta la meta</a:t>
              </a:r>
            </a:p>
          </p:txBody>
        </p:sp>
        <p:sp>
          <p:nvSpPr>
            <p:cNvPr name="TextBox 6" id="6"/>
            <p:cNvSpPr txBox="true"/>
            <p:nvPr/>
          </p:nvSpPr>
          <p:spPr>
            <a:xfrm rot="0">
              <a:off x="0" y="4350139"/>
              <a:ext cx="10197599" cy="1924685"/>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000000"/>
                  </a:solidFill>
                  <a:latin typeface="Raleway"/>
                  <a:ea typeface="Raleway"/>
                  <a:cs typeface="Raleway"/>
                  <a:sym typeface="Raleway"/>
                </a:rPr>
                <a:t>PROGRAMA DE ESCUELA SABATICA</a:t>
              </a:r>
            </a:p>
          </p:txBody>
        </p:sp>
      </p:grpSp>
      <p:sp>
        <p:nvSpPr>
          <p:cNvPr name="TextBox 7" id="7"/>
          <p:cNvSpPr txBox="true"/>
          <p:nvPr/>
        </p:nvSpPr>
        <p:spPr>
          <a:xfrm rot="0">
            <a:off x="1028700" y="9855661"/>
            <a:ext cx="4255643"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5482971" cy="8229600"/>
          </a:xfrm>
          <a:custGeom>
            <a:avLst/>
            <a:gdLst/>
            <a:ahLst/>
            <a:cxnLst/>
            <a:rect r="r" b="b" t="t" l="l"/>
            <a:pathLst>
              <a:path h="8229600" w="5482971">
                <a:moveTo>
                  <a:pt x="0" y="0"/>
                </a:moveTo>
                <a:lnTo>
                  <a:pt x="5482971" y="0"/>
                </a:lnTo>
                <a:lnTo>
                  <a:pt x="5482971" y="8229600"/>
                </a:lnTo>
                <a:lnTo>
                  <a:pt x="0" y="8229600"/>
                </a:lnTo>
                <a:lnTo>
                  <a:pt x="0" y="0"/>
                </a:lnTo>
                <a:close/>
              </a:path>
            </a:pathLst>
          </a:custGeom>
          <a:blipFill>
            <a:blip r:embed="rId2"/>
            <a:stretch>
              <a:fillRect l="-8263" t="0" r="-8263" b="0"/>
            </a:stretch>
          </a:blipFill>
        </p:spPr>
      </p:sp>
      <p:sp>
        <p:nvSpPr>
          <p:cNvPr name="Freeform 3" id="3"/>
          <p:cNvSpPr/>
          <p:nvPr/>
        </p:nvSpPr>
        <p:spPr>
          <a:xfrm flipH="false" flipV="false" rot="0">
            <a:off x="11776329" y="1028700"/>
            <a:ext cx="5482971" cy="8229600"/>
          </a:xfrm>
          <a:custGeom>
            <a:avLst/>
            <a:gdLst/>
            <a:ahLst/>
            <a:cxnLst/>
            <a:rect r="r" b="b" t="t" l="l"/>
            <a:pathLst>
              <a:path h="8229600" w="5482971">
                <a:moveTo>
                  <a:pt x="0" y="0"/>
                </a:moveTo>
                <a:lnTo>
                  <a:pt x="5482971" y="0"/>
                </a:lnTo>
                <a:lnTo>
                  <a:pt x="5482971" y="8229600"/>
                </a:lnTo>
                <a:lnTo>
                  <a:pt x="0" y="8229600"/>
                </a:lnTo>
                <a:lnTo>
                  <a:pt x="0" y="0"/>
                </a:lnTo>
                <a:close/>
              </a:path>
            </a:pathLst>
          </a:custGeom>
          <a:blipFill>
            <a:blip r:embed="rId3"/>
            <a:stretch>
              <a:fillRect l="-89445" t="0" r="-89445" b="0"/>
            </a:stretch>
          </a:blipFill>
        </p:spPr>
      </p:sp>
      <p:grpSp>
        <p:nvGrpSpPr>
          <p:cNvPr name="Group 4" id="4"/>
          <p:cNvGrpSpPr/>
          <p:nvPr/>
        </p:nvGrpSpPr>
        <p:grpSpPr>
          <a:xfrm rot="0">
            <a:off x="6984534" y="2679321"/>
            <a:ext cx="4318933" cy="3637167"/>
            <a:chOff x="0" y="0"/>
            <a:chExt cx="5758577" cy="4849556"/>
          </a:xfrm>
        </p:grpSpPr>
        <p:sp>
          <p:nvSpPr>
            <p:cNvPr name="TextBox 5" id="5"/>
            <p:cNvSpPr txBox="true"/>
            <p:nvPr/>
          </p:nvSpPr>
          <p:spPr>
            <a:xfrm rot="0">
              <a:off x="0" y="-85725"/>
              <a:ext cx="5758577" cy="1924685"/>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000000"/>
                  </a:solidFill>
                  <a:latin typeface="Raleway"/>
                  <a:ea typeface="Raleway"/>
                  <a:cs typeface="Raleway"/>
                  <a:sym typeface="Raleway"/>
                </a:rPr>
                <a:t>INFORME MISIONERO</a:t>
              </a:r>
            </a:p>
          </p:txBody>
        </p:sp>
        <p:sp>
          <p:nvSpPr>
            <p:cNvPr name="TextBox 6" id="6"/>
            <p:cNvSpPr txBox="true"/>
            <p:nvPr/>
          </p:nvSpPr>
          <p:spPr>
            <a:xfrm rot="0">
              <a:off x="0" y="2096450"/>
              <a:ext cx="5758577" cy="2753106"/>
            </a:xfrm>
            <a:prstGeom prst="rect">
              <a:avLst/>
            </a:prstGeom>
          </p:spPr>
          <p:txBody>
            <a:bodyPr anchor="t" rtlCol="false" tIns="0" lIns="0" bIns="0" rIns="0">
              <a:spAutoFit/>
            </a:bodyPr>
            <a:lstStyle/>
            <a:p>
              <a:pPr algn="l" marL="0" indent="0" lvl="0">
                <a:lnSpc>
                  <a:spcPts val="5544"/>
                </a:lnSpc>
              </a:pPr>
              <a:r>
                <a:rPr lang="en-US" sz="4200" spc="348">
                  <a:solidFill>
                    <a:srgbClr val="998F8B"/>
                  </a:solidFill>
                  <a:latin typeface="Raleway"/>
                  <a:ea typeface="Raleway"/>
                  <a:cs typeface="Raleway"/>
                  <a:sym typeface="Raleway"/>
                </a:rPr>
                <a:t>“El hombre con una sola pierna”</a:t>
              </a:r>
            </a:p>
          </p:txBody>
        </p:sp>
      </p:grpSp>
      <p:sp>
        <p:nvSpPr>
          <p:cNvPr name="TextBox 7" id="7"/>
          <p:cNvSpPr txBox="true"/>
          <p:nvPr/>
        </p:nvSpPr>
        <p:spPr>
          <a:xfrm rot="0">
            <a:off x="1028700" y="9855661"/>
            <a:ext cx="4255643"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
        <p:nvSpPr>
          <p:cNvPr name="TextBox 8" id="8"/>
          <p:cNvSpPr txBox="true"/>
          <p:nvPr/>
        </p:nvSpPr>
        <p:spPr>
          <a:xfrm rot="0">
            <a:off x="14867096" y="9851720"/>
            <a:ext cx="2094256"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0124992" y="-1942225"/>
            <a:ext cx="8163008" cy="12229225"/>
          </a:xfrm>
          <a:custGeom>
            <a:avLst/>
            <a:gdLst/>
            <a:ahLst/>
            <a:cxnLst/>
            <a:rect r="r" b="b" t="t" l="l"/>
            <a:pathLst>
              <a:path h="12229225" w="8163008">
                <a:moveTo>
                  <a:pt x="0" y="0"/>
                </a:moveTo>
                <a:lnTo>
                  <a:pt x="8163008" y="0"/>
                </a:lnTo>
                <a:lnTo>
                  <a:pt x="8163008" y="12229225"/>
                </a:lnTo>
                <a:lnTo>
                  <a:pt x="0" y="12229225"/>
                </a:lnTo>
                <a:lnTo>
                  <a:pt x="0" y="0"/>
                </a:lnTo>
                <a:close/>
              </a:path>
            </a:pathLst>
          </a:custGeom>
          <a:blipFill>
            <a:blip r:embed="rId2"/>
            <a:stretch>
              <a:fillRect l="-87328" t="0" r="-87328" b="0"/>
            </a:stretch>
          </a:blipFill>
        </p:spPr>
      </p:sp>
      <p:grpSp>
        <p:nvGrpSpPr>
          <p:cNvPr name="Group 3" id="3"/>
          <p:cNvGrpSpPr/>
          <p:nvPr/>
        </p:nvGrpSpPr>
        <p:grpSpPr>
          <a:xfrm rot="0">
            <a:off x="1028700" y="1840118"/>
            <a:ext cx="7648199" cy="4998720"/>
            <a:chOff x="0" y="0"/>
            <a:chExt cx="10197599" cy="6664960"/>
          </a:xfrm>
        </p:grpSpPr>
        <p:sp>
          <p:nvSpPr>
            <p:cNvPr name="TextBox 4" id="4"/>
            <p:cNvSpPr txBox="true"/>
            <p:nvPr/>
          </p:nvSpPr>
          <p:spPr>
            <a:xfrm rot="0">
              <a:off x="0" y="-85725"/>
              <a:ext cx="10197599" cy="934085"/>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000000"/>
                  </a:solidFill>
                  <a:latin typeface="Raleway"/>
                  <a:ea typeface="Raleway"/>
                  <a:cs typeface="Raleway"/>
                  <a:sym typeface="Raleway"/>
                </a:rPr>
                <a:t>Esta disciplina implica:</a:t>
              </a:r>
            </a:p>
          </p:txBody>
        </p:sp>
        <p:sp>
          <p:nvSpPr>
            <p:cNvPr name="TextBox 5" id="5"/>
            <p:cNvSpPr txBox="true"/>
            <p:nvPr/>
          </p:nvSpPr>
          <p:spPr>
            <a:xfrm rot="0">
              <a:off x="0" y="5730875"/>
              <a:ext cx="10197599" cy="934085"/>
            </a:xfrm>
            <a:prstGeom prst="rect">
              <a:avLst/>
            </a:prstGeom>
          </p:spPr>
          <p:txBody>
            <a:bodyPr anchor="t" rtlCol="false" tIns="0" lIns="0" bIns="0" rIns="0">
              <a:spAutoFit/>
            </a:bodyPr>
            <a:lstStyle/>
            <a:p>
              <a:pPr algn="l" marL="0" indent="0" lvl="0">
                <a:lnSpc>
                  <a:spcPts val="5880"/>
                </a:lnSpc>
                <a:spcBef>
                  <a:spcPct val="0"/>
                </a:spcBef>
              </a:pPr>
            </a:p>
          </p:txBody>
        </p:sp>
      </p:grpSp>
      <p:sp>
        <p:nvSpPr>
          <p:cNvPr name="TextBox 6" id="6"/>
          <p:cNvSpPr txBox="true"/>
          <p:nvPr/>
        </p:nvSpPr>
        <p:spPr>
          <a:xfrm rot="0">
            <a:off x="1028700" y="2823098"/>
            <a:ext cx="8073675" cy="5219700"/>
          </a:xfrm>
          <a:prstGeom prst="rect">
            <a:avLst/>
          </a:prstGeom>
        </p:spPr>
        <p:txBody>
          <a:bodyPr anchor="t" rtlCol="false" tIns="0" lIns="0" bIns="0" rIns="0">
            <a:spAutoFit/>
          </a:bodyPr>
          <a:lstStyle/>
          <a:p>
            <a:pPr algn="l">
              <a:lnSpc>
                <a:spcPts val="4199"/>
              </a:lnSpc>
            </a:pPr>
            <a:r>
              <a:rPr lang="en-US" sz="2999" b="true">
                <a:solidFill>
                  <a:srgbClr val="000000"/>
                </a:solidFill>
                <a:latin typeface="Raleway Bold"/>
                <a:ea typeface="Raleway Bold"/>
                <a:cs typeface="Raleway Bold"/>
                <a:sym typeface="Raleway Bold"/>
              </a:rPr>
              <a:t>Renuncia:</a:t>
            </a:r>
            <a:r>
              <a:rPr lang="en-US" sz="2999">
                <a:solidFill>
                  <a:srgbClr val="000000"/>
                </a:solidFill>
                <a:latin typeface="Raleway"/>
                <a:ea typeface="Raleway"/>
                <a:cs typeface="Raleway"/>
                <a:sym typeface="Raleway"/>
              </a:rPr>
              <a:t> El arte de decir "no" a uno mismo para decir</a:t>
            </a:r>
            <a:r>
              <a:rPr lang="en-US" sz="2999" b="true">
                <a:solidFill>
                  <a:srgbClr val="000000"/>
                </a:solidFill>
                <a:latin typeface="Raleway Bold"/>
                <a:ea typeface="Raleway Bold"/>
                <a:cs typeface="Raleway Bold"/>
                <a:sym typeface="Raleway Bold"/>
              </a:rPr>
              <a:t> "sí" al Espíritu.</a:t>
            </a:r>
          </a:p>
          <a:p>
            <a:pPr algn="l">
              <a:lnSpc>
                <a:spcPts val="4199"/>
              </a:lnSpc>
            </a:pPr>
          </a:p>
          <a:p>
            <a:pPr algn="l">
              <a:lnSpc>
                <a:spcPts val="4199"/>
              </a:lnSpc>
            </a:pPr>
            <a:r>
              <a:rPr lang="en-US" sz="2999" b="true">
                <a:solidFill>
                  <a:srgbClr val="000000"/>
                </a:solidFill>
                <a:latin typeface="Raleway Bold"/>
                <a:ea typeface="Raleway Bold"/>
                <a:cs typeface="Raleway Bold"/>
                <a:sym typeface="Raleway Bold"/>
              </a:rPr>
              <a:t>Persistencia: </a:t>
            </a:r>
            <a:r>
              <a:rPr lang="en-US" sz="2999">
                <a:solidFill>
                  <a:srgbClr val="000000"/>
                </a:solidFill>
                <a:latin typeface="Raleway"/>
                <a:ea typeface="Raleway"/>
                <a:cs typeface="Raleway"/>
                <a:sym typeface="Raleway"/>
              </a:rPr>
              <a:t>La determinación de testificar con la vida, sabiendo que cada acto de fidelidad es una semilla de eternidad.</a:t>
            </a:r>
          </a:p>
          <a:p>
            <a:pPr algn="l">
              <a:lnSpc>
                <a:spcPts val="4199"/>
              </a:lnSpc>
            </a:pPr>
          </a:p>
          <a:p>
            <a:pPr algn="l">
              <a:lnSpc>
                <a:spcPts val="4199"/>
              </a:lnSpc>
            </a:pPr>
            <a:r>
              <a:rPr lang="en-US" sz="2999" b="true">
                <a:solidFill>
                  <a:srgbClr val="000000"/>
                </a:solidFill>
                <a:latin typeface="Raleway Bold"/>
                <a:ea typeface="Raleway Bold"/>
                <a:cs typeface="Raleway Bold"/>
                <a:sym typeface="Raleway Bold"/>
              </a:rPr>
              <a:t>Combate:</a:t>
            </a:r>
            <a:r>
              <a:rPr lang="en-US" sz="2999">
                <a:solidFill>
                  <a:srgbClr val="000000"/>
                </a:solidFill>
                <a:latin typeface="Raleway"/>
                <a:ea typeface="Raleway"/>
                <a:cs typeface="Raleway"/>
                <a:sym typeface="Raleway"/>
              </a:rPr>
              <a:t> Entender que no solo se corre, sino que se batalla contra la duda y el temor.</a:t>
            </a:r>
          </a:p>
          <a:p>
            <a:pPr algn="l">
              <a:lnSpc>
                <a:spcPts val="4199"/>
              </a:lnSpc>
            </a:pPr>
          </a:p>
        </p:txBody>
      </p:sp>
      <p:sp>
        <p:nvSpPr>
          <p:cNvPr name="TextBox 7" id="7"/>
          <p:cNvSpPr txBox="true"/>
          <p:nvPr/>
        </p:nvSpPr>
        <p:spPr>
          <a:xfrm rot="0">
            <a:off x="1028700" y="9855661"/>
            <a:ext cx="4255643"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true" flipV="false" rot="0">
            <a:off x="0" y="0"/>
            <a:ext cx="9144000" cy="10287000"/>
          </a:xfrm>
          <a:custGeom>
            <a:avLst/>
            <a:gdLst/>
            <a:ahLst/>
            <a:cxnLst/>
            <a:rect r="r" b="b" t="t" l="l"/>
            <a:pathLst>
              <a:path h="10287000" w="9144000">
                <a:moveTo>
                  <a:pt x="9144000" y="0"/>
                </a:moveTo>
                <a:lnTo>
                  <a:pt x="0" y="0"/>
                </a:lnTo>
                <a:lnTo>
                  <a:pt x="0" y="10287000"/>
                </a:lnTo>
                <a:lnTo>
                  <a:pt x="9144000" y="10287000"/>
                </a:lnTo>
                <a:lnTo>
                  <a:pt x="9144000" y="0"/>
                </a:lnTo>
                <a:close/>
              </a:path>
            </a:pathLst>
          </a:custGeom>
          <a:blipFill>
            <a:blip r:embed="rId2"/>
            <a:stretch>
              <a:fillRect l="-24999" t="0" r="-25000" b="0"/>
            </a:stretch>
          </a:blipFill>
        </p:spPr>
      </p:sp>
      <p:grpSp>
        <p:nvGrpSpPr>
          <p:cNvPr name="Group 3" id="3"/>
          <p:cNvGrpSpPr/>
          <p:nvPr/>
        </p:nvGrpSpPr>
        <p:grpSpPr>
          <a:xfrm rot="0">
            <a:off x="11002157" y="2928875"/>
            <a:ext cx="6749611" cy="3763166"/>
            <a:chOff x="0" y="0"/>
            <a:chExt cx="8999481" cy="5017554"/>
          </a:xfrm>
        </p:grpSpPr>
        <p:sp>
          <p:nvSpPr>
            <p:cNvPr name="TextBox 4" id="4"/>
            <p:cNvSpPr txBox="true"/>
            <p:nvPr/>
          </p:nvSpPr>
          <p:spPr>
            <a:xfrm rot="0">
              <a:off x="0" y="-104775"/>
              <a:ext cx="8498489" cy="1116542"/>
            </a:xfrm>
            <a:prstGeom prst="rect">
              <a:avLst/>
            </a:prstGeom>
          </p:spPr>
          <p:txBody>
            <a:bodyPr anchor="t" rtlCol="false" tIns="0" lIns="0" bIns="0" rIns="0">
              <a:spAutoFit/>
            </a:bodyPr>
            <a:lstStyle/>
            <a:p>
              <a:pPr algn="ctr" marL="0" indent="0" lvl="0">
                <a:lnSpc>
                  <a:spcPts val="6999"/>
                </a:lnSpc>
                <a:spcBef>
                  <a:spcPct val="0"/>
                </a:spcBef>
              </a:pPr>
              <a:r>
                <a:rPr lang="en-US" sz="4999">
                  <a:solidFill>
                    <a:srgbClr val="000000"/>
                  </a:solidFill>
                  <a:latin typeface="Raleway"/>
                  <a:ea typeface="Raleway"/>
                  <a:cs typeface="Raleway"/>
                  <a:sym typeface="Raleway"/>
                </a:rPr>
                <a:t>NUEVO HORIZONTE</a:t>
              </a:r>
            </a:p>
          </p:txBody>
        </p:sp>
        <p:sp>
          <p:nvSpPr>
            <p:cNvPr name="TextBox 5" id="5"/>
            <p:cNvSpPr txBox="true"/>
            <p:nvPr/>
          </p:nvSpPr>
          <p:spPr>
            <a:xfrm rot="0">
              <a:off x="0" y="4278413"/>
              <a:ext cx="8999481" cy="739141"/>
            </a:xfrm>
            <a:prstGeom prst="rect">
              <a:avLst/>
            </a:prstGeom>
          </p:spPr>
          <p:txBody>
            <a:bodyPr anchor="t" rtlCol="false" tIns="0" lIns="0" bIns="0" rIns="0">
              <a:spAutoFit/>
            </a:bodyPr>
            <a:lstStyle/>
            <a:p>
              <a:pPr algn="l">
                <a:lnSpc>
                  <a:spcPts val="4619"/>
                </a:lnSpc>
              </a:pPr>
              <a:r>
                <a:rPr lang="en-US" sz="3299">
                  <a:solidFill>
                    <a:srgbClr val="000000"/>
                  </a:solidFill>
                  <a:latin typeface="Raleway"/>
                  <a:ea typeface="Raleway"/>
                  <a:cs typeface="Raleway"/>
                  <a:sym typeface="Raleway"/>
                </a:rPr>
                <a:t>«Como árbol junto al agua»</a:t>
              </a:r>
            </a:p>
          </p:txBody>
        </p:sp>
        <p:sp>
          <p:nvSpPr>
            <p:cNvPr name="TextBox 6" id="6"/>
            <p:cNvSpPr txBox="true"/>
            <p:nvPr/>
          </p:nvSpPr>
          <p:spPr>
            <a:xfrm rot="0">
              <a:off x="0" y="2421782"/>
              <a:ext cx="7860655" cy="792691"/>
            </a:xfrm>
            <a:prstGeom prst="rect">
              <a:avLst/>
            </a:prstGeom>
          </p:spPr>
          <p:txBody>
            <a:bodyPr anchor="t" rtlCol="false" tIns="0" lIns="0" bIns="0" rIns="0">
              <a:spAutoFit/>
            </a:bodyPr>
            <a:lstStyle/>
            <a:p>
              <a:pPr algn="just" marL="0" indent="0" lvl="0">
                <a:lnSpc>
                  <a:spcPts val="4900"/>
                </a:lnSpc>
                <a:spcBef>
                  <a:spcPct val="0"/>
                </a:spcBef>
              </a:pPr>
              <a:r>
                <a:rPr lang="en-US" sz="3500">
                  <a:solidFill>
                    <a:srgbClr val="998F8B"/>
                  </a:solidFill>
                  <a:latin typeface="Raleway"/>
                  <a:ea typeface="Raleway"/>
                  <a:cs typeface="Raleway"/>
                  <a:sym typeface="Raleway"/>
                </a:rPr>
                <a:t>MEJORAMIENTO</a:t>
              </a:r>
            </a:p>
          </p:txBody>
        </p:sp>
      </p:grpSp>
      <p:sp>
        <p:nvSpPr>
          <p:cNvPr name="Freeform 7" id="7"/>
          <p:cNvSpPr/>
          <p:nvPr/>
        </p:nvSpPr>
        <p:spPr>
          <a:xfrm flipH="false" flipV="false" rot="0">
            <a:off x="4937760" y="1273203"/>
            <a:ext cx="5729909" cy="7740595"/>
          </a:xfrm>
          <a:custGeom>
            <a:avLst/>
            <a:gdLst/>
            <a:ahLst/>
            <a:cxnLst/>
            <a:rect r="r" b="b" t="t" l="l"/>
            <a:pathLst>
              <a:path h="7740595" w="5729909">
                <a:moveTo>
                  <a:pt x="0" y="0"/>
                </a:moveTo>
                <a:lnTo>
                  <a:pt x="5729909" y="0"/>
                </a:lnTo>
                <a:lnTo>
                  <a:pt x="5729909" y="7740594"/>
                </a:lnTo>
                <a:lnTo>
                  <a:pt x="0" y="7740594"/>
                </a:lnTo>
                <a:lnTo>
                  <a:pt x="0" y="0"/>
                </a:lnTo>
                <a:close/>
              </a:path>
            </a:pathLst>
          </a:custGeom>
          <a:blipFill>
            <a:blip r:embed="rId3"/>
            <a:stretch>
              <a:fillRect l="0" t="0" r="0" b="-16992"/>
            </a:stretch>
          </a:blipFill>
        </p:spPr>
      </p:sp>
      <p:sp>
        <p:nvSpPr>
          <p:cNvPr name="TextBox 8" id="8"/>
          <p:cNvSpPr txBox="true"/>
          <p:nvPr/>
        </p:nvSpPr>
        <p:spPr>
          <a:xfrm rot="0">
            <a:off x="14867096" y="9851720"/>
            <a:ext cx="2094256"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TextBox 2" id="2"/>
          <p:cNvSpPr txBox="true"/>
          <p:nvPr/>
        </p:nvSpPr>
        <p:spPr>
          <a:xfrm rot="0">
            <a:off x="9823130" y="1902652"/>
            <a:ext cx="7190035" cy="7045960"/>
          </a:xfrm>
          <a:prstGeom prst="rect">
            <a:avLst/>
          </a:prstGeom>
        </p:spPr>
        <p:txBody>
          <a:bodyPr anchor="t" rtlCol="false" tIns="0" lIns="0" bIns="0" rIns="0">
            <a:spAutoFit/>
          </a:bodyPr>
          <a:lstStyle/>
          <a:p>
            <a:pPr algn="l">
              <a:lnSpc>
                <a:spcPts val="4339"/>
              </a:lnSpc>
            </a:pPr>
            <a:r>
              <a:rPr lang="en-US" sz="3099">
                <a:solidFill>
                  <a:srgbClr val="000000"/>
                </a:solidFill>
                <a:latin typeface="Raleway"/>
                <a:ea typeface="Raleway"/>
                <a:cs typeface="Raleway"/>
                <a:sym typeface="Raleway"/>
              </a:rPr>
              <a:t>El eco de las palabras de Pablo resuena en el alma de todo aquel que persevera:</a:t>
            </a:r>
            <a:r>
              <a:rPr lang="en-US" sz="3099" b="true">
                <a:solidFill>
                  <a:srgbClr val="000000"/>
                </a:solidFill>
                <a:latin typeface="Raleway Bold"/>
                <a:ea typeface="Raleway Bold"/>
                <a:cs typeface="Raleway Bold"/>
                <a:sym typeface="Raleway Bold"/>
              </a:rPr>
              <a:t> "He peleado la buena batalla, he acabado la carrera, he guardado la fe"</a:t>
            </a:r>
            <a:r>
              <a:rPr lang="en-US" sz="3099">
                <a:solidFill>
                  <a:srgbClr val="000000"/>
                </a:solidFill>
                <a:latin typeface="Raleway"/>
                <a:ea typeface="Raleway"/>
                <a:cs typeface="Raleway"/>
                <a:sym typeface="Raleway"/>
              </a:rPr>
              <a:t>. Al cruzar la meta, el premio no es un trofeo de vitrina que el tiempo oxida, sino el rostro mismo de Cristo y el descanso profundo de haber agradado a Aquel que nos llamó. La corona de justicia no es un logro humano, sino el sello final de la gracia de Dios sobre una vida que decidió, simplemente, no soltar Su mano.</a:t>
            </a:r>
          </a:p>
        </p:txBody>
      </p:sp>
      <p:sp>
        <p:nvSpPr>
          <p:cNvPr name="Freeform 3" id="3"/>
          <p:cNvSpPr/>
          <p:nvPr/>
        </p:nvSpPr>
        <p:spPr>
          <a:xfrm flipH="false" flipV="false" rot="0">
            <a:off x="0" y="0"/>
            <a:ext cx="8499634" cy="10287000"/>
          </a:xfrm>
          <a:custGeom>
            <a:avLst/>
            <a:gdLst/>
            <a:ahLst/>
            <a:cxnLst/>
            <a:rect r="r" b="b" t="t" l="l"/>
            <a:pathLst>
              <a:path h="10287000" w="8499634">
                <a:moveTo>
                  <a:pt x="0" y="0"/>
                </a:moveTo>
                <a:lnTo>
                  <a:pt x="8499634" y="0"/>
                </a:lnTo>
                <a:lnTo>
                  <a:pt x="8499634" y="10287000"/>
                </a:lnTo>
                <a:lnTo>
                  <a:pt x="0" y="10287000"/>
                </a:lnTo>
                <a:lnTo>
                  <a:pt x="0" y="0"/>
                </a:lnTo>
                <a:close/>
              </a:path>
            </a:pathLst>
          </a:custGeom>
          <a:blipFill>
            <a:blip r:embed="rId2"/>
            <a:stretch>
              <a:fillRect l="-60943" t="0" r="-60943" b="0"/>
            </a:stretch>
          </a:blipFill>
        </p:spPr>
      </p:sp>
      <p:sp>
        <p:nvSpPr>
          <p:cNvPr name="TextBox 4" id="4"/>
          <p:cNvSpPr txBox="true"/>
          <p:nvPr/>
        </p:nvSpPr>
        <p:spPr>
          <a:xfrm rot="0">
            <a:off x="14867096" y="9851720"/>
            <a:ext cx="2094256"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3208120" y="1138570"/>
            <a:ext cx="12352120" cy="8229600"/>
          </a:xfrm>
          <a:custGeom>
            <a:avLst/>
            <a:gdLst/>
            <a:ahLst/>
            <a:cxnLst/>
            <a:rect r="r" b="b" t="t" l="l"/>
            <a:pathLst>
              <a:path h="8229600" w="12352120">
                <a:moveTo>
                  <a:pt x="0" y="0"/>
                </a:moveTo>
                <a:lnTo>
                  <a:pt x="12352120" y="0"/>
                </a:lnTo>
                <a:lnTo>
                  <a:pt x="12352120" y="8229600"/>
                </a:lnTo>
                <a:lnTo>
                  <a:pt x="0" y="8229600"/>
                </a:lnTo>
                <a:lnTo>
                  <a:pt x="0" y="0"/>
                </a:lnTo>
                <a:close/>
              </a:path>
            </a:pathLst>
          </a:custGeom>
          <a:blipFill>
            <a:blip r:embed="rId2"/>
            <a:stretch>
              <a:fillRect l="0" t="0" r="0" b="0"/>
            </a:stretch>
          </a:blipFill>
        </p:spPr>
      </p:sp>
      <p:sp>
        <p:nvSpPr>
          <p:cNvPr name="TextBox 3" id="3"/>
          <p:cNvSpPr txBox="true"/>
          <p:nvPr/>
        </p:nvSpPr>
        <p:spPr>
          <a:xfrm rot="0">
            <a:off x="10701204" y="3945832"/>
            <a:ext cx="6373867" cy="1749426"/>
          </a:xfrm>
          <a:prstGeom prst="rect">
            <a:avLst/>
          </a:prstGeom>
        </p:spPr>
        <p:txBody>
          <a:bodyPr anchor="t" rtlCol="false" tIns="0" lIns="0" bIns="0" rIns="0">
            <a:spAutoFit/>
          </a:bodyPr>
          <a:lstStyle/>
          <a:p>
            <a:pPr algn="ctr" marL="0" indent="0" lvl="0">
              <a:lnSpc>
                <a:spcPts val="6999"/>
              </a:lnSpc>
              <a:spcBef>
                <a:spcPct val="0"/>
              </a:spcBef>
            </a:pPr>
            <a:r>
              <a:rPr lang="en-US" sz="4999">
                <a:solidFill>
                  <a:srgbClr val="000000"/>
                </a:solidFill>
                <a:latin typeface="Raleway"/>
                <a:ea typeface="Raleway"/>
                <a:cs typeface="Raleway"/>
                <a:sym typeface="Raleway"/>
              </a:rPr>
              <a:t>INFORME SECRETARIAL</a:t>
            </a:r>
          </a:p>
        </p:txBody>
      </p:sp>
      <p:sp>
        <p:nvSpPr>
          <p:cNvPr name="TextBox 4" id="4"/>
          <p:cNvSpPr txBox="true"/>
          <p:nvPr/>
        </p:nvSpPr>
        <p:spPr>
          <a:xfrm rot="0">
            <a:off x="1028700" y="9855661"/>
            <a:ext cx="4255643"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
        <p:nvSpPr>
          <p:cNvPr name="TextBox 5" id="5"/>
          <p:cNvSpPr txBox="true"/>
          <p:nvPr/>
        </p:nvSpPr>
        <p:spPr>
          <a:xfrm rot="0">
            <a:off x="14867096" y="9851720"/>
            <a:ext cx="2094256"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3707352" y="0"/>
            <a:ext cx="4580648" cy="10287000"/>
          </a:xfrm>
          <a:custGeom>
            <a:avLst/>
            <a:gdLst/>
            <a:ahLst/>
            <a:cxnLst/>
            <a:rect r="r" b="b" t="t" l="l"/>
            <a:pathLst>
              <a:path h="10287000" w="4580648">
                <a:moveTo>
                  <a:pt x="0" y="0"/>
                </a:moveTo>
                <a:lnTo>
                  <a:pt x="4580648" y="0"/>
                </a:lnTo>
                <a:lnTo>
                  <a:pt x="4580648" y="10287000"/>
                </a:lnTo>
                <a:lnTo>
                  <a:pt x="0" y="10287000"/>
                </a:lnTo>
                <a:lnTo>
                  <a:pt x="0" y="0"/>
                </a:lnTo>
                <a:close/>
              </a:path>
            </a:pathLst>
          </a:custGeom>
          <a:blipFill>
            <a:blip r:embed="rId2"/>
            <a:stretch>
              <a:fillRect l="-9927" t="0" r="-50542" b="0"/>
            </a:stretch>
          </a:blipFill>
        </p:spPr>
      </p:sp>
      <p:sp>
        <p:nvSpPr>
          <p:cNvPr name="Freeform 3" id="3"/>
          <p:cNvSpPr/>
          <p:nvPr/>
        </p:nvSpPr>
        <p:spPr>
          <a:xfrm flipH="false" flipV="false" rot="0">
            <a:off x="1838031" y="3118415"/>
            <a:ext cx="8111220" cy="5237027"/>
          </a:xfrm>
          <a:custGeom>
            <a:avLst/>
            <a:gdLst/>
            <a:ahLst/>
            <a:cxnLst/>
            <a:rect r="r" b="b" t="t" l="l"/>
            <a:pathLst>
              <a:path h="5237027" w="8111220">
                <a:moveTo>
                  <a:pt x="0" y="0"/>
                </a:moveTo>
                <a:lnTo>
                  <a:pt x="8111220" y="0"/>
                </a:lnTo>
                <a:lnTo>
                  <a:pt x="8111220" y="5237027"/>
                </a:lnTo>
                <a:lnTo>
                  <a:pt x="0" y="5237027"/>
                </a:lnTo>
                <a:lnTo>
                  <a:pt x="0" y="0"/>
                </a:lnTo>
                <a:close/>
              </a:path>
            </a:pathLst>
          </a:custGeom>
          <a:blipFill>
            <a:blip r:embed="rId3"/>
            <a:stretch>
              <a:fillRect l="0" t="0" r="0" b="0"/>
            </a:stretch>
          </a:blipFill>
        </p:spPr>
      </p:sp>
      <p:sp>
        <p:nvSpPr>
          <p:cNvPr name="TextBox 4" id="4"/>
          <p:cNvSpPr txBox="true"/>
          <p:nvPr/>
        </p:nvSpPr>
        <p:spPr>
          <a:xfrm rot="0">
            <a:off x="1838031" y="1402898"/>
            <a:ext cx="9523118" cy="896621"/>
          </a:xfrm>
          <a:prstGeom prst="rect">
            <a:avLst/>
          </a:prstGeom>
        </p:spPr>
        <p:txBody>
          <a:bodyPr anchor="t" rtlCol="false" tIns="0" lIns="0" bIns="0" rIns="0">
            <a:spAutoFit/>
          </a:bodyPr>
          <a:lstStyle/>
          <a:p>
            <a:pPr algn="l" marL="0" indent="0" lvl="0">
              <a:lnSpc>
                <a:spcPts val="7279"/>
              </a:lnSpc>
              <a:spcBef>
                <a:spcPct val="0"/>
              </a:spcBef>
            </a:pPr>
            <a:r>
              <a:rPr lang="en-US" sz="5199">
                <a:solidFill>
                  <a:srgbClr val="000000"/>
                </a:solidFill>
                <a:latin typeface="Raleway"/>
                <a:ea typeface="Raleway"/>
                <a:cs typeface="Raleway"/>
                <a:sym typeface="Raleway"/>
              </a:rPr>
              <a:t>TIEMPO DE LA LECCION</a:t>
            </a:r>
          </a:p>
        </p:txBody>
      </p:sp>
      <p:sp>
        <p:nvSpPr>
          <p:cNvPr name="TextBox 5" id="5"/>
          <p:cNvSpPr txBox="true"/>
          <p:nvPr/>
        </p:nvSpPr>
        <p:spPr>
          <a:xfrm rot="0">
            <a:off x="1028700" y="9855661"/>
            <a:ext cx="4255643"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6866573" cy="10287000"/>
          </a:xfrm>
          <a:custGeom>
            <a:avLst/>
            <a:gdLst/>
            <a:ahLst/>
            <a:cxnLst/>
            <a:rect r="r" b="b" t="t" l="l"/>
            <a:pathLst>
              <a:path h="10287000" w="6866573">
                <a:moveTo>
                  <a:pt x="0" y="0"/>
                </a:moveTo>
                <a:lnTo>
                  <a:pt x="6866573" y="0"/>
                </a:lnTo>
                <a:lnTo>
                  <a:pt x="6866573" y="10287000"/>
                </a:lnTo>
                <a:lnTo>
                  <a:pt x="0" y="10287000"/>
                </a:lnTo>
                <a:lnTo>
                  <a:pt x="0" y="0"/>
                </a:lnTo>
                <a:close/>
              </a:path>
            </a:pathLst>
          </a:custGeom>
          <a:blipFill>
            <a:blip r:embed="rId2"/>
            <a:stretch>
              <a:fillRect l="-87328" t="0" r="-87328" b="0"/>
            </a:stretch>
          </a:blipFill>
        </p:spPr>
      </p:sp>
      <p:sp>
        <p:nvSpPr>
          <p:cNvPr name="TextBox 3" id="3"/>
          <p:cNvSpPr txBox="true"/>
          <p:nvPr/>
        </p:nvSpPr>
        <p:spPr>
          <a:xfrm rot="0">
            <a:off x="7508115" y="2243150"/>
            <a:ext cx="9453237" cy="7313295"/>
          </a:xfrm>
          <a:prstGeom prst="rect">
            <a:avLst/>
          </a:prstGeom>
        </p:spPr>
        <p:txBody>
          <a:bodyPr anchor="t" rtlCol="false" tIns="0" lIns="0" bIns="0" rIns="0">
            <a:spAutoFit/>
          </a:bodyPr>
          <a:lstStyle/>
          <a:p>
            <a:pPr algn="l">
              <a:lnSpc>
                <a:spcPts val="4199"/>
              </a:lnSpc>
            </a:pPr>
            <a:r>
              <a:rPr lang="en-US" sz="2799">
                <a:solidFill>
                  <a:srgbClr val="000000"/>
                </a:solidFill>
                <a:latin typeface="Raleway"/>
                <a:ea typeface="Raleway"/>
                <a:cs typeface="Raleway"/>
                <a:sym typeface="Raleway"/>
              </a:rPr>
              <a:t>La carrera cristiana no es de velocidad, sino de constancia. No se trata de competir contra otros, sino de avanzar cada día un paso más hacia Cristo. Y aunque a veces tropezamos, su gracia nos levanta. El mismo Dios que fortaleció a Pablo, que sostuvo a los deportistas de la fe que hoy escuchamos, es el que nos acompaña en nuestra propia carrera.</a:t>
            </a:r>
          </a:p>
          <a:p>
            <a:pPr algn="l">
              <a:lnSpc>
                <a:spcPts val="4199"/>
              </a:lnSpc>
            </a:pPr>
          </a:p>
          <a:p>
            <a:pPr algn="l" marL="0" indent="0" lvl="0">
              <a:lnSpc>
                <a:spcPts val="4199"/>
              </a:lnSpc>
              <a:spcBef>
                <a:spcPct val="0"/>
              </a:spcBef>
            </a:pPr>
            <a:r>
              <a:rPr lang="en-US" sz="2799">
                <a:solidFill>
                  <a:srgbClr val="000000"/>
                </a:solidFill>
                <a:latin typeface="Raleway"/>
                <a:ea typeface="Raleway"/>
                <a:cs typeface="Raleway"/>
                <a:sym typeface="Raleway"/>
              </a:rPr>
              <a:t>No importa cuántos obstáculos estés enfrentado. No importa si sientes que estás lejos de la meta. Si pones tu mirada en Jesús, el autor y consumador de la fe... Ilegarás. Corre con paciencia. Entrena con esperanza. Persevera con fe. Y un día, tú también recibirás la corona de la vida.</a:t>
            </a:r>
          </a:p>
        </p:txBody>
      </p:sp>
      <p:sp>
        <p:nvSpPr>
          <p:cNvPr name="TextBox 4" id="4"/>
          <p:cNvSpPr txBox="true"/>
          <p:nvPr/>
        </p:nvSpPr>
        <p:spPr>
          <a:xfrm rot="0">
            <a:off x="7508115" y="843735"/>
            <a:ext cx="9190297" cy="1158718"/>
          </a:xfrm>
          <a:prstGeom prst="rect">
            <a:avLst/>
          </a:prstGeom>
        </p:spPr>
        <p:txBody>
          <a:bodyPr anchor="t" rtlCol="false" tIns="0" lIns="0" bIns="0" rIns="0">
            <a:spAutoFit/>
          </a:bodyPr>
          <a:lstStyle/>
          <a:p>
            <a:pPr algn="l" marL="0" indent="0" lvl="0">
              <a:lnSpc>
                <a:spcPts val="9084"/>
              </a:lnSpc>
              <a:spcBef>
                <a:spcPct val="0"/>
              </a:spcBef>
            </a:pPr>
            <a:r>
              <a:rPr lang="en-US" sz="7570">
                <a:solidFill>
                  <a:srgbClr val="000000"/>
                </a:solidFill>
                <a:latin typeface="Raleway"/>
                <a:ea typeface="Raleway"/>
                <a:cs typeface="Raleway"/>
                <a:sym typeface="Raleway"/>
              </a:rPr>
              <a:t>CONCLUSION</a:t>
            </a:r>
          </a:p>
        </p:txBody>
      </p:sp>
      <p:sp>
        <p:nvSpPr>
          <p:cNvPr name="TextBox 5" id="5"/>
          <p:cNvSpPr txBox="true"/>
          <p:nvPr/>
        </p:nvSpPr>
        <p:spPr>
          <a:xfrm rot="0">
            <a:off x="14867096" y="9851720"/>
            <a:ext cx="2094256"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TextBox 2" id="2"/>
          <p:cNvSpPr txBox="true"/>
          <p:nvPr/>
        </p:nvSpPr>
        <p:spPr>
          <a:xfrm rot="0">
            <a:off x="9959926" y="1430397"/>
            <a:ext cx="5489333" cy="721995"/>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000000"/>
                </a:solidFill>
                <a:latin typeface="Raleway"/>
                <a:ea typeface="Raleway"/>
                <a:cs typeface="Raleway"/>
                <a:sym typeface="Raleway"/>
              </a:rPr>
              <a:t>INTRODUCCION</a:t>
            </a:r>
          </a:p>
        </p:txBody>
      </p:sp>
      <p:sp>
        <p:nvSpPr>
          <p:cNvPr name="TextBox 3" id="3"/>
          <p:cNvSpPr txBox="true"/>
          <p:nvPr/>
        </p:nvSpPr>
        <p:spPr>
          <a:xfrm rot="0">
            <a:off x="9959926" y="2561899"/>
            <a:ext cx="7190035" cy="6165215"/>
          </a:xfrm>
          <a:prstGeom prst="rect">
            <a:avLst/>
          </a:prstGeom>
        </p:spPr>
        <p:txBody>
          <a:bodyPr anchor="t" rtlCol="false" tIns="0" lIns="0" bIns="0" rIns="0">
            <a:spAutoFit/>
          </a:bodyPr>
          <a:lstStyle/>
          <a:p>
            <a:pPr algn="l">
              <a:lnSpc>
                <a:spcPts val="4059"/>
              </a:lnSpc>
            </a:pPr>
            <a:r>
              <a:rPr lang="en-US" sz="2899">
                <a:solidFill>
                  <a:srgbClr val="000000"/>
                </a:solidFill>
                <a:latin typeface="Raleway"/>
                <a:ea typeface="Raleway"/>
                <a:cs typeface="Raleway"/>
                <a:sym typeface="Raleway"/>
              </a:rPr>
              <a:t>La vida cristiana ha sido comparada, desde tiempos apostólicos, con una competencia de resistencia. No se trata de una exhibición de fuerza física o de la búsqueda de un podio terrenal, sino de un ejercicio santo de disciplina y enfoque. Al contemplar el horizonte de la eternidad, la pregunta no es quién llegó primero, sino quién logró mantener la mirada fija en el autor y consumador de la fe mientras atravesaba el terreno escarpado de este mundo.</a:t>
            </a:r>
          </a:p>
        </p:txBody>
      </p:sp>
      <p:sp>
        <p:nvSpPr>
          <p:cNvPr name="Freeform 4" id="4"/>
          <p:cNvSpPr/>
          <p:nvPr/>
        </p:nvSpPr>
        <p:spPr>
          <a:xfrm flipH="false" flipV="false" rot="0">
            <a:off x="0" y="0"/>
            <a:ext cx="8499634" cy="10287000"/>
          </a:xfrm>
          <a:custGeom>
            <a:avLst/>
            <a:gdLst/>
            <a:ahLst/>
            <a:cxnLst/>
            <a:rect r="r" b="b" t="t" l="l"/>
            <a:pathLst>
              <a:path h="10287000" w="8499634">
                <a:moveTo>
                  <a:pt x="0" y="0"/>
                </a:moveTo>
                <a:lnTo>
                  <a:pt x="8499634" y="0"/>
                </a:lnTo>
                <a:lnTo>
                  <a:pt x="8499634" y="10287000"/>
                </a:lnTo>
                <a:lnTo>
                  <a:pt x="0" y="10287000"/>
                </a:lnTo>
                <a:lnTo>
                  <a:pt x="0" y="0"/>
                </a:lnTo>
                <a:close/>
              </a:path>
            </a:pathLst>
          </a:custGeom>
          <a:blipFill>
            <a:blip r:embed="rId2"/>
            <a:stretch>
              <a:fillRect l="-60943" t="0" r="-60943" b="0"/>
            </a:stretch>
          </a:blipFill>
        </p:spPr>
      </p:sp>
      <p:sp>
        <p:nvSpPr>
          <p:cNvPr name="TextBox 5" id="5"/>
          <p:cNvSpPr txBox="true"/>
          <p:nvPr/>
        </p:nvSpPr>
        <p:spPr>
          <a:xfrm rot="0">
            <a:off x="14867096" y="9851720"/>
            <a:ext cx="2094256"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0124992" y="-1942225"/>
            <a:ext cx="8163008" cy="12229225"/>
          </a:xfrm>
          <a:custGeom>
            <a:avLst/>
            <a:gdLst/>
            <a:ahLst/>
            <a:cxnLst/>
            <a:rect r="r" b="b" t="t" l="l"/>
            <a:pathLst>
              <a:path h="12229225" w="8163008">
                <a:moveTo>
                  <a:pt x="0" y="0"/>
                </a:moveTo>
                <a:lnTo>
                  <a:pt x="8163008" y="0"/>
                </a:lnTo>
                <a:lnTo>
                  <a:pt x="8163008" y="12229225"/>
                </a:lnTo>
                <a:lnTo>
                  <a:pt x="0" y="12229225"/>
                </a:lnTo>
                <a:lnTo>
                  <a:pt x="0" y="0"/>
                </a:lnTo>
                <a:close/>
              </a:path>
            </a:pathLst>
          </a:custGeom>
          <a:blipFill>
            <a:blip r:embed="rId2"/>
            <a:stretch>
              <a:fillRect l="-24906" t="0" r="-24906" b="0"/>
            </a:stretch>
          </a:blipFill>
        </p:spPr>
      </p:sp>
      <p:grpSp>
        <p:nvGrpSpPr>
          <p:cNvPr name="Group 3" id="3"/>
          <p:cNvGrpSpPr/>
          <p:nvPr/>
        </p:nvGrpSpPr>
        <p:grpSpPr>
          <a:xfrm rot="0">
            <a:off x="1028700" y="1840118"/>
            <a:ext cx="8168027" cy="5741670"/>
            <a:chOff x="0" y="0"/>
            <a:chExt cx="10890702" cy="7655560"/>
          </a:xfrm>
        </p:grpSpPr>
        <p:sp>
          <p:nvSpPr>
            <p:cNvPr name="TextBox 4" id="4"/>
            <p:cNvSpPr txBox="true"/>
            <p:nvPr/>
          </p:nvSpPr>
          <p:spPr>
            <a:xfrm rot="0">
              <a:off x="0" y="-85725"/>
              <a:ext cx="10890702" cy="934085"/>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000000"/>
                  </a:solidFill>
                  <a:latin typeface="Raleway"/>
                  <a:ea typeface="Raleway"/>
                  <a:cs typeface="Raleway"/>
                  <a:sym typeface="Raleway"/>
                </a:rPr>
                <a:t>LA CARRERA DE LA FELICIDAD</a:t>
              </a:r>
            </a:p>
          </p:txBody>
        </p:sp>
        <p:sp>
          <p:nvSpPr>
            <p:cNvPr name="TextBox 5" id="5"/>
            <p:cNvSpPr txBox="true"/>
            <p:nvPr/>
          </p:nvSpPr>
          <p:spPr>
            <a:xfrm rot="0">
              <a:off x="0" y="6721475"/>
              <a:ext cx="10197599" cy="934085"/>
            </a:xfrm>
            <a:prstGeom prst="rect">
              <a:avLst/>
            </a:prstGeom>
          </p:spPr>
          <p:txBody>
            <a:bodyPr anchor="t" rtlCol="false" tIns="0" lIns="0" bIns="0" rIns="0">
              <a:spAutoFit/>
            </a:bodyPr>
            <a:lstStyle/>
            <a:p>
              <a:pPr algn="l" marL="0" indent="0" lvl="0">
                <a:lnSpc>
                  <a:spcPts val="5880"/>
                </a:lnSpc>
                <a:spcBef>
                  <a:spcPct val="0"/>
                </a:spcBef>
              </a:pPr>
            </a:p>
          </p:txBody>
        </p:sp>
      </p:grpSp>
      <p:sp>
        <p:nvSpPr>
          <p:cNvPr name="TextBox 6" id="6"/>
          <p:cNvSpPr txBox="true"/>
          <p:nvPr/>
        </p:nvSpPr>
        <p:spPr>
          <a:xfrm rot="0">
            <a:off x="1028700" y="2813573"/>
            <a:ext cx="8073675" cy="6165215"/>
          </a:xfrm>
          <a:prstGeom prst="rect">
            <a:avLst/>
          </a:prstGeom>
        </p:spPr>
        <p:txBody>
          <a:bodyPr anchor="t" rtlCol="false" tIns="0" lIns="0" bIns="0" rIns="0">
            <a:spAutoFit/>
          </a:bodyPr>
          <a:lstStyle/>
          <a:p>
            <a:pPr algn="l">
              <a:lnSpc>
                <a:spcPts val="4059"/>
              </a:lnSpc>
            </a:pPr>
            <a:r>
              <a:rPr lang="en-US" sz="2899">
                <a:solidFill>
                  <a:srgbClr val="000000"/>
                </a:solidFill>
                <a:latin typeface="Raleway"/>
                <a:ea typeface="Raleway"/>
                <a:cs typeface="Raleway"/>
                <a:sym typeface="Raleway"/>
              </a:rPr>
              <a:t>Aquel que corre con propósito entiende que la dirección es más importante que la velocidad. En la soledad de la pista, el creyente aprende a despojarse de todo peso y del pecado que asedia, no por una obligación externa, sino por la convicción interna de un llamado celestial. La verdadera carrera comienza cuando se decide dejar atrás lo que no edifica para abrazar lo que es eterno. Los obstáculos y el cansancio son reales, pero se vuelven insignificantes ante la promesa de una corona que no se marchita.</a:t>
            </a:r>
          </a:p>
        </p:txBody>
      </p:sp>
      <p:sp>
        <p:nvSpPr>
          <p:cNvPr name="TextBox 7" id="7"/>
          <p:cNvSpPr txBox="true"/>
          <p:nvPr/>
        </p:nvSpPr>
        <p:spPr>
          <a:xfrm rot="0">
            <a:off x="1028700" y="9855661"/>
            <a:ext cx="4255643"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2"/>
            <a:stretch>
              <a:fillRect l="-34427" t="0" r="-34427" b="0"/>
            </a:stretch>
          </a:blipFill>
        </p:spPr>
      </p:sp>
      <p:sp>
        <p:nvSpPr>
          <p:cNvPr name="Freeform 3" id="3"/>
          <p:cNvSpPr/>
          <p:nvPr/>
        </p:nvSpPr>
        <p:spPr>
          <a:xfrm flipH="false" flipV="false" rot="0">
            <a:off x="4937760" y="1273203"/>
            <a:ext cx="5729909" cy="7740595"/>
          </a:xfrm>
          <a:custGeom>
            <a:avLst/>
            <a:gdLst/>
            <a:ahLst/>
            <a:cxnLst/>
            <a:rect r="r" b="b" t="t" l="l"/>
            <a:pathLst>
              <a:path h="7740595" w="5729909">
                <a:moveTo>
                  <a:pt x="0" y="0"/>
                </a:moveTo>
                <a:lnTo>
                  <a:pt x="5729909" y="0"/>
                </a:lnTo>
                <a:lnTo>
                  <a:pt x="5729909" y="7740594"/>
                </a:lnTo>
                <a:lnTo>
                  <a:pt x="0" y="7740594"/>
                </a:lnTo>
                <a:lnTo>
                  <a:pt x="0" y="0"/>
                </a:lnTo>
                <a:close/>
              </a:path>
            </a:pathLst>
          </a:custGeom>
          <a:blipFill>
            <a:blip r:embed="rId3"/>
            <a:stretch>
              <a:fillRect l="-39951" t="0" r="-39951" b="0"/>
            </a:stretch>
          </a:blipFill>
        </p:spPr>
      </p:sp>
      <p:grpSp>
        <p:nvGrpSpPr>
          <p:cNvPr name="Group 4" id="4"/>
          <p:cNvGrpSpPr/>
          <p:nvPr/>
        </p:nvGrpSpPr>
        <p:grpSpPr>
          <a:xfrm rot="0">
            <a:off x="11412547" y="2423097"/>
            <a:ext cx="5790368" cy="4100987"/>
            <a:chOff x="0" y="0"/>
            <a:chExt cx="7720491" cy="5467982"/>
          </a:xfrm>
        </p:grpSpPr>
        <p:sp>
          <p:nvSpPr>
            <p:cNvPr name="TextBox 5" id="5"/>
            <p:cNvSpPr txBox="true"/>
            <p:nvPr/>
          </p:nvSpPr>
          <p:spPr>
            <a:xfrm rot="0">
              <a:off x="0" y="-104775"/>
              <a:ext cx="7290699" cy="1116542"/>
            </a:xfrm>
            <a:prstGeom prst="rect">
              <a:avLst/>
            </a:prstGeom>
          </p:spPr>
          <p:txBody>
            <a:bodyPr anchor="t" rtlCol="false" tIns="0" lIns="0" bIns="0" rIns="0">
              <a:spAutoFit/>
            </a:bodyPr>
            <a:lstStyle/>
            <a:p>
              <a:pPr algn="l" marL="0" indent="0" lvl="0">
                <a:lnSpc>
                  <a:spcPts val="6999"/>
                </a:lnSpc>
                <a:spcBef>
                  <a:spcPct val="0"/>
                </a:spcBef>
              </a:pPr>
              <a:r>
                <a:rPr lang="en-US" sz="4999">
                  <a:solidFill>
                    <a:srgbClr val="000000"/>
                  </a:solidFill>
                  <a:latin typeface="Raleway"/>
                  <a:ea typeface="Raleway"/>
                  <a:cs typeface="Raleway"/>
                  <a:sym typeface="Raleway"/>
                </a:rPr>
                <a:t>HIMNO INICIAL</a:t>
              </a:r>
            </a:p>
          </p:txBody>
        </p:sp>
        <p:sp>
          <p:nvSpPr>
            <p:cNvPr name="TextBox 6" id="6"/>
            <p:cNvSpPr txBox="true"/>
            <p:nvPr/>
          </p:nvSpPr>
          <p:spPr>
            <a:xfrm rot="0">
              <a:off x="0" y="3647648"/>
              <a:ext cx="7720491" cy="1820335"/>
            </a:xfrm>
            <a:prstGeom prst="rect">
              <a:avLst/>
            </a:prstGeom>
          </p:spPr>
          <p:txBody>
            <a:bodyPr anchor="t" rtlCol="false" tIns="0" lIns="0" bIns="0" rIns="0">
              <a:spAutoFit/>
            </a:bodyPr>
            <a:lstStyle/>
            <a:p>
              <a:pPr algn="l">
                <a:lnSpc>
                  <a:spcPts val="5599"/>
                </a:lnSpc>
              </a:pPr>
              <a:r>
                <a:rPr lang="en-US" sz="3999">
                  <a:solidFill>
                    <a:srgbClr val="000000"/>
                  </a:solidFill>
                  <a:latin typeface="Raleway"/>
                  <a:ea typeface="Raleway"/>
                  <a:cs typeface="Raleway"/>
                  <a:sym typeface="Raleway"/>
                </a:rPr>
                <a:t>“Cuando al cielo lleguemos”</a:t>
              </a:r>
            </a:p>
          </p:txBody>
        </p:sp>
        <p:sp>
          <p:nvSpPr>
            <p:cNvPr name="TextBox 7" id="7"/>
            <p:cNvSpPr txBox="true"/>
            <p:nvPr/>
          </p:nvSpPr>
          <p:spPr>
            <a:xfrm rot="0">
              <a:off x="0" y="2421782"/>
              <a:ext cx="5758577" cy="987425"/>
            </a:xfrm>
            <a:prstGeom prst="rect">
              <a:avLst/>
            </a:prstGeom>
          </p:spPr>
          <p:txBody>
            <a:bodyPr anchor="t" rtlCol="false" tIns="0" lIns="0" bIns="0" rIns="0">
              <a:spAutoFit/>
            </a:bodyPr>
            <a:lstStyle/>
            <a:p>
              <a:pPr algn="just" marL="0" indent="0" lvl="0">
                <a:lnSpc>
                  <a:spcPts val="6299"/>
                </a:lnSpc>
                <a:spcBef>
                  <a:spcPct val="0"/>
                </a:spcBef>
              </a:pPr>
              <a:r>
                <a:rPr lang="en-US" sz="4499">
                  <a:solidFill>
                    <a:srgbClr val="998F8B"/>
                  </a:solidFill>
                  <a:latin typeface="Raleway"/>
                  <a:ea typeface="Raleway"/>
                  <a:cs typeface="Raleway"/>
                  <a:sym typeface="Raleway"/>
                </a:rPr>
                <a:t># 483</a:t>
              </a:r>
            </a:p>
          </p:txBody>
        </p:sp>
      </p:grpSp>
      <p:sp>
        <p:nvSpPr>
          <p:cNvPr name="TextBox 8" id="8"/>
          <p:cNvSpPr txBox="true"/>
          <p:nvPr/>
        </p:nvSpPr>
        <p:spPr>
          <a:xfrm rot="0">
            <a:off x="14867096" y="9851720"/>
            <a:ext cx="2094256"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TextBox 2" id="2"/>
          <p:cNvSpPr txBox="true"/>
          <p:nvPr/>
        </p:nvSpPr>
        <p:spPr>
          <a:xfrm rot="0">
            <a:off x="9771317" y="1514322"/>
            <a:ext cx="7190035" cy="8131810"/>
          </a:xfrm>
          <a:prstGeom prst="rect">
            <a:avLst/>
          </a:prstGeom>
        </p:spPr>
        <p:txBody>
          <a:bodyPr anchor="t" rtlCol="false" tIns="0" lIns="0" bIns="0" rIns="0">
            <a:spAutoFit/>
          </a:bodyPr>
          <a:lstStyle/>
          <a:p>
            <a:pPr algn="l">
              <a:lnSpc>
                <a:spcPts val="4339"/>
              </a:lnSpc>
            </a:pPr>
            <a:r>
              <a:rPr lang="en-US" sz="3099">
                <a:solidFill>
                  <a:srgbClr val="000000"/>
                </a:solidFill>
                <a:latin typeface="Raleway"/>
                <a:ea typeface="Raleway"/>
                <a:cs typeface="Raleway"/>
                <a:sym typeface="Raleway"/>
              </a:rPr>
              <a:t>Aquel que corre con propósito entiende que la dirección es más importante que la velocidad. En la soledad de la pista, el creyente aprende a despojarse de todo peso y del pecado que asedia, no por una obligación externa, sino por la convicción interna de un llamado celestial. La verdadera carrera comienza cuando se decide dejar atrás lo que no edifica para abrazar lo que es eterno. Los obstáculos y el cansancio son reales, pero se vuelven insignificantes ante la promesa de una corona que no se marchita.</a:t>
            </a:r>
          </a:p>
        </p:txBody>
      </p:sp>
      <p:sp>
        <p:nvSpPr>
          <p:cNvPr name="Freeform 3" id="3"/>
          <p:cNvSpPr/>
          <p:nvPr/>
        </p:nvSpPr>
        <p:spPr>
          <a:xfrm flipH="false" flipV="false" rot="0">
            <a:off x="0" y="0"/>
            <a:ext cx="8499634" cy="10287000"/>
          </a:xfrm>
          <a:custGeom>
            <a:avLst/>
            <a:gdLst/>
            <a:ahLst/>
            <a:cxnLst/>
            <a:rect r="r" b="b" t="t" l="l"/>
            <a:pathLst>
              <a:path h="10287000" w="8499634">
                <a:moveTo>
                  <a:pt x="0" y="0"/>
                </a:moveTo>
                <a:lnTo>
                  <a:pt x="8499634" y="0"/>
                </a:lnTo>
                <a:lnTo>
                  <a:pt x="8499634" y="10287000"/>
                </a:lnTo>
                <a:lnTo>
                  <a:pt x="0" y="10287000"/>
                </a:lnTo>
                <a:lnTo>
                  <a:pt x="0" y="0"/>
                </a:lnTo>
                <a:close/>
              </a:path>
            </a:pathLst>
          </a:custGeom>
          <a:blipFill>
            <a:blip r:embed="rId2"/>
            <a:stretch>
              <a:fillRect l="-102144" t="0" r="-19741" b="0"/>
            </a:stretch>
          </a:blipFill>
        </p:spPr>
      </p:sp>
      <p:sp>
        <p:nvSpPr>
          <p:cNvPr name="TextBox 4" id="4"/>
          <p:cNvSpPr txBox="true"/>
          <p:nvPr/>
        </p:nvSpPr>
        <p:spPr>
          <a:xfrm rot="0">
            <a:off x="9771317" y="620877"/>
            <a:ext cx="7648199" cy="721995"/>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000000"/>
                </a:solidFill>
                <a:latin typeface="Raleway"/>
                <a:ea typeface="Raleway"/>
                <a:cs typeface="Raleway"/>
                <a:sym typeface="Raleway"/>
              </a:rPr>
              <a:t>EL CORAZON DEL CORREDOR</a:t>
            </a:r>
          </a:p>
        </p:txBody>
      </p:sp>
      <p:sp>
        <p:nvSpPr>
          <p:cNvPr name="TextBox 5" id="5"/>
          <p:cNvSpPr txBox="true"/>
          <p:nvPr/>
        </p:nvSpPr>
        <p:spPr>
          <a:xfrm rot="0">
            <a:off x="14867096" y="9851720"/>
            <a:ext cx="2094256"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2"/>
            <a:stretch>
              <a:fillRect l="-34427" t="0" r="-34427" b="0"/>
            </a:stretch>
          </a:blipFill>
        </p:spPr>
      </p:sp>
      <p:grpSp>
        <p:nvGrpSpPr>
          <p:cNvPr name="Group 3" id="3"/>
          <p:cNvGrpSpPr/>
          <p:nvPr/>
        </p:nvGrpSpPr>
        <p:grpSpPr>
          <a:xfrm rot="0">
            <a:off x="11138953" y="1123159"/>
            <a:ext cx="6749611" cy="8135141"/>
            <a:chOff x="0" y="0"/>
            <a:chExt cx="8999481" cy="10846854"/>
          </a:xfrm>
        </p:grpSpPr>
        <p:sp>
          <p:nvSpPr>
            <p:cNvPr name="TextBox 4" id="4"/>
            <p:cNvSpPr txBox="true"/>
            <p:nvPr/>
          </p:nvSpPr>
          <p:spPr>
            <a:xfrm rot="0">
              <a:off x="0" y="-104775"/>
              <a:ext cx="8498489" cy="2297642"/>
            </a:xfrm>
            <a:prstGeom prst="rect">
              <a:avLst/>
            </a:prstGeom>
          </p:spPr>
          <p:txBody>
            <a:bodyPr anchor="t" rtlCol="false" tIns="0" lIns="0" bIns="0" rIns="0">
              <a:spAutoFit/>
            </a:bodyPr>
            <a:lstStyle/>
            <a:p>
              <a:pPr algn="ctr" marL="0" indent="0" lvl="0">
                <a:lnSpc>
                  <a:spcPts val="6999"/>
                </a:lnSpc>
                <a:spcBef>
                  <a:spcPct val="0"/>
                </a:spcBef>
              </a:pPr>
              <a:r>
                <a:rPr lang="en-US" sz="4999">
                  <a:solidFill>
                    <a:srgbClr val="000000"/>
                  </a:solidFill>
                  <a:latin typeface="Raleway"/>
                  <a:ea typeface="Raleway"/>
                  <a:cs typeface="Raleway"/>
                  <a:sym typeface="Raleway"/>
                </a:rPr>
                <a:t>LECTURA BIBLICA Y ORACION</a:t>
              </a:r>
            </a:p>
          </p:txBody>
        </p:sp>
        <p:sp>
          <p:nvSpPr>
            <p:cNvPr name="TextBox 5" id="5"/>
            <p:cNvSpPr txBox="true"/>
            <p:nvPr/>
          </p:nvSpPr>
          <p:spPr>
            <a:xfrm rot="0">
              <a:off x="0" y="5459513"/>
              <a:ext cx="8999481" cy="5387341"/>
            </a:xfrm>
            <a:prstGeom prst="rect">
              <a:avLst/>
            </a:prstGeom>
          </p:spPr>
          <p:txBody>
            <a:bodyPr anchor="t" rtlCol="false" tIns="0" lIns="0" bIns="0" rIns="0">
              <a:spAutoFit/>
            </a:bodyPr>
            <a:lstStyle/>
            <a:p>
              <a:pPr algn="l">
                <a:lnSpc>
                  <a:spcPts val="4619"/>
                </a:lnSpc>
              </a:pPr>
              <a:r>
                <a:rPr lang="en-US" sz="3299">
                  <a:solidFill>
                    <a:srgbClr val="000000"/>
                  </a:solidFill>
                  <a:latin typeface="Raleway"/>
                  <a:ea typeface="Raleway"/>
                  <a:cs typeface="Raleway"/>
                  <a:sym typeface="Raleway"/>
                </a:rPr>
                <a:t>«fortalecidos con todo poder, conforme a la potencia de su gloria, para toda paciencia y longanimidad; con gozo dando gracias al Padre que nos hizo aptos para participar de la herencia de los santos en luz»</a:t>
              </a:r>
            </a:p>
          </p:txBody>
        </p:sp>
        <p:sp>
          <p:nvSpPr>
            <p:cNvPr name="TextBox 6" id="6"/>
            <p:cNvSpPr txBox="true"/>
            <p:nvPr/>
          </p:nvSpPr>
          <p:spPr>
            <a:xfrm rot="0">
              <a:off x="0" y="3602882"/>
              <a:ext cx="7860655" cy="792691"/>
            </a:xfrm>
            <a:prstGeom prst="rect">
              <a:avLst/>
            </a:prstGeom>
          </p:spPr>
          <p:txBody>
            <a:bodyPr anchor="t" rtlCol="false" tIns="0" lIns="0" bIns="0" rIns="0">
              <a:spAutoFit/>
            </a:bodyPr>
            <a:lstStyle/>
            <a:p>
              <a:pPr algn="just" marL="0" indent="0" lvl="0">
                <a:lnSpc>
                  <a:spcPts val="4900"/>
                </a:lnSpc>
                <a:spcBef>
                  <a:spcPct val="0"/>
                </a:spcBef>
              </a:pPr>
              <a:r>
                <a:rPr lang="en-US" sz="3500">
                  <a:solidFill>
                    <a:srgbClr val="998F8B"/>
                  </a:solidFill>
                  <a:latin typeface="Raleway"/>
                  <a:ea typeface="Raleway"/>
                  <a:cs typeface="Raleway"/>
                  <a:sym typeface="Raleway"/>
                </a:rPr>
                <a:t>COLOSENSES 1: 11, 12</a:t>
              </a:r>
            </a:p>
          </p:txBody>
        </p:sp>
      </p:grpSp>
      <p:sp>
        <p:nvSpPr>
          <p:cNvPr name="Freeform 7" id="7"/>
          <p:cNvSpPr/>
          <p:nvPr/>
        </p:nvSpPr>
        <p:spPr>
          <a:xfrm flipH="false" flipV="false" rot="0">
            <a:off x="11138953" y="2913088"/>
            <a:ext cx="831315" cy="574309"/>
          </a:xfrm>
          <a:custGeom>
            <a:avLst/>
            <a:gdLst/>
            <a:ahLst/>
            <a:cxnLst/>
            <a:rect r="r" b="b" t="t" l="l"/>
            <a:pathLst>
              <a:path h="574309" w="831315">
                <a:moveTo>
                  <a:pt x="0" y="0"/>
                </a:moveTo>
                <a:lnTo>
                  <a:pt x="831315" y="0"/>
                </a:lnTo>
                <a:lnTo>
                  <a:pt x="831315" y="574309"/>
                </a:lnTo>
                <a:lnTo>
                  <a:pt x="0" y="5743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4937760" y="1273203"/>
            <a:ext cx="5729909" cy="7740595"/>
          </a:xfrm>
          <a:custGeom>
            <a:avLst/>
            <a:gdLst/>
            <a:ahLst/>
            <a:cxnLst/>
            <a:rect r="r" b="b" t="t" l="l"/>
            <a:pathLst>
              <a:path h="7740595" w="5729909">
                <a:moveTo>
                  <a:pt x="0" y="0"/>
                </a:moveTo>
                <a:lnTo>
                  <a:pt x="5729909" y="0"/>
                </a:lnTo>
                <a:lnTo>
                  <a:pt x="5729909" y="7740594"/>
                </a:lnTo>
                <a:lnTo>
                  <a:pt x="0" y="7740594"/>
                </a:lnTo>
                <a:lnTo>
                  <a:pt x="0" y="0"/>
                </a:lnTo>
                <a:close/>
              </a:path>
            </a:pathLst>
          </a:custGeom>
          <a:blipFill>
            <a:blip r:embed="rId5"/>
            <a:stretch>
              <a:fillRect l="-2263" t="0" r="-2263" b="0"/>
            </a:stretch>
          </a:blipFill>
        </p:spPr>
      </p:sp>
      <p:sp>
        <p:nvSpPr>
          <p:cNvPr name="TextBox 9" id="9"/>
          <p:cNvSpPr txBox="true"/>
          <p:nvPr/>
        </p:nvSpPr>
        <p:spPr>
          <a:xfrm rot="0">
            <a:off x="14867096" y="9851720"/>
            <a:ext cx="2094256"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0124992" y="-1942225"/>
            <a:ext cx="8163008" cy="12229225"/>
          </a:xfrm>
          <a:custGeom>
            <a:avLst/>
            <a:gdLst/>
            <a:ahLst/>
            <a:cxnLst/>
            <a:rect r="r" b="b" t="t" l="l"/>
            <a:pathLst>
              <a:path h="12229225" w="8163008">
                <a:moveTo>
                  <a:pt x="0" y="0"/>
                </a:moveTo>
                <a:lnTo>
                  <a:pt x="8163008" y="0"/>
                </a:lnTo>
                <a:lnTo>
                  <a:pt x="8163008" y="12229225"/>
                </a:lnTo>
                <a:lnTo>
                  <a:pt x="0" y="12229225"/>
                </a:lnTo>
                <a:lnTo>
                  <a:pt x="0" y="0"/>
                </a:lnTo>
                <a:close/>
              </a:path>
            </a:pathLst>
          </a:custGeom>
          <a:blipFill>
            <a:blip r:embed="rId2"/>
            <a:stretch>
              <a:fillRect l="-62257" t="0" r="-62257" b="0"/>
            </a:stretch>
          </a:blipFill>
        </p:spPr>
      </p:sp>
      <p:sp>
        <p:nvSpPr>
          <p:cNvPr name="Freeform 3" id="3"/>
          <p:cNvSpPr/>
          <p:nvPr/>
        </p:nvSpPr>
        <p:spPr>
          <a:xfrm flipH="false" flipV="false" rot="0">
            <a:off x="11481294" y="-694938"/>
            <a:ext cx="7910703" cy="8229600"/>
          </a:xfrm>
          <a:custGeom>
            <a:avLst/>
            <a:gdLst/>
            <a:ahLst/>
            <a:cxnLst/>
            <a:rect r="r" b="b" t="t" l="l"/>
            <a:pathLst>
              <a:path h="8229600" w="7910703">
                <a:moveTo>
                  <a:pt x="0" y="0"/>
                </a:moveTo>
                <a:lnTo>
                  <a:pt x="7910703" y="0"/>
                </a:lnTo>
                <a:lnTo>
                  <a:pt x="7910703" y="8229600"/>
                </a:lnTo>
                <a:lnTo>
                  <a:pt x="0" y="8229600"/>
                </a:lnTo>
                <a:lnTo>
                  <a:pt x="0" y="0"/>
                </a:lnTo>
                <a:close/>
              </a:path>
            </a:pathLst>
          </a:custGeom>
          <a:blipFill>
            <a:blip r:embed="rId3"/>
            <a:stretch>
              <a:fillRect l="0" t="0" r="0" b="0"/>
            </a:stretch>
          </a:blipFill>
        </p:spPr>
      </p:sp>
      <p:grpSp>
        <p:nvGrpSpPr>
          <p:cNvPr name="Group 4" id="4"/>
          <p:cNvGrpSpPr/>
          <p:nvPr/>
        </p:nvGrpSpPr>
        <p:grpSpPr>
          <a:xfrm rot="0">
            <a:off x="1070325" y="1256347"/>
            <a:ext cx="7648199" cy="4998720"/>
            <a:chOff x="0" y="0"/>
            <a:chExt cx="10197599" cy="6664960"/>
          </a:xfrm>
        </p:grpSpPr>
        <p:sp>
          <p:nvSpPr>
            <p:cNvPr name="TextBox 5" id="5"/>
            <p:cNvSpPr txBox="true"/>
            <p:nvPr/>
          </p:nvSpPr>
          <p:spPr>
            <a:xfrm rot="0">
              <a:off x="0" y="-85725"/>
              <a:ext cx="10197599" cy="934085"/>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000000"/>
                  </a:solidFill>
                  <a:latin typeface="Raleway"/>
                  <a:ea typeface="Raleway"/>
                  <a:cs typeface="Raleway"/>
                  <a:sym typeface="Raleway"/>
                </a:rPr>
                <a:t>LA FUERZA EN LA DEBILIDAD</a:t>
              </a:r>
            </a:p>
          </p:txBody>
        </p:sp>
        <p:sp>
          <p:nvSpPr>
            <p:cNvPr name="TextBox 6" id="6"/>
            <p:cNvSpPr txBox="true"/>
            <p:nvPr/>
          </p:nvSpPr>
          <p:spPr>
            <a:xfrm rot="0">
              <a:off x="0" y="5730875"/>
              <a:ext cx="10197599" cy="934085"/>
            </a:xfrm>
            <a:prstGeom prst="rect">
              <a:avLst/>
            </a:prstGeom>
          </p:spPr>
          <p:txBody>
            <a:bodyPr anchor="t" rtlCol="false" tIns="0" lIns="0" bIns="0" rIns="0">
              <a:spAutoFit/>
            </a:bodyPr>
            <a:lstStyle/>
            <a:p>
              <a:pPr algn="l" marL="0" indent="0" lvl="0">
                <a:lnSpc>
                  <a:spcPts val="5880"/>
                </a:lnSpc>
                <a:spcBef>
                  <a:spcPct val="0"/>
                </a:spcBef>
              </a:pPr>
            </a:p>
          </p:txBody>
        </p:sp>
      </p:grpSp>
      <p:sp>
        <p:nvSpPr>
          <p:cNvPr name="TextBox 7" id="7"/>
          <p:cNvSpPr txBox="true"/>
          <p:nvPr/>
        </p:nvSpPr>
        <p:spPr>
          <a:xfrm rot="0">
            <a:off x="1070325" y="2239327"/>
            <a:ext cx="8073675" cy="6791325"/>
          </a:xfrm>
          <a:prstGeom prst="rect">
            <a:avLst/>
          </a:prstGeom>
        </p:spPr>
        <p:txBody>
          <a:bodyPr anchor="t" rtlCol="false" tIns="0" lIns="0" bIns="0" rIns="0">
            <a:spAutoFit/>
          </a:bodyPr>
          <a:lstStyle/>
          <a:p>
            <a:pPr algn="l">
              <a:lnSpc>
                <a:spcPts val="4199"/>
              </a:lnSpc>
            </a:pPr>
            <a:r>
              <a:rPr lang="en-US" sz="2999">
                <a:solidFill>
                  <a:srgbClr val="000000"/>
                </a:solidFill>
                <a:latin typeface="Raleway"/>
                <a:ea typeface="Raleway"/>
                <a:cs typeface="Raleway"/>
                <a:sym typeface="Raleway"/>
              </a:rPr>
              <a:t>En esta competencia espiritual, la anatomía del éxito es distinta a la del mundo. Aquí, el competidor más fuerte no es el que confía en sus propios músculos, sino el que reconoce su fragilidad para que el poder de Cristo repose sobre él. La oración se convierte en el entrenamiento invisible; cada prueba y cada caída no son fracasos, sino sesiones de fortalecimiento donde el carácter es moldeado. El "entrenador" no grita desde la banda, sino que corre al lado, ofreciendo Su propia fuerza como sustento en el momento del agotamiento.</a:t>
            </a:r>
          </a:p>
        </p:txBody>
      </p:sp>
      <p:sp>
        <p:nvSpPr>
          <p:cNvPr name="TextBox 8" id="8"/>
          <p:cNvSpPr txBox="true"/>
          <p:nvPr/>
        </p:nvSpPr>
        <p:spPr>
          <a:xfrm rot="0">
            <a:off x="1028700" y="9855661"/>
            <a:ext cx="4255643"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7713258" cy="8229600"/>
            <a:chOff x="0" y="0"/>
            <a:chExt cx="10284344" cy="10972800"/>
          </a:xfrm>
        </p:grpSpPr>
        <p:pic>
          <p:nvPicPr>
            <p:cNvPr name="Picture 3" id="3"/>
            <p:cNvPicPr>
              <a:picLocks noChangeAspect="true"/>
            </p:cNvPicPr>
            <p:nvPr/>
          </p:nvPicPr>
          <p:blipFill>
            <a:blip r:embed="rId2"/>
            <a:srcRect l="23405" t="0" r="23405" b="0"/>
            <a:stretch>
              <a:fillRect/>
            </a:stretch>
          </p:blipFill>
          <p:spPr>
            <a:xfrm flipH="false" flipV="false">
              <a:off x="0" y="0"/>
              <a:ext cx="10284344" cy="10972800"/>
            </a:xfrm>
            <a:prstGeom prst="rect">
              <a:avLst/>
            </a:prstGeom>
          </p:spPr>
        </p:pic>
      </p:grpSp>
      <p:grpSp>
        <p:nvGrpSpPr>
          <p:cNvPr name="Group 4" id="4"/>
          <p:cNvGrpSpPr/>
          <p:nvPr/>
        </p:nvGrpSpPr>
        <p:grpSpPr>
          <a:xfrm rot="0">
            <a:off x="9711018" y="3251940"/>
            <a:ext cx="6744957" cy="3076364"/>
            <a:chOff x="0" y="0"/>
            <a:chExt cx="8993277" cy="4101819"/>
          </a:xfrm>
        </p:grpSpPr>
        <p:sp>
          <p:nvSpPr>
            <p:cNvPr name="TextBox 5" id="5"/>
            <p:cNvSpPr txBox="true"/>
            <p:nvPr/>
          </p:nvSpPr>
          <p:spPr>
            <a:xfrm rot="0">
              <a:off x="0" y="-57150"/>
              <a:ext cx="8993277" cy="2459483"/>
            </a:xfrm>
            <a:prstGeom prst="rect">
              <a:avLst/>
            </a:prstGeom>
          </p:spPr>
          <p:txBody>
            <a:bodyPr anchor="t" rtlCol="false" tIns="0" lIns="0" bIns="0" rIns="0">
              <a:spAutoFit/>
            </a:bodyPr>
            <a:lstStyle/>
            <a:p>
              <a:pPr algn="l" marL="0" indent="0" lvl="0">
                <a:lnSpc>
                  <a:spcPts val="7352"/>
                </a:lnSpc>
              </a:pPr>
              <a:r>
                <a:rPr lang="en-US" sz="5699">
                  <a:solidFill>
                    <a:srgbClr val="000000"/>
                  </a:solidFill>
                  <a:latin typeface="Raleway"/>
                  <a:ea typeface="Raleway"/>
                  <a:cs typeface="Raleway"/>
                  <a:sym typeface="Raleway"/>
                </a:rPr>
                <a:t>BIENVENIDA Y MUSICA ESPECIAL</a:t>
              </a:r>
            </a:p>
          </p:txBody>
        </p:sp>
        <p:sp>
          <p:nvSpPr>
            <p:cNvPr name="TextBox 6" id="6"/>
            <p:cNvSpPr txBox="true"/>
            <p:nvPr/>
          </p:nvSpPr>
          <p:spPr>
            <a:xfrm rot="0">
              <a:off x="0" y="3145719"/>
              <a:ext cx="8308698" cy="956100"/>
            </a:xfrm>
            <a:prstGeom prst="rect">
              <a:avLst/>
            </a:prstGeom>
          </p:spPr>
          <p:txBody>
            <a:bodyPr anchor="t" rtlCol="false" tIns="0" lIns="0" bIns="0" rIns="0">
              <a:spAutoFit/>
            </a:bodyPr>
            <a:lstStyle/>
            <a:p>
              <a:pPr algn="l" marL="0" indent="0" lvl="0">
                <a:lnSpc>
                  <a:spcPts val="6019"/>
                </a:lnSpc>
                <a:spcBef>
                  <a:spcPct val="0"/>
                </a:spcBef>
              </a:pPr>
            </a:p>
          </p:txBody>
        </p:sp>
      </p:grpSp>
      <p:sp>
        <p:nvSpPr>
          <p:cNvPr name="TextBox 7" id="7"/>
          <p:cNvSpPr txBox="true"/>
          <p:nvPr/>
        </p:nvSpPr>
        <p:spPr>
          <a:xfrm rot="0">
            <a:off x="1028700" y="9855661"/>
            <a:ext cx="4255643"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
        <p:nvSpPr>
          <p:cNvPr name="TextBox 8" id="8"/>
          <p:cNvSpPr txBox="true"/>
          <p:nvPr/>
        </p:nvSpPr>
        <p:spPr>
          <a:xfrm rot="0">
            <a:off x="14867096" y="9851720"/>
            <a:ext cx="2094256"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TextBox 2" id="2"/>
          <p:cNvSpPr txBox="true"/>
          <p:nvPr/>
        </p:nvSpPr>
        <p:spPr>
          <a:xfrm rot="0">
            <a:off x="9959926" y="4021764"/>
            <a:ext cx="7190035" cy="3245485"/>
          </a:xfrm>
          <a:prstGeom prst="rect">
            <a:avLst/>
          </a:prstGeom>
        </p:spPr>
        <p:txBody>
          <a:bodyPr anchor="t" rtlCol="false" tIns="0" lIns="0" bIns="0" rIns="0">
            <a:spAutoFit/>
          </a:bodyPr>
          <a:lstStyle/>
          <a:p>
            <a:pPr algn="l">
              <a:lnSpc>
                <a:spcPts val="4339"/>
              </a:lnSpc>
            </a:pPr>
            <a:r>
              <a:rPr lang="en-US" sz="3099">
                <a:solidFill>
                  <a:srgbClr val="000000"/>
                </a:solidFill>
                <a:latin typeface="Raleway"/>
                <a:ea typeface="Raleway"/>
                <a:cs typeface="Raleway"/>
                <a:sym typeface="Raleway"/>
              </a:rPr>
              <a:t>Mantener la vista al frente es el mayor desafío en un mundo saturado de distracciones. La madurez espiritual radica en la capacidad de levantar la mirada por encima de lo momentáneo para divisar lo invisible. </a:t>
            </a:r>
          </a:p>
        </p:txBody>
      </p:sp>
      <p:sp>
        <p:nvSpPr>
          <p:cNvPr name="Freeform 3" id="3"/>
          <p:cNvSpPr/>
          <p:nvPr/>
        </p:nvSpPr>
        <p:spPr>
          <a:xfrm flipH="false" flipV="false" rot="0">
            <a:off x="0" y="0"/>
            <a:ext cx="8499634" cy="10287000"/>
          </a:xfrm>
          <a:custGeom>
            <a:avLst/>
            <a:gdLst/>
            <a:ahLst/>
            <a:cxnLst/>
            <a:rect r="r" b="b" t="t" l="l"/>
            <a:pathLst>
              <a:path h="10287000" w="8499634">
                <a:moveTo>
                  <a:pt x="0" y="0"/>
                </a:moveTo>
                <a:lnTo>
                  <a:pt x="8499634" y="0"/>
                </a:lnTo>
                <a:lnTo>
                  <a:pt x="8499634" y="10287000"/>
                </a:lnTo>
                <a:lnTo>
                  <a:pt x="0" y="10287000"/>
                </a:lnTo>
                <a:lnTo>
                  <a:pt x="0" y="0"/>
                </a:lnTo>
                <a:close/>
              </a:path>
            </a:pathLst>
          </a:custGeom>
          <a:blipFill>
            <a:blip r:embed="rId2"/>
            <a:stretch>
              <a:fillRect l="-41307" t="0" r="-80578" b="0"/>
            </a:stretch>
          </a:blipFill>
        </p:spPr>
      </p:sp>
      <p:sp>
        <p:nvSpPr>
          <p:cNvPr name="TextBox 4" id="4"/>
          <p:cNvSpPr txBox="true"/>
          <p:nvPr/>
        </p:nvSpPr>
        <p:spPr>
          <a:xfrm rot="0">
            <a:off x="9959926" y="1460679"/>
            <a:ext cx="7648199" cy="1464945"/>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000000"/>
                </a:solidFill>
                <a:latin typeface="Raleway"/>
                <a:ea typeface="Raleway"/>
                <a:cs typeface="Raleway"/>
                <a:sym typeface="Raleway"/>
              </a:rPr>
              <a:t>EL ENFOQUE Y LA DISCIPLINA DEL ESPÍRITU</a:t>
            </a:r>
          </a:p>
        </p:txBody>
      </p:sp>
      <p:sp>
        <p:nvSpPr>
          <p:cNvPr name="TextBox 5" id="5"/>
          <p:cNvSpPr txBox="true"/>
          <p:nvPr/>
        </p:nvSpPr>
        <p:spPr>
          <a:xfrm rot="0">
            <a:off x="14867096" y="9851720"/>
            <a:ext cx="2094256" cy="240665"/>
          </a:xfrm>
          <a:prstGeom prst="rect">
            <a:avLst/>
          </a:prstGeom>
        </p:spPr>
        <p:txBody>
          <a:bodyPr anchor="t" rtlCol="false" tIns="0" lIns="0" bIns="0" rIns="0">
            <a:spAutoFit/>
          </a:bodyPr>
          <a:lstStyle/>
          <a:p>
            <a:pPr algn="l">
              <a:lnSpc>
                <a:spcPts val="1960"/>
              </a:lnSpc>
            </a:pPr>
            <a:r>
              <a:rPr lang="en-US" sz="1400">
                <a:solidFill>
                  <a:srgbClr val="000000">
                    <a:alpha val="48627"/>
                  </a:srgbClr>
                </a:solidFill>
                <a:latin typeface="Raleway"/>
                <a:ea typeface="Raleway"/>
                <a:cs typeface="Raleway"/>
                <a:sym typeface="Raleway"/>
              </a:rPr>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DAHE5Dbx-Gk</dc:identifier>
  <dcterms:modified xsi:type="dcterms:W3CDTF">2011-08-01T06:04:30Z</dcterms:modified>
  <cp:revision>1</cp:revision>
  <dc:title>Programa DIA PPT 28-03-26</dc:title>
</cp:coreProperties>
</file>